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 id="2147483736" r:id="rId2"/>
    <p:sldMasterId id="2147484050" r:id="rId3"/>
    <p:sldMasterId id="2147484591" r:id="rId4"/>
  </p:sldMasterIdLst>
  <p:notesMasterIdLst>
    <p:notesMasterId r:id="rId37"/>
  </p:notesMasterIdLst>
  <p:sldIdLst>
    <p:sldId id="256" r:id="rId5"/>
    <p:sldId id="421" r:id="rId6"/>
    <p:sldId id="434" r:id="rId7"/>
    <p:sldId id="442" r:id="rId8"/>
    <p:sldId id="443" r:id="rId9"/>
    <p:sldId id="444" r:id="rId10"/>
    <p:sldId id="447" r:id="rId11"/>
    <p:sldId id="462" r:id="rId12"/>
    <p:sldId id="463" r:id="rId13"/>
    <p:sldId id="373" r:id="rId14"/>
    <p:sldId id="465" r:id="rId15"/>
    <p:sldId id="466" r:id="rId16"/>
    <p:sldId id="467" r:id="rId17"/>
    <p:sldId id="468" r:id="rId18"/>
    <p:sldId id="469" r:id="rId19"/>
    <p:sldId id="480" r:id="rId20"/>
    <p:sldId id="481" r:id="rId21"/>
    <p:sldId id="482" r:id="rId22"/>
    <p:sldId id="470" r:id="rId23"/>
    <p:sldId id="478" r:id="rId24"/>
    <p:sldId id="472" r:id="rId25"/>
    <p:sldId id="479" r:id="rId26"/>
    <p:sldId id="473" r:id="rId27"/>
    <p:sldId id="474" r:id="rId28"/>
    <p:sldId id="475" r:id="rId29"/>
    <p:sldId id="476" r:id="rId30"/>
    <p:sldId id="461" r:id="rId31"/>
    <p:sldId id="435" r:id="rId32"/>
    <p:sldId id="432" r:id="rId33"/>
    <p:sldId id="448" r:id="rId34"/>
    <p:sldId id="445" r:id="rId35"/>
    <p:sldId id="464" r:id="rId36"/>
  </p:sldIdLst>
  <p:sldSz cx="9144000" cy="6858000" type="screen4x3"/>
  <p:notesSz cx="6807200" cy="9939338"/>
  <p:defaultTextStyle>
    <a:defPPr>
      <a:defRPr lang="zh-TW"/>
    </a:defPPr>
    <a:lvl1pPr algn="l" rtl="0" eaLnBrk="0" fontAlgn="base" hangingPunct="0">
      <a:spcBef>
        <a:spcPct val="0"/>
      </a:spcBef>
      <a:spcAft>
        <a:spcPct val="0"/>
      </a:spcAft>
      <a:defRPr kumimoji="1" sz="2400" kern="1200">
        <a:solidFill>
          <a:schemeClr val="tx1"/>
        </a:solidFill>
        <a:latin typeface="標楷體" panose="03000509000000000000" pitchFamily="65" charset="-120"/>
        <a:ea typeface="標楷體" panose="03000509000000000000" pitchFamily="65" charset="-120"/>
        <a:cs typeface="+mn-cs"/>
      </a:defRPr>
    </a:lvl1pPr>
    <a:lvl2pPr marL="457200" algn="l" rtl="0" eaLnBrk="0" fontAlgn="base" hangingPunct="0">
      <a:spcBef>
        <a:spcPct val="0"/>
      </a:spcBef>
      <a:spcAft>
        <a:spcPct val="0"/>
      </a:spcAft>
      <a:defRPr kumimoji="1" sz="2400" kern="1200">
        <a:solidFill>
          <a:schemeClr val="tx1"/>
        </a:solidFill>
        <a:latin typeface="標楷體" panose="03000509000000000000" pitchFamily="65" charset="-120"/>
        <a:ea typeface="標楷體" panose="03000509000000000000" pitchFamily="65" charset="-120"/>
        <a:cs typeface="+mn-cs"/>
      </a:defRPr>
    </a:lvl2pPr>
    <a:lvl3pPr marL="914400" algn="l" rtl="0" eaLnBrk="0" fontAlgn="base" hangingPunct="0">
      <a:spcBef>
        <a:spcPct val="0"/>
      </a:spcBef>
      <a:spcAft>
        <a:spcPct val="0"/>
      </a:spcAft>
      <a:defRPr kumimoji="1" sz="2400" kern="1200">
        <a:solidFill>
          <a:schemeClr val="tx1"/>
        </a:solidFill>
        <a:latin typeface="標楷體" panose="03000509000000000000" pitchFamily="65" charset="-120"/>
        <a:ea typeface="標楷體" panose="03000509000000000000" pitchFamily="65" charset="-120"/>
        <a:cs typeface="+mn-cs"/>
      </a:defRPr>
    </a:lvl3pPr>
    <a:lvl4pPr marL="1371600" algn="l" rtl="0" eaLnBrk="0" fontAlgn="base" hangingPunct="0">
      <a:spcBef>
        <a:spcPct val="0"/>
      </a:spcBef>
      <a:spcAft>
        <a:spcPct val="0"/>
      </a:spcAft>
      <a:defRPr kumimoji="1" sz="2400" kern="1200">
        <a:solidFill>
          <a:schemeClr val="tx1"/>
        </a:solidFill>
        <a:latin typeface="標楷體" panose="03000509000000000000" pitchFamily="65" charset="-120"/>
        <a:ea typeface="標楷體" panose="03000509000000000000" pitchFamily="65" charset="-120"/>
        <a:cs typeface="+mn-cs"/>
      </a:defRPr>
    </a:lvl4pPr>
    <a:lvl5pPr marL="1828800" algn="l" rtl="0" eaLnBrk="0" fontAlgn="base" hangingPunct="0">
      <a:spcBef>
        <a:spcPct val="0"/>
      </a:spcBef>
      <a:spcAft>
        <a:spcPct val="0"/>
      </a:spcAft>
      <a:defRPr kumimoji="1" sz="2400" kern="1200">
        <a:solidFill>
          <a:schemeClr val="tx1"/>
        </a:solidFill>
        <a:latin typeface="標楷體" panose="03000509000000000000" pitchFamily="65" charset="-120"/>
        <a:ea typeface="標楷體" panose="03000509000000000000" pitchFamily="65" charset="-120"/>
        <a:cs typeface="+mn-cs"/>
      </a:defRPr>
    </a:lvl5pPr>
    <a:lvl6pPr marL="2286000" algn="l" defTabSz="914400" rtl="0" eaLnBrk="1" latinLnBrk="0" hangingPunct="1">
      <a:defRPr kumimoji="1" sz="2400" kern="1200">
        <a:solidFill>
          <a:schemeClr val="tx1"/>
        </a:solidFill>
        <a:latin typeface="標楷體" panose="03000509000000000000" pitchFamily="65" charset="-120"/>
        <a:ea typeface="標楷體" panose="03000509000000000000" pitchFamily="65" charset="-120"/>
        <a:cs typeface="+mn-cs"/>
      </a:defRPr>
    </a:lvl6pPr>
    <a:lvl7pPr marL="2743200" algn="l" defTabSz="914400" rtl="0" eaLnBrk="1" latinLnBrk="0" hangingPunct="1">
      <a:defRPr kumimoji="1" sz="2400" kern="1200">
        <a:solidFill>
          <a:schemeClr val="tx1"/>
        </a:solidFill>
        <a:latin typeface="標楷體" panose="03000509000000000000" pitchFamily="65" charset="-120"/>
        <a:ea typeface="標楷體" panose="03000509000000000000" pitchFamily="65" charset="-120"/>
        <a:cs typeface="+mn-cs"/>
      </a:defRPr>
    </a:lvl7pPr>
    <a:lvl8pPr marL="3200400" algn="l" defTabSz="914400" rtl="0" eaLnBrk="1" latinLnBrk="0" hangingPunct="1">
      <a:defRPr kumimoji="1" sz="2400" kern="1200">
        <a:solidFill>
          <a:schemeClr val="tx1"/>
        </a:solidFill>
        <a:latin typeface="標楷體" panose="03000509000000000000" pitchFamily="65" charset="-120"/>
        <a:ea typeface="標楷體" panose="03000509000000000000" pitchFamily="65" charset="-120"/>
        <a:cs typeface="+mn-cs"/>
      </a:defRPr>
    </a:lvl8pPr>
    <a:lvl9pPr marL="3657600" algn="l" defTabSz="914400" rtl="0" eaLnBrk="1" latinLnBrk="0" hangingPunct="1">
      <a:defRPr kumimoji="1" sz="2400" kern="1200">
        <a:solidFill>
          <a:schemeClr val="tx1"/>
        </a:solidFill>
        <a:latin typeface="標楷體" panose="03000509000000000000" pitchFamily="65" charset="-120"/>
        <a:ea typeface="標楷體" panose="03000509000000000000" pitchFamily="65"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F99FF"/>
    <a:srgbClr val="FFFFCC"/>
    <a:srgbClr val="FFFFFF"/>
    <a:srgbClr val="CCFFCC"/>
    <a:srgbClr val="FF6600"/>
    <a:srgbClr val="66CCFF"/>
    <a:srgbClr val="0000FF"/>
    <a:srgbClr val="558ED5"/>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67" autoAdjust="0"/>
    <p:restoredTop sz="90767" autoAdjust="0"/>
  </p:normalViewPr>
  <p:slideViewPr>
    <p:cSldViewPr>
      <p:cViewPr varScale="1">
        <p:scale>
          <a:sx n="69" d="100"/>
          <a:sy n="69" d="100"/>
        </p:scale>
        <p:origin x="138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3ED0E-D62C-4C02-A69A-2DC222291427}" type="doc">
      <dgm:prSet loTypeId="urn:microsoft.com/office/officeart/2005/8/layout/hChevron3" loCatId="process" qsTypeId="urn:microsoft.com/office/officeart/2005/8/quickstyle/simple4" qsCatId="simple" csTypeId="urn:microsoft.com/office/officeart/2005/8/colors/accent1_5" csCatId="accent1" phldr="1"/>
      <dgm:spPr/>
    </dgm:pt>
    <dgm:pt modelId="{BE5B1EC0-5361-42AE-B73D-9F12DFFCBDD5}">
      <dgm:prSet phldrT="[文字]" custT="1"/>
      <dgm:spPr/>
      <dgm:t>
        <a:bodyPr/>
        <a:lstStyle/>
        <a:p>
          <a:r>
            <a:rPr lang="en-US" altLang="zh-TW" sz="2000" dirty="0" smtClean="0"/>
            <a:t>2-3</a:t>
          </a:r>
          <a:r>
            <a:rPr lang="zh-TW" altLang="en-US" sz="2000" dirty="0" smtClean="0"/>
            <a:t>月</a:t>
          </a:r>
          <a:endParaRPr lang="zh-TW" altLang="en-US" sz="2000" dirty="0"/>
        </a:p>
      </dgm:t>
    </dgm:pt>
    <dgm:pt modelId="{33BDD32D-B291-402F-85C5-105C9AE9ADFD}" type="parTrans" cxnId="{CA2AF9A6-7CB4-441D-AC5C-298C19EC5E2F}">
      <dgm:prSet/>
      <dgm:spPr/>
      <dgm:t>
        <a:bodyPr/>
        <a:lstStyle/>
        <a:p>
          <a:endParaRPr lang="zh-TW" altLang="en-US" sz="1200"/>
        </a:p>
      </dgm:t>
    </dgm:pt>
    <dgm:pt modelId="{1FA71056-95F2-4A1A-8D4F-F6E30537F4F7}" type="sibTrans" cxnId="{CA2AF9A6-7CB4-441D-AC5C-298C19EC5E2F}">
      <dgm:prSet/>
      <dgm:spPr/>
      <dgm:t>
        <a:bodyPr/>
        <a:lstStyle/>
        <a:p>
          <a:endParaRPr lang="zh-TW" altLang="en-US" sz="1200"/>
        </a:p>
      </dgm:t>
    </dgm:pt>
    <dgm:pt modelId="{44E5438E-09F1-414D-9404-9C4DF244B72C}">
      <dgm:prSet phldrT="[文字]" custT="1"/>
      <dgm:spPr/>
      <dgm:t>
        <a:bodyPr/>
        <a:lstStyle/>
        <a:p>
          <a:r>
            <a:rPr lang="en-US" altLang="zh-TW" sz="2000" dirty="0" smtClean="0"/>
            <a:t>4-6</a:t>
          </a:r>
          <a:r>
            <a:rPr lang="zh-TW" altLang="en-US" sz="2000" dirty="0" smtClean="0"/>
            <a:t>月</a:t>
          </a:r>
          <a:endParaRPr lang="zh-TW" altLang="en-US" sz="2000" dirty="0"/>
        </a:p>
      </dgm:t>
    </dgm:pt>
    <dgm:pt modelId="{1F454422-7C49-4968-A4BB-E8398D1D11B2}" type="parTrans" cxnId="{36BD7F00-23E9-4B57-945D-A8C12DFDA79C}">
      <dgm:prSet/>
      <dgm:spPr/>
      <dgm:t>
        <a:bodyPr/>
        <a:lstStyle/>
        <a:p>
          <a:endParaRPr lang="zh-TW" altLang="en-US" sz="1200"/>
        </a:p>
      </dgm:t>
    </dgm:pt>
    <dgm:pt modelId="{E8C33FDB-B188-477A-9B9A-22D0E1050DA5}" type="sibTrans" cxnId="{36BD7F00-23E9-4B57-945D-A8C12DFDA79C}">
      <dgm:prSet/>
      <dgm:spPr/>
      <dgm:t>
        <a:bodyPr/>
        <a:lstStyle/>
        <a:p>
          <a:endParaRPr lang="zh-TW" altLang="en-US" sz="1200"/>
        </a:p>
      </dgm:t>
    </dgm:pt>
    <dgm:pt modelId="{62463144-152F-4633-B999-F45B1ED0E527}">
      <dgm:prSet phldrT="[文字]" custT="1"/>
      <dgm:spPr/>
      <dgm:t>
        <a:bodyPr/>
        <a:lstStyle/>
        <a:p>
          <a:r>
            <a:rPr lang="en-US" altLang="zh-TW" sz="2000" dirty="0" smtClean="0"/>
            <a:t>7-9</a:t>
          </a:r>
          <a:r>
            <a:rPr lang="zh-TW" altLang="en-US" sz="2000" dirty="0" smtClean="0"/>
            <a:t>月</a:t>
          </a:r>
          <a:endParaRPr lang="zh-TW" altLang="en-US" sz="2000" dirty="0"/>
        </a:p>
      </dgm:t>
    </dgm:pt>
    <dgm:pt modelId="{3B7C6E1F-EFF6-4E9A-8DB3-15107DD15F3C}" type="parTrans" cxnId="{CC06358D-E8B3-4116-A0A5-27782E4CDE11}">
      <dgm:prSet/>
      <dgm:spPr/>
      <dgm:t>
        <a:bodyPr/>
        <a:lstStyle/>
        <a:p>
          <a:endParaRPr lang="zh-TW" altLang="en-US" sz="1200"/>
        </a:p>
      </dgm:t>
    </dgm:pt>
    <dgm:pt modelId="{668E84DB-877C-421A-9C61-AE05881650BF}" type="sibTrans" cxnId="{CC06358D-E8B3-4116-A0A5-27782E4CDE11}">
      <dgm:prSet/>
      <dgm:spPr/>
      <dgm:t>
        <a:bodyPr/>
        <a:lstStyle/>
        <a:p>
          <a:endParaRPr lang="zh-TW" altLang="en-US" sz="1200"/>
        </a:p>
      </dgm:t>
    </dgm:pt>
    <dgm:pt modelId="{366AFB2B-16E3-4F56-A504-51420EB4E918}">
      <dgm:prSet phldrT="[文字]" custT="1"/>
      <dgm:spPr/>
      <dgm:t>
        <a:bodyPr/>
        <a:lstStyle/>
        <a:p>
          <a:r>
            <a:rPr lang="en-US" altLang="zh-TW" sz="2000" dirty="0" smtClean="0"/>
            <a:t>10-11</a:t>
          </a:r>
          <a:r>
            <a:rPr lang="zh-TW" altLang="en-US" sz="2000" dirty="0" smtClean="0"/>
            <a:t>月</a:t>
          </a:r>
          <a:endParaRPr lang="zh-TW" altLang="en-US" sz="2000" dirty="0"/>
        </a:p>
      </dgm:t>
    </dgm:pt>
    <dgm:pt modelId="{C47E3CEF-B420-4A25-A30A-319773F48E58}" type="parTrans" cxnId="{259ABBAF-B289-4F05-99FA-39CF5F97858C}">
      <dgm:prSet/>
      <dgm:spPr/>
      <dgm:t>
        <a:bodyPr/>
        <a:lstStyle/>
        <a:p>
          <a:endParaRPr lang="zh-TW" altLang="en-US" sz="1200"/>
        </a:p>
      </dgm:t>
    </dgm:pt>
    <dgm:pt modelId="{DE6C2B60-D09C-422D-BBF2-4F6B935F280B}" type="sibTrans" cxnId="{259ABBAF-B289-4F05-99FA-39CF5F97858C}">
      <dgm:prSet/>
      <dgm:spPr/>
      <dgm:t>
        <a:bodyPr/>
        <a:lstStyle/>
        <a:p>
          <a:endParaRPr lang="zh-TW" altLang="en-US" sz="1200"/>
        </a:p>
      </dgm:t>
    </dgm:pt>
    <dgm:pt modelId="{9FC34541-0701-4CD1-894A-02CE03534D14}" type="pres">
      <dgm:prSet presAssocID="{B913ED0E-D62C-4C02-A69A-2DC222291427}" presName="Name0" presStyleCnt="0">
        <dgm:presLayoutVars>
          <dgm:dir/>
          <dgm:resizeHandles val="exact"/>
        </dgm:presLayoutVars>
      </dgm:prSet>
      <dgm:spPr/>
    </dgm:pt>
    <dgm:pt modelId="{89AD448A-E8FD-4C8D-BE9E-056BE04D1751}" type="pres">
      <dgm:prSet presAssocID="{BE5B1EC0-5361-42AE-B73D-9F12DFFCBDD5}" presName="parTxOnly" presStyleLbl="node1" presStyleIdx="0" presStyleCnt="4" custLinFactNeighborY="-12854">
        <dgm:presLayoutVars>
          <dgm:bulletEnabled val="1"/>
        </dgm:presLayoutVars>
      </dgm:prSet>
      <dgm:spPr/>
      <dgm:t>
        <a:bodyPr/>
        <a:lstStyle/>
        <a:p>
          <a:endParaRPr lang="zh-TW" altLang="en-US"/>
        </a:p>
      </dgm:t>
    </dgm:pt>
    <dgm:pt modelId="{82954A4A-A6E6-41AE-8FC6-BD4C398C77F2}" type="pres">
      <dgm:prSet presAssocID="{1FA71056-95F2-4A1A-8D4F-F6E30537F4F7}" presName="parSpace" presStyleCnt="0"/>
      <dgm:spPr/>
    </dgm:pt>
    <dgm:pt modelId="{657D13B3-CC25-43B8-BED3-37BC67FEF3D7}" type="pres">
      <dgm:prSet presAssocID="{44E5438E-09F1-414D-9404-9C4DF244B72C}" presName="parTxOnly" presStyleLbl="node1" presStyleIdx="1" presStyleCnt="4">
        <dgm:presLayoutVars>
          <dgm:bulletEnabled val="1"/>
        </dgm:presLayoutVars>
      </dgm:prSet>
      <dgm:spPr/>
      <dgm:t>
        <a:bodyPr/>
        <a:lstStyle/>
        <a:p>
          <a:endParaRPr lang="zh-TW" altLang="en-US"/>
        </a:p>
      </dgm:t>
    </dgm:pt>
    <dgm:pt modelId="{D5B9D431-4E29-4A65-9C36-88A65B6422E4}" type="pres">
      <dgm:prSet presAssocID="{E8C33FDB-B188-477A-9B9A-22D0E1050DA5}" presName="parSpace" presStyleCnt="0"/>
      <dgm:spPr/>
    </dgm:pt>
    <dgm:pt modelId="{E23E1660-284C-4FCC-8BD2-ADBBA715549C}" type="pres">
      <dgm:prSet presAssocID="{62463144-152F-4633-B999-F45B1ED0E527}" presName="parTxOnly" presStyleLbl="node1" presStyleIdx="2" presStyleCnt="4">
        <dgm:presLayoutVars>
          <dgm:bulletEnabled val="1"/>
        </dgm:presLayoutVars>
      </dgm:prSet>
      <dgm:spPr/>
      <dgm:t>
        <a:bodyPr/>
        <a:lstStyle/>
        <a:p>
          <a:endParaRPr lang="zh-TW" altLang="en-US"/>
        </a:p>
      </dgm:t>
    </dgm:pt>
    <dgm:pt modelId="{4F4E21E6-B33D-4F1D-A70B-A07075A313A3}" type="pres">
      <dgm:prSet presAssocID="{668E84DB-877C-421A-9C61-AE05881650BF}" presName="parSpace" presStyleCnt="0"/>
      <dgm:spPr/>
    </dgm:pt>
    <dgm:pt modelId="{98D9057E-95AF-4FC1-ABF9-C7BA1A3B332B}" type="pres">
      <dgm:prSet presAssocID="{366AFB2B-16E3-4F56-A504-51420EB4E918}" presName="parTxOnly" presStyleLbl="node1" presStyleIdx="3" presStyleCnt="4">
        <dgm:presLayoutVars>
          <dgm:bulletEnabled val="1"/>
        </dgm:presLayoutVars>
      </dgm:prSet>
      <dgm:spPr/>
      <dgm:t>
        <a:bodyPr/>
        <a:lstStyle/>
        <a:p>
          <a:endParaRPr lang="zh-TW" altLang="en-US"/>
        </a:p>
      </dgm:t>
    </dgm:pt>
  </dgm:ptLst>
  <dgm:cxnLst>
    <dgm:cxn modelId="{650CDF0D-152D-4B6B-8D66-646A5A884DD8}" type="presOf" srcId="{44E5438E-09F1-414D-9404-9C4DF244B72C}" destId="{657D13B3-CC25-43B8-BED3-37BC67FEF3D7}" srcOrd="0" destOrd="0" presId="urn:microsoft.com/office/officeart/2005/8/layout/hChevron3"/>
    <dgm:cxn modelId="{3EDB1C60-A2DB-4999-8AD6-A1406BCF1B66}" type="presOf" srcId="{62463144-152F-4633-B999-F45B1ED0E527}" destId="{E23E1660-284C-4FCC-8BD2-ADBBA715549C}" srcOrd="0" destOrd="0" presId="urn:microsoft.com/office/officeart/2005/8/layout/hChevron3"/>
    <dgm:cxn modelId="{259ABBAF-B289-4F05-99FA-39CF5F97858C}" srcId="{B913ED0E-D62C-4C02-A69A-2DC222291427}" destId="{366AFB2B-16E3-4F56-A504-51420EB4E918}" srcOrd="3" destOrd="0" parTransId="{C47E3CEF-B420-4A25-A30A-319773F48E58}" sibTransId="{DE6C2B60-D09C-422D-BBF2-4F6B935F280B}"/>
    <dgm:cxn modelId="{36BD7F00-23E9-4B57-945D-A8C12DFDA79C}" srcId="{B913ED0E-D62C-4C02-A69A-2DC222291427}" destId="{44E5438E-09F1-414D-9404-9C4DF244B72C}" srcOrd="1" destOrd="0" parTransId="{1F454422-7C49-4968-A4BB-E8398D1D11B2}" sibTransId="{E8C33FDB-B188-477A-9B9A-22D0E1050DA5}"/>
    <dgm:cxn modelId="{9FEB537F-F05A-4E5C-BB62-67B410776D9B}" type="presOf" srcId="{B913ED0E-D62C-4C02-A69A-2DC222291427}" destId="{9FC34541-0701-4CD1-894A-02CE03534D14}" srcOrd="0" destOrd="0" presId="urn:microsoft.com/office/officeart/2005/8/layout/hChevron3"/>
    <dgm:cxn modelId="{CA2AF9A6-7CB4-441D-AC5C-298C19EC5E2F}" srcId="{B913ED0E-D62C-4C02-A69A-2DC222291427}" destId="{BE5B1EC0-5361-42AE-B73D-9F12DFFCBDD5}" srcOrd="0" destOrd="0" parTransId="{33BDD32D-B291-402F-85C5-105C9AE9ADFD}" sibTransId="{1FA71056-95F2-4A1A-8D4F-F6E30537F4F7}"/>
    <dgm:cxn modelId="{83BD7A97-D40A-4A25-A2EE-24EA8AF54708}" type="presOf" srcId="{BE5B1EC0-5361-42AE-B73D-9F12DFFCBDD5}" destId="{89AD448A-E8FD-4C8D-BE9E-056BE04D1751}" srcOrd="0" destOrd="0" presId="urn:microsoft.com/office/officeart/2005/8/layout/hChevron3"/>
    <dgm:cxn modelId="{CC06358D-E8B3-4116-A0A5-27782E4CDE11}" srcId="{B913ED0E-D62C-4C02-A69A-2DC222291427}" destId="{62463144-152F-4633-B999-F45B1ED0E527}" srcOrd="2" destOrd="0" parTransId="{3B7C6E1F-EFF6-4E9A-8DB3-15107DD15F3C}" sibTransId="{668E84DB-877C-421A-9C61-AE05881650BF}"/>
    <dgm:cxn modelId="{F08B94FF-B418-49C0-9A7C-85477D5865CB}" type="presOf" srcId="{366AFB2B-16E3-4F56-A504-51420EB4E918}" destId="{98D9057E-95AF-4FC1-ABF9-C7BA1A3B332B}" srcOrd="0" destOrd="0" presId="urn:microsoft.com/office/officeart/2005/8/layout/hChevron3"/>
    <dgm:cxn modelId="{FA7A03A4-0651-4DB0-BA08-26A42E056364}" type="presParOf" srcId="{9FC34541-0701-4CD1-894A-02CE03534D14}" destId="{89AD448A-E8FD-4C8D-BE9E-056BE04D1751}" srcOrd="0" destOrd="0" presId="urn:microsoft.com/office/officeart/2005/8/layout/hChevron3"/>
    <dgm:cxn modelId="{30E068CA-000B-4AA9-871E-5F110CF2F62C}" type="presParOf" srcId="{9FC34541-0701-4CD1-894A-02CE03534D14}" destId="{82954A4A-A6E6-41AE-8FC6-BD4C398C77F2}" srcOrd="1" destOrd="0" presId="urn:microsoft.com/office/officeart/2005/8/layout/hChevron3"/>
    <dgm:cxn modelId="{639245FB-77FA-4BC5-832C-F8AB218EF35D}" type="presParOf" srcId="{9FC34541-0701-4CD1-894A-02CE03534D14}" destId="{657D13B3-CC25-43B8-BED3-37BC67FEF3D7}" srcOrd="2" destOrd="0" presId="urn:microsoft.com/office/officeart/2005/8/layout/hChevron3"/>
    <dgm:cxn modelId="{73792B26-4942-4D60-8C06-B9D6D1EA8234}" type="presParOf" srcId="{9FC34541-0701-4CD1-894A-02CE03534D14}" destId="{D5B9D431-4E29-4A65-9C36-88A65B6422E4}" srcOrd="3" destOrd="0" presId="urn:microsoft.com/office/officeart/2005/8/layout/hChevron3"/>
    <dgm:cxn modelId="{BB7461AB-71C0-476D-9C7C-00F2998CF944}" type="presParOf" srcId="{9FC34541-0701-4CD1-894A-02CE03534D14}" destId="{E23E1660-284C-4FCC-8BD2-ADBBA715549C}" srcOrd="4" destOrd="0" presId="urn:microsoft.com/office/officeart/2005/8/layout/hChevron3"/>
    <dgm:cxn modelId="{C5E8428D-9F2A-4831-8717-95EBF6B609E5}" type="presParOf" srcId="{9FC34541-0701-4CD1-894A-02CE03534D14}" destId="{4F4E21E6-B33D-4F1D-A70B-A07075A313A3}" srcOrd="5" destOrd="0" presId="urn:microsoft.com/office/officeart/2005/8/layout/hChevron3"/>
    <dgm:cxn modelId="{3BCFD565-A182-4A14-9881-6A006F497597}" type="presParOf" srcId="{9FC34541-0701-4CD1-894A-02CE03534D14}" destId="{98D9057E-95AF-4FC1-ABF9-C7BA1A3B332B}"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D448A-E8FD-4C8D-BE9E-056BE04D1751}">
      <dsp:nvSpPr>
        <dsp:cNvPr id="0" name=""/>
        <dsp:cNvSpPr/>
      </dsp:nvSpPr>
      <dsp:spPr>
        <a:xfrm>
          <a:off x="2288" y="0"/>
          <a:ext cx="2295858" cy="337317"/>
        </a:xfrm>
        <a:prstGeom prst="homePlate">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en-US" altLang="zh-TW" sz="2000" kern="1200" dirty="0" smtClean="0"/>
            <a:t>2-3</a:t>
          </a:r>
          <a:r>
            <a:rPr lang="zh-TW" altLang="en-US" sz="2000" kern="1200" dirty="0" smtClean="0"/>
            <a:t>月</a:t>
          </a:r>
          <a:endParaRPr lang="zh-TW" altLang="en-US" sz="2000" kern="1200" dirty="0"/>
        </a:p>
      </dsp:txBody>
      <dsp:txXfrm>
        <a:off x="2288" y="0"/>
        <a:ext cx="2211529" cy="337317"/>
      </dsp:txXfrm>
    </dsp:sp>
    <dsp:sp modelId="{657D13B3-CC25-43B8-BED3-37BC67FEF3D7}">
      <dsp:nvSpPr>
        <dsp:cNvPr id="0" name=""/>
        <dsp:cNvSpPr/>
      </dsp:nvSpPr>
      <dsp:spPr>
        <a:xfrm>
          <a:off x="1838975" y="0"/>
          <a:ext cx="2295858" cy="337317"/>
        </a:xfrm>
        <a:prstGeom prst="chevron">
          <a:avLst/>
        </a:prstGeom>
        <a:gradFill rotWithShape="0">
          <a:gsLst>
            <a:gs pos="0">
              <a:schemeClr val="accent1">
                <a:alpha val="90000"/>
                <a:hueOff val="0"/>
                <a:satOff val="0"/>
                <a:lumOff val="0"/>
                <a:alphaOff val="-13333"/>
                <a:shade val="51000"/>
                <a:satMod val="130000"/>
              </a:schemeClr>
            </a:gs>
            <a:gs pos="80000">
              <a:schemeClr val="accent1">
                <a:alpha val="90000"/>
                <a:hueOff val="0"/>
                <a:satOff val="0"/>
                <a:lumOff val="0"/>
                <a:alphaOff val="-13333"/>
                <a:shade val="93000"/>
                <a:satMod val="130000"/>
              </a:schemeClr>
            </a:gs>
            <a:gs pos="100000">
              <a:schemeClr val="accent1">
                <a:alpha val="90000"/>
                <a:hueOff val="0"/>
                <a:satOff val="0"/>
                <a:lumOff val="0"/>
                <a:alphaOff val="-13333"/>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altLang="zh-TW" sz="2000" kern="1200" dirty="0" smtClean="0"/>
            <a:t>4-6</a:t>
          </a:r>
          <a:r>
            <a:rPr lang="zh-TW" altLang="en-US" sz="2000" kern="1200" dirty="0" smtClean="0"/>
            <a:t>月</a:t>
          </a:r>
          <a:endParaRPr lang="zh-TW" altLang="en-US" sz="2000" kern="1200" dirty="0"/>
        </a:p>
      </dsp:txBody>
      <dsp:txXfrm>
        <a:off x="2007634" y="0"/>
        <a:ext cx="1958541" cy="337317"/>
      </dsp:txXfrm>
    </dsp:sp>
    <dsp:sp modelId="{E23E1660-284C-4FCC-8BD2-ADBBA715549C}">
      <dsp:nvSpPr>
        <dsp:cNvPr id="0" name=""/>
        <dsp:cNvSpPr/>
      </dsp:nvSpPr>
      <dsp:spPr>
        <a:xfrm>
          <a:off x="3675662" y="0"/>
          <a:ext cx="2295858" cy="337317"/>
        </a:xfrm>
        <a:prstGeom prst="chevron">
          <a:avLst/>
        </a:prstGeom>
        <a:gradFill rotWithShape="0">
          <a:gsLst>
            <a:gs pos="0">
              <a:schemeClr val="accent1">
                <a:alpha val="90000"/>
                <a:hueOff val="0"/>
                <a:satOff val="0"/>
                <a:lumOff val="0"/>
                <a:alphaOff val="-26667"/>
                <a:shade val="51000"/>
                <a:satMod val="130000"/>
              </a:schemeClr>
            </a:gs>
            <a:gs pos="80000">
              <a:schemeClr val="accent1">
                <a:alpha val="90000"/>
                <a:hueOff val="0"/>
                <a:satOff val="0"/>
                <a:lumOff val="0"/>
                <a:alphaOff val="-26667"/>
                <a:shade val="93000"/>
                <a:satMod val="130000"/>
              </a:schemeClr>
            </a:gs>
            <a:gs pos="100000">
              <a:schemeClr val="accent1">
                <a:alpha val="90000"/>
                <a:hueOff val="0"/>
                <a:satOff val="0"/>
                <a:lumOff val="0"/>
                <a:alphaOff val="-26667"/>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altLang="zh-TW" sz="2000" kern="1200" dirty="0" smtClean="0"/>
            <a:t>7-9</a:t>
          </a:r>
          <a:r>
            <a:rPr lang="zh-TW" altLang="en-US" sz="2000" kern="1200" dirty="0" smtClean="0"/>
            <a:t>月</a:t>
          </a:r>
          <a:endParaRPr lang="zh-TW" altLang="en-US" sz="2000" kern="1200" dirty="0"/>
        </a:p>
      </dsp:txBody>
      <dsp:txXfrm>
        <a:off x="3844321" y="0"/>
        <a:ext cx="1958541" cy="337317"/>
      </dsp:txXfrm>
    </dsp:sp>
    <dsp:sp modelId="{98D9057E-95AF-4FC1-ABF9-C7BA1A3B332B}">
      <dsp:nvSpPr>
        <dsp:cNvPr id="0" name=""/>
        <dsp:cNvSpPr/>
      </dsp:nvSpPr>
      <dsp:spPr>
        <a:xfrm>
          <a:off x="5512349" y="0"/>
          <a:ext cx="2295858" cy="337317"/>
        </a:xfrm>
        <a:prstGeom prst="chevron">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altLang="zh-TW" sz="2000" kern="1200" dirty="0" smtClean="0"/>
            <a:t>10-11</a:t>
          </a:r>
          <a:r>
            <a:rPr lang="zh-TW" altLang="en-US" sz="2000" kern="1200" dirty="0" smtClean="0"/>
            <a:t>月</a:t>
          </a:r>
          <a:endParaRPr lang="zh-TW" altLang="en-US" sz="2000" kern="1200" dirty="0"/>
        </a:p>
      </dsp:txBody>
      <dsp:txXfrm>
        <a:off x="5681008" y="0"/>
        <a:ext cx="1958541" cy="3373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24E403C-9A84-4A03-ADAF-73A53CE391B0}"/>
              </a:ext>
            </a:extLst>
          </p:cNvPr>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2399" tIns="46199" rIns="92399" bIns="46199" numCol="1" anchor="t" anchorCtr="0" compatLnSpc="1">
            <a:prstTxWarp prst="textNoShape">
              <a:avLst/>
            </a:prstTxWarp>
          </a:bodyPr>
          <a:lstStyle>
            <a:lvl1pPr defTabSz="923909" eaLnBrk="1" hangingPunct="1">
              <a:defRPr sz="1200">
                <a:latin typeface="Times New Roman" pitchFamily="18" charset="0"/>
                <a:ea typeface="新細明體" pitchFamily="18" charset="-120"/>
              </a:defRPr>
            </a:lvl1pPr>
          </a:lstStyle>
          <a:p>
            <a:pPr>
              <a:defRPr/>
            </a:pPr>
            <a:endParaRPr lang="en-US" altLang="zh-TW"/>
          </a:p>
        </p:txBody>
      </p:sp>
      <p:sp>
        <p:nvSpPr>
          <p:cNvPr id="27651" name="Rectangle 3">
            <a:extLst>
              <a:ext uri="{FF2B5EF4-FFF2-40B4-BE49-F238E27FC236}">
                <a16:creationId xmlns:a16="http://schemas.microsoft.com/office/drawing/2014/main" id="{42A5C660-A1FA-4C69-9DCC-0C5DA662E8B5}"/>
              </a:ext>
            </a:extLst>
          </p:cNvPr>
          <p:cNvSpPr>
            <a:spLocks noGrp="1" noChangeArrowheads="1"/>
          </p:cNvSpPr>
          <p:nvPr>
            <p:ph type="dt" idx="1"/>
          </p:nvPr>
        </p:nvSpPr>
        <p:spPr bwMode="auto">
          <a:xfrm>
            <a:off x="3857625" y="0"/>
            <a:ext cx="2949575" cy="496888"/>
          </a:xfrm>
          <a:prstGeom prst="rect">
            <a:avLst/>
          </a:prstGeom>
          <a:noFill/>
          <a:ln w="9525">
            <a:noFill/>
            <a:miter lim="800000"/>
            <a:headEnd/>
            <a:tailEnd/>
          </a:ln>
          <a:effectLst/>
        </p:spPr>
        <p:txBody>
          <a:bodyPr vert="horz" wrap="square" lIns="92399" tIns="46199" rIns="92399" bIns="46199" numCol="1" anchor="t" anchorCtr="0" compatLnSpc="1">
            <a:prstTxWarp prst="textNoShape">
              <a:avLst/>
            </a:prstTxWarp>
          </a:bodyPr>
          <a:lstStyle>
            <a:lvl1pPr algn="r" defTabSz="923909" eaLnBrk="1" hangingPunct="1">
              <a:defRPr sz="1200">
                <a:latin typeface="Times New Roman" pitchFamily="18" charset="0"/>
                <a:ea typeface="新細明體" pitchFamily="18" charset="-120"/>
              </a:defRPr>
            </a:lvl1pPr>
          </a:lstStyle>
          <a:p>
            <a:pPr>
              <a:defRPr/>
            </a:pPr>
            <a:endParaRPr lang="en-US" altLang="zh-TW"/>
          </a:p>
        </p:txBody>
      </p:sp>
      <p:sp>
        <p:nvSpPr>
          <p:cNvPr id="32772" name="Rectangle 4">
            <a:extLst>
              <a:ext uri="{FF2B5EF4-FFF2-40B4-BE49-F238E27FC236}">
                <a16:creationId xmlns:a16="http://schemas.microsoft.com/office/drawing/2014/main" id="{70810F53-0136-4047-AEFD-22BF7D7A6541}"/>
              </a:ext>
            </a:extLst>
          </p:cNvPr>
          <p:cNvSpPr>
            <a:spLocks noGrp="1" noRot="1" noChangeAspect="1" noChangeArrowheads="1" noTextEdit="1"/>
          </p:cNvSpPr>
          <p:nvPr>
            <p:ph type="sldImg" idx="2"/>
          </p:nvPr>
        </p:nvSpPr>
        <p:spPr bwMode="auto">
          <a:xfrm>
            <a:off x="919163" y="746125"/>
            <a:ext cx="4970462" cy="3729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a:extLst>
              <a:ext uri="{FF2B5EF4-FFF2-40B4-BE49-F238E27FC236}">
                <a16:creationId xmlns:a16="http://schemas.microsoft.com/office/drawing/2014/main" id="{A22DE0A8-6AD4-4DF0-98A5-41D994CB7390}"/>
              </a:ext>
            </a:extLst>
          </p:cNvPr>
          <p:cNvSpPr>
            <a:spLocks noGrp="1" noChangeArrowheads="1"/>
          </p:cNvSpPr>
          <p:nvPr>
            <p:ph type="body" sz="quarter" idx="3"/>
          </p:nvPr>
        </p:nvSpPr>
        <p:spPr bwMode="auto">
          <a:xfrm>
            <a:off x="908050" y="4721225"/>
            <a:ext cx="4991100" cy="4471988"/>
          </a:xfrm>
          <a:prstGeom prst="rect">
            <a:avLst/>
          </a:prstGeom>
          <a:noFill/>
          <a:ln w="9525">
            <a:noFill/>
            <a:miter lim="800000"/>
            <a:headEnd/>
            <a:tailEnd/>
          </a:ln>
          <a:effectLst/>
        </p:spPr>
        <p:txBody>
          <a:bodyPr vert="horz" wrap="square" lIns="92399" tIns="46199" rIns="92399" bIns="46199"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27654" name="Rectangle 6">
            <a:extLst>
              <a:ext uri="{FF2B5EF4-FFF2-40B4-BE49-F238E27FC236}">
                <a16:creationId xmlns:a16="http://schemas.microsoft.com/office/drawing/2014/main" id="{A08BE9C2-2F2F-43F6-B8A8-E3F9E5AC0EC6}"/>
              </a:ext>
            </a:extLst>
          </p:cNvPr>
          <p:cNvSpPr>
            <a:spLocks noGrp="1" noChangeArrowheads="1"/>
          </p:cNvSpPr>
          <p:nvPr>
            <p:ph type="ftr" sz="quarter" idx="4"/>
          </p:nvPr>
        </p:nvSpPr>
        <p:spPr bwMode="auto">
          <a:xfrm>
            <a:off x="0" y="9442450"/>
            <a:ext cx="2949575" cy="496888"/>
          </a:xfrm>
          <a:prstGeom prst="rect">
            <a:avLst/>
          </a:prstGeom>
          <a:noFill/>
          <a:ln w="9525">
            <a:noFill/>
            <a:miter lim="800000"/>
            <a:headEnd/>
            <a:tailEnd/>
          </a:ln>
          <a:effectLst/>
        </p:spPr>
        <p:txBody>
          <a:bodyPr vert="horz" wrap="square" lIns="92399" tIns="46199" rIns="92399" bIns="46199" numCol="1" anchor="b" anchorCtr="0" compatLnSpc="1">
            <a:prstTxWarp prst="textNoShape">
              <a:avLst/>
            </a:prstTxWarp>
          </a:bodyPr>
          <a:lstStyle>
            <a:lvl1pPr defTabSz="923909" eaLnBrk="1" hangingPunct="1">
              <a:defRPr sz="1200">
                <a:latin typeface="Times New Roman" pitchFamily="18" charset="0"/>
                <a:ea typeface="新細明體" pitchFamily="18" charset="-120"/>
              </a:defRPr>
            </a:lvl1pPr>
          </a:lstStyle>
          <a:p>
            <a:pPr>
              <a:defRPr/>
            </a:pPr>
            <a:endParaRPr lang="en-US" altLang="zh-TW"/>
          </a:p>
        </p:txBody>
      </p:sp>
      <p:sp>
        <p:nvSpPr>
          <p:cNvPr id="27655" name="Rectangle 7">
            <a:extLst>
              <a:ext uri="{FF2B5EF4-FFF2-40B4-BE49-F238E27FC236}">
                <a16:creationId xmlns:a16="http://schemas.microsoft.com/office/drawing/2014/main" id="{E04AFF4B-946F-43E7-BB09-C1FF89A85F78}"/>
              </a:ext>
            </a:extLst>
          </p:cNvPr>
          <p:cNvSpPr>
            <a:spLocks noGrp="1" noChangeArrowheads="1"/>
          </p:cNvSpPr>
          <p:nvPr>
            <p:ph type="sldNum" sz="quarter" idx="5"/>
          </p:nvPr>
        </p:nvSpPr>
        <p:spPr bwMode="auto">
          <a:xfrm>
            <a:off x="3857625" y="9442450"/>
            <a:ext cx="2949575" cy="496888"/>
          </a:xfrm>
          <a:prstGeom prst="rect">
            <a:avLst/>
          </a:prstGeom>
          <a:noFill/>
          <a:ln w="9525">
            <a:noFill/>
            <a:miter lim="800000"/>
            <a:headEnd/>
            <a:tailEnd/>
          </a:ln>
          <a:effectLst/>
        </p:spPr>
        <p:txBody>
          <a:bodyPr vert="horz" wrap="square" lIns="92399" tIns="46199" rIns="92399" bIns="46199" numCol="1" anchor="b" anchorCtr="0" compatLnSpc="1">
            <a:prstTxWarp prst="textNoShape">
              <a:avLst/>
            </a:prstTxWarp>
          </a:bodyPr>
          <a:lstStyle>
            <a:lvl1pPr algn="r" defTabSz="922338" eaLnBrk="1" hangingPunct="1">
              <a:defRPr sz="1200">
                <a:latin typeface="Times New Roman" panose="02020603050405020304" pitchFamily="18" charset="0"/>
                <a:ea typeface="新細明體" panose="02020500000000000000" pitchFamily="18" charset="-120"/>
              </a:defRPr>
            </a:lvl1pPr>
          </a:lstStyle>
          <a:p>
            <a:pPr>
              <a:defRPr/>
            </a:pPr>
            <a:fld id="{5CC90E0E-6B05-4552-B496-9B42CF80211F}" type="slidenum">
              <a:rPr lang="en-US" altLang="zh-TW"/>
              <a:pPr>
                <a:defRPr/>
              </a:pPr>
              <a:t>‹#›</a:t>
            </a:fld>
            <a:endParaRPr lang="en-US" altLang="zh-TW"/>
          </a:p>
        </p:txBody>
      </p:sp>
    </p:spTree>
    <p:extLst>
      <p:ext uri="{BB962C8B-B14F-4D97-AF65-F5344CB8AC3E}">
        <p14:creationId xmlns:p14="http://schemas.microsoft.com/office/powerpoint/2010/main" val="11927998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投影片圖像版面配置區 1"/>
          <p:cNvSpPr>
            <a:spLocks noGrp="1" noRot="1" noChangeAspect="1" noTextEdit="1"/>
          </p:cNvSpPr>
          <p:nvPr>
            <p:ph type="sldImg"/>
          </p:nvPr>
        </p:nvSpPr>
        <p:spPr>
          <a:ln/>
        </p:spPr>
      </p:sp>
      <p:sp>
        <p:nvSpPr>
          <p:cNvPr id="8806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itchFamily="34" charset="0"/>
            </a:endParaRPr>
          </a:p>
        </p:txBody>
      </p:sp>
      <p:sp>
        <p:nvSpPr>
          <p:cNvPr id="8806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itchFamily="34" charset="0"/>
                <a:ea typeface="新細明體" pitchFamily="18" charset="-120"/>
              </a:defRPr>
            </a:lvl1pPr>
            <a:lvl2pPr marL="742950" indent="-285750">
              <a:spcBef>
                <a:spcPct val="30000"/>
              </a:spcBef>
              <a:defRPr kumimoji="1" sz="1200">
                <a:solidFill>
                  <a:schemeClr val="tx1"/>
                </a:solidFill>
                <a:latin typeface="Arial" pitchFamily="34" charset="0"/>
                <a:ea typeface="新細明體" pitchFamily="18" charset="-120"/>
              </a:defRPr>
            </a:lvl2pPr>
            <a:lvl3pPr marL="1143000" indent="-228600">
              <a:spcBef>
                <a:spcPct val="30000"/>
              </a:spcBef>
              <a:defRPr kumimoji="1" sz="1200">
                <a:solidFill>
                  <a:schemeClr val="tx1"/>
                </a:solidFill>
                <a:latin typeface="Arial" pitchFamily="34" charset="0"/>
                <a:ea typeface="新細明體" pitchFamily="18" charset="-120"/>
              </a:defRPr>
            </a:lvl3pPr>
            <a:lvl4pPr marL="1600200" indent="-228600">
              <a:spcBef>
                <a:spcPct val="30000"/>
              </a:spcBef>
              <a:defRPr kumimoji="1" sz="1200">
                <a:solidFill>
                  <a:schemeClr val="tx1"/>
                </a:solidFill>
                <a:latin typeface="Arial" pitchFamily="34" charset="0"/>
                <a:ea typeface="新細明體" pitchFamily="18" charset="-120"/>
              </a:defRPr>
            </a:lvl4pPr>
            <a:lvl5pPr marL="2057400" indent="-228600">
              <a:spcBef>
                <a:spcPct val="30000"/>
              </a:spcBef>
              <a:defRPr kumimoji="1" sz="1200">
                <a:solidFill>
                  <a:schemeClr val="tx1"/>
                </a:solidFill>
                <a:latin typeface="Arial"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9pPr>
          </a:lstStyle>
          <a:p>
            <a:pPr>
              <a:spcBef>
                <a:spcPct val="0"/>
              </a:spcBef>
            </a:pPr>
            <a:fld id="{21550EAA-F471-4402-9430-019F1FEF7E37}" type="slidenum">
              <a:rPr lang="en-US" altLang="zh-TW" smtClean="0">
                <a:solidFill>
                  <a:srgbClr val="000000"/>
                </a:solidFill>
              </a:rPr>
              <a:pPr>
                <a:spcBef>
                  <a:spcPct val="0"/>
                </a:spcBef>
              </a:pPr>
              <a:t>4</a:t>
            </a:fld>
            <a:endParaRPr lang="en-US" altLang="zh-TW">
              <a:solidFill>
                <a:srgbClr val="000000"/>
              </a:solidFill>
            </a:endParaRPr>
          </a:p>
        </p:txBody>
      </p:sp>
    </p:spTree>
    <p:extLst>
      <p:ext uri="{BB962C8B-B14F-4D97-AF65-F5344CB8AC3E}">
        <p14:creationId xmlns:p14="http://schemas.microsoft.com/office/powerpoint/2010/main" val="667428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新版畫面補充</a:t>
            </a:r>
            <a:endParaRPr lang="zh-TW" altLang="en-US" dirty="0"/>
          </a:p>
        </p:txBody>
      </p:sp>
      <p:sp>
        <p:nvSpPr>
          <p:cNvPr id="4" name="投影片編號版面配置區 3"/>
          <p:cNvSpPr>
            <a:spLocks noGrp="1"/>
          </p:cNvSpPr>
          <p:nvPr>
            <p:ph type="sldNum" sz="quarter" idx="10"/>
          </p:nvPr>
        </p:nvSpPr>
        <p:spPr/>
        <p:txBody>
          <a:bodyPr/>
          <a:lstStyle/>
          <a:p>
            <a:pPr>
              <a:defRPr/>
            </a:pPr>
            <a:fld id="{5CC90E0E-6B05-4552-B496-9B42CF80211F}" type="slidenum">
              <a:rPr lang="en-US" altLang="zh-TW" smtClean="0"/>
              <a:pPr>
                <a:defRPr/>
              </a:pPr>
              <a:t>23</a:t>
            </a:fld>
            <a:endParaRPr lang="en-US" altLang="zh-TW"/>
          </a:p>
        </p:txBody>
      </p:sp>
    </p:spTree>
    <p:extLst>
      <p:ext uri="{BB962C8B-B14F-4D97-AF65-F5344CB8AC3E}">
        <p14:creationId xmlns:p14="http://schemas.microsoft.com/office/powerpoint/2010/main" val="64268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CC90E0E-6B05-4552-B496-9B42CF80211F}" type="slidenum">
              <a:rPr lang="en-US" altLang="zh-TW" smtClean="0"/>
              <a:pPr>
                <a:defRPr/>
              </a:pPr>
              <a:t>32</a:t>
            </a:fld>
            <a:endParaRPr lang="en-US" altLang="zh-TW"/>
          </a:p>
        </p:txBody>
      </p:sp>
    </p:spTree>
    <p:extLst>
      <p:ext uri="{BB962C8B-B14F-4D97-AF65-F5344CB8AC3E}">
        <p14:creationId xmlns:p14="http://schemas.microsoft.com/office/powerpoint/2010/main" val="2251465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投影片圖像版面配置區 1"/>
          <p:cNvSpPr>
            <a:spLocks noGrp="1" noRot="1" noChangeAspect="1" noTextEdit="1"/>
          </p:cNvSpPr>
          <p:nvPr>
            <p:ph type="sldImg"/>
          </p:nvPr>
        </p:nvSpPr>
        <p:spPr>
          <a:ln/>
        </p:spPr>
      </p:sp>
      <p:sp>
        <p:nvSpPr>
          <p:cNvPr id="8806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itchFamily="34" charset="0"/>
            </a:endParaRPr>
          </a:p>
        </p:txBody>
      </p:sp>
      <p:sp>
        <p:nvSpPr>
          <p:cNvPr id="8806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itchFamily="34" charset="0"/>
                <a:ea typeface="新細明體" pitchFamily="18" charset="-120"/>
              </a:defRPr>
            </a:lvl1pPr>
            <a:lvl2pPr marL="742950" indent="-285750">
              <a:spcBef>
                <a:spcPct val="30000"/>
              </a:spcBef>
              <a:defRPr kumimoji="1" sz="1200">
                <a:solidFill>
                  <a:schemeClr val="tx1"/>
                </a:solidFill>
                <a:latin typeface="Arial" pitchFamily="34" charset="0"/>
                <a:ea typeface="新細明體" pitchFamily="18" charset="-120"/>
              </a:defRPr>
            </a:lvl2pPr>
            <a:lvl3pPr marL="1143000" indent="-228600">
              <a:spcBef>
                <a:spcPct val="30000"/>
              </a:spcBef>
              <a:defRPr kumimoji="1" sz="1200">
                <a:solidFill>
                  <a:schemeClr val="tx1"/>
                </a:solidFill>
                <a:latin typeface="Arial" pitchFamily="34" charset="0"/>
                <a:ea typeface="新細明體" pitchFamily="18" charset="-120"/>
              </a:defRPr>
            </a:lvl3pPr>
            <a:lvl4pPr marL="1600200" indent="-228600">
              <a:spcBef>
                <a:spcPct val="30000"/>
              </a:spcBef>
              <a:defRPr kumimoji="1" sz="1200">
                <a:solidFill>
                  <a:schemeClr val="tx1"/>
                </a:solidFill>
                <a:latin typeface="Arial" pitchFamily="34" charset="0"/>
                <a:ea typeface="新細明體" pitchFamily="18" charset="-120"/>
              </a:defRPr>
            </a:lvl4pPr>
            <a:lvl5pPr marL="2057400" indent="-228600">
              <a:spcBef>
                <a:spcPct val="30000"/>
              </a:spcBef>
              <a:defRPr kumimoji="1" sz="1200">
                <a:solidFill>
                  <a:schemeClr val="tx1"/>
                </a:solidFill>
                <a:latin typeface="Arial"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9pPr>
          </a:lstStyle>
          <a:p>
            <a:pPr>
              <a:spcBef>
                <a:spcPct val="0"/>
              </a:spcBef>
            </a:pPr>
            <a:fld id="{21550EAA-F471-4402-9430-019F1FEF7E37}" type="slidenum">
              <a:rPr lang="en-US" altLang="zh-TW" smtClean="0">
                <a:solidFill>
                  <a:srgbClr val="000000"/>
                </a:solidFill>
              </a:rPr>
              <a:pPr>
                <a:spcBef>
                  <a:spcPct val="0"/>
                </a:spcBef>
              </a:pPr>
              <a:t>5</a:t>
            </a:fld>
            <a:endParaRPr lang="en-US" altLang="zh-TW">
              <a:solidFill>
                <a:srgbClr val="000000"/>
              </a:solidFill>
            </a:endParaRPr>
          </a:p>
        </p:txBody>
      </p:sp>
    </p:spTree>
    <p:extLst>
      <p:ext uri="{BB962C8B-B14F-4D97-AF65-F5344CB8AC3E}">
        <p14:creationId xmlns:p14="http://schemas.microsoft.com/office/powerpoint/2010/main" val="938885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投影片圖像版面配置區 1"/>
          <p:cNvSpPr>
            <a:spLocks noGrp="1" noRot="1" noChangeAspect="1" noTextEdit="1"/>
          </p:cNvSpPr>
          <p:nvPr>
            <p:ph type="sldImg"/>
          </p:nvPr>
        </p:nvSpPr>
        <p:spPr>
          <a:ln/>
        </p:spPr>
      </p:sp>
      <p:sp>
        <p:nvSpPr>
          <p:cNvPr id="8806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itchFamily="34" charset="0"/>
            </a:endParaRPr>
          </a:p>
        </p:txBody>
      </p:sp>
      <p:sp>
        <p:nvSpPr>
          <p:cNvPr id="8806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itchFamily="34" charset="0"/>
                <a:ea typeface="新細明體" pitchFamily="18" charset="-120"/>
              </a:defRPr>
            </a:lvl1pPr>
            <a:lvl2pPr marL="742950" indent="-285750">
              <a:spcBef>
                <a:spcPct val="30000"/>
              </a:spcBef>
              <a:defRPr kumimoji="1" sz="1200">
                <a:solidFill>
                  <a:schemeClr val="tx1"/>
                </a:solidFill>
                <a:latin typeface="Arial" pitchFamily="34" charset="0"/>
                <a:ea typeface="新細明體" pitchFamily="18" charset="-120"/>
              </a:defRPr>
            </a:lvl2pPr>
            <a:lvl3pPr marL="1143000" indent="-228600">
              <a:spcBef>
                <a:spcPct val="30000"/>
              </a:spcBef>
              <a:defRPr kumimoji="1" sz="1200">
                <a:solidFill>
                  <a:schemeClr val="tx1"/>
                </a:solidFill>
                <a:latin typeface="Arial" pitchFamily="34" charset="0"/>
                <a:ea typeface="新細明體" pitchFamily="18" charset="-120"/>
              </a:defRPr>
            </a:lvl3pPr>
            <a:lvl4pPr marL="1600200" indent="-228600">
              <a:spcBef>
                <a:spcPct val="30000"/>
              </a:spcBef>
              <a:defRPr kumimoji="1" sz="1200">
                <a:solidFill>
                  <a:schemeClr val="tx1"/>
                </a:solidFill>
                <a:latin typeface="Arial" pitchFamily="34" charset="0"/>
                <a:ea typeface="新細明體" pitchFamily="18" charset="-120"/>
              </a:defRPr>
            </a:lvl4pPr>
            <a:lvl5pPr marL="2057400" indent="-228600">
              <a:spcBef>
                <a:spcPct val="30000"/>
              </a:spcBef>
              <a:defRPr kumimoji="1" sz="1200">
                <a:solidFill>
                  <a:schemeClr val="tx1"/>
                </a:solidFill>
                <a:latin typeface="Arial"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itchFamily="34" charset="0"/>
                <a:ea typeface="新細明體" pitchFamily="18" charset="-120"/>
              </a:defRPr>
            </a:lvl9pPr>
          </a:lstStyle>
          <a:p>
            <a:pPr>
              <a:spcBef>
                <a:spcPct val="0"/>
              </a:spcBef>
            </a:pPr>
            <a:fld id="{21550EAA-F471-4402-9430-019F1FEF7E37}" type="slidenum">
              <a:rPr lang="en-US" altLang="zh-TW" smtClean="0">
                <a:solidFill>
                  <a:srgbClr val="000000"/>
                </a:solidFill>
              </a:rPr>
              <a:pPr>
                <a:spcBef>
                  <a:spcPct val="0"/>
                </a:spcBef>
              </a:pPr>
              <a:t>6</a:t>
            </a:fld>
            <a:endParaRPr lang="en-US" altLang="zh-TW">
              <a:solidFill>
                <a:srgbClr val="000000"/>
              </a:solidFill>
            </a:endParaRPr>
          </a:p>
        </p:txBody>
      </p:sp>
    </p:spTree>
    <p:extLst>
      <p:ext uri="{BB962C8B-B14F-4D97-AF65-F5344CB8AC3E}">
        <p14:creationId xmlns:p14="http://schemas.microsoft.com/office/powerpoint/2010/main" val="169365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kern="100" dirty="0" smtClean="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塑膠地磚面料</a:t>
            </a:r>
            <a:r>
              <a:rPr lang="en-US" altLang="zh-TW" sz="1200" kern="100" dirty="0" smtClean="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200" kern="100" dirty="0" smtClean="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耐磨層</a:t>
            </a:r>
            <a:r>
              <a:rPr lang="en-US" altLang="zh-TW" sz="1200" kern="100" dirty="0" smtClean="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200" kern="100" dirty="0" smtClean="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與印刷層進料處，都是採購成品，該階段無法影響貼合完成的地磚厚度</a:t>
            </a:r>
            <a:r>
              <a:rPr lang="zh-TW" altLang="en-US" dirty="0" smtClean="0">
                <a:solidFill>
                  <a:schemeClr val="tx1"/>
                </a:solidFill>
                <a:latin typeface="微軟正黑體" panose="020B0604030504040204" pitchFamily="34" charset="-120"/>
                <a:ea typeface="微軟正黑體" panose="020B0604030504040204" pitchFamily="34" charset="-120"/>
              </a:rPr>
              <a:t>。須透過調整押出量或平整滾輪的參數</a:t>
            </a:r>
            <a:r>
              <a:rPr lang="en-US" altLang="zh-TW" dirty="0" smtClean="0">
                <a:solidFill>
                  <a:schemeClr val="tx1"/>
                </a:solidFill>
                <a:latin typeface="微軟正黑體" panose="020B0604030504040204" pitchFamily="34" charset="-120"/>
                <a:ea typeface="微軟正黑體" panose="020B0604030504040204" pitchFamily="34" charset="-120"/>
              </a:rPr>
              <a:t>(</a:t>
            </a:r>
            <a:r>
              <a:rPr lang="zh-TW" altLang="en-US" dirty="0" smtClean="0">
                <a:solidFill>
                  <a:schemeClr val="tx1"/>
                </a:solidFill>
                <a:latin typeface="微軟正黑體" panose="020B0604030504040204" pitchFamily="34" charset="-120"/>
                <a:ea typeface="微軟正黑體" panose="020B0604030504040204" pitchFamily="34" charset="-120"/>
              </a:rPr>
              <a:t>同時也是模型肇因分析的結果</a:t>
            </a:r>
            <a:r>
              <a:rPr lang="en-US" altLang="zh-TW" dirty="0" smtClean="0">
                <a:solidFill>
                  <a:schemeClr val="tx1"/>
                </a:solidFill>
                <a:latin typeface="微軟正黑體" panose="020B0604030504040204" pitchFamily="34" charset="-120"/>
                <a:ea typeface="微軟正黑體" panose="020B0604030504040204" pitchFamily="34" charset="-120"/>
              </a:rPr>
              <a:t>)</a:t>
            </a:r>
            <a:r>
              <a:rPr lang="zh-TW" altLang="en-US" dirty="0" smtClean="0">
                <a:solidFill>
                  <a:schemeClr val="tx1"/>
                </a:solidFill>
                <a:latin typeface="微軟正黑體" panose="020B0604030504040204" pitchFamily="34" charset="-120"/>
                <a:ea typeface="微軟正黑體" panose="020B0604030504040204" pitchFamily="34" charset="-120"/>
              </a:rPr>
              <a:t>，來修正不良事件的產生。</a:t>
            </a:r>
            <a:endParaRPr lang="en-US" altLang="zh-TW" dirty="0" smtClean="0">
              <a:solidFill>
                <a:schemeClr val="tx1"/>
              </a:solidFill>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5CC90E0E-6B05-4552-B496-9B42CF80211F}" type="slidenum">
              <a:rPr lang="en-US" altLang="zh-TW" smtClean="0"/>
              <a:pPr>
                <a:defRPr/>
              </a:pPr>
              <a:t>11</a:t>
            </a:fld>
            <a:endParaRPr lang="en-US" altLang="zh-TW"/>
          </a:p>
        </p:txBody>
      </p:sp>
    </p:spTree>
    <p:extLst>
      <p:ext uri="{BB962C8B-B14F-4D97-AF65-F5344CB8AC3E}">
        <p14:creationId xmlns:p14="http://schemas.microsoft.com/office/powerpoint/2010/main" val="4159167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CC90E0E-6B05-4552-B496-9B42CF80211F}" type="slidenum">
              <a:rPr lang="en-US" altLang="zh-TW" smtClean="0"/>
              <a:pPr>
                <a:defRPr/>
              </a:pPr>
              <a:t>12</a:t>
            </a:fld>
            <a:endParaRPr lang="en-US" altLang="zh-TW"/>
          </a:p>
        </p:txBody>
      </p:sp>
    </p:spTree>
    <p:extLst>
      <p:ext uri="{BB962C8B-B14F-4D97-AF65-F5344CB8AC3E}">
        <p14:creationId xmlns:p14="http://schemas.microsoft.com/office/powerpoint/2010/main" val="3711628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近期主流套件有</a:t>
            </a:r>
            <a:r>
              <a:rPr lang="en-US" altLang="zh-TW" dirty="0" smtClean="0"/>
              <a:t>4</a:t>
            </a:r>
            <a:r>
              <a:rPr lang="zh-TW" altLang="en-US" dirty="0" smtClean="0"/>
              <a:t>種，用了前兩種</a:t>
            </a:r>
            <a:endParaRPr lang="en-US" altLang="zh-TW" dirty="0" smtClean="0"/>
          </a:p>
          <a:p>
            <a:r>
              <a:rPr lang="zh-TW" altLang="en-US" dirty="0" smtClean="0"/>
              <a:t>第三種跟第一種很像</a:t>
            </a:r>
            <a:endParaRPr lang="en-US" altLang="zh-TW" dirty="0" smtClean="0"/>
          </a:p>
          <a:p>
            <a:r>
              <a:rPr lang="zh-TW" altLang="en-US" dirty="0" smtClean="0"/>
              <a:t>第四種需超使用超級電腦</a:t>
            </a:r>
            <a:r>
              <a:rPr lang="en-US" altLang="zh-TW" dirty="0" smtClean="0"/>
              <a:t>(</a:t>
            </a:r>
            <a:r>
              <a:rPr lang="zh-TW" altLang="en-US" dirty="0" smtClean="0"/>
              <a:t>待查</a:t>
            </a:r>
            <a:r>
              <a:rPr lang="en-US" altLang="zh-TW" dirty="0" smtClean="0"/>
              <a:t>)</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a:defRPr/>
            </a:pPr>
            <a:fld id="{5CC90E0E-6B05-4552-B496-9B42CF80211F}" type="slidenum">
              <a:rPr lang="en-US" altLang="zh-TW" smtClean="0"/>
              <a:pPr>
                <a:defRPr/>
              </a:pPr>
              <a:t>19</a:t>
            </a:fld>
            <a:endParaRPr lang="en-US" altLang="zh-TW"/>
          </a:p>
        </p:txBody>
      </p:sp>
    </p:spTree>
    <p:extLst>
      <p:ext uri="{BB962C8B-B14F-4D97-AF65-F5344CB8AC3E}">
        <p14:creationId xmlns:p14="http://schemas.microsoft.com/office/powerpoint/2010/main" val="3653064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CC90E0E-6B05-4552-B496-9B42CF80211F}" type="slidenum">
              <a:rPr lang="en-US" altLang="zh-TW" smtClean="0"/>
              <a:pPr>
                <a:defRPr/>
              </a:pPr>
              <a:t>20</a:t>
            </a:fld>
            <a:endParaRPr lang="en-US" altLang="zh-TW"/>
          </a:p>
        </p:txBody>
      </p:sp>
    </p:spTree>
    <p:extLst>
      <p:ext uri="{BB962C8B-B14F-4D97-AF65-F5344CB8AC3E}">
        <p14:creationId xmlns:p14="http://schemas.microsoft.com/office/powerpoint/2010/main" val="371982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詢問此頁，新工具是的演算法：</a:t>
            </a:r>
            <a:r>
              <a:rPr lang="en-US" altLang="zh-TW" dirty="0" smtClean="0"/>
              <a:t>KNN?</a:t>
            </a:r>
            <a:endParaRPr lang="zh-TW" altLang="en-US" dirty="0"/>
          </a:p>
        </p:txBody>
      </p:sp>
      <p:sp>
        <p:nvSpPr>
          <p:cNvPr id="4" name="投影片編號版面配置區 3"/>
          <p:cNvSpPr>
            <a:spLocks noGrp="1"/>
          </p:cNvSpPr>
          <p:nvPr>
            <p:ph type="sldNum" sz="quarter" idx="10"/>
          </p:nvPr>
        </p:nvSpPr>
        <p:spPr/>
        <p:txBody>
          <a:bodyPr/>
          <a:lstStyle/>
          <a:p>
            <a:pPr>
              <a:defRPr/>
            </a:pPr>
            <a:fld id="{5CC90E0E-6B05-4552-B496-9B42CF80211F}" type="slidenum">
              <a:rPr lang="en-US" altLang="zh-TW" smtClean="0"/>
              <a:pPr>
                <a:defRPr/>
              </a:pPr>
              <a:t>21</a:t>
            </a:fld>
            <a:endParaRPr lang="en-US" altLang="zh-TW"/>
          </a:p>
        </p:txBody>
      </p:sp>
    </p:spTree>
    <p:extLst>
      <p:ext uri="{BB962C8B-B14F-4D97-AF65-F5344CB8AC3E}">
        <p14:creationId xmlns:p14="http://schemas.microsoft.com/office/powerpoint/2010/main" val="197071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5CC90E0E-6B05-4552-B496-9B42CF80211F}" type="slidenum">
              <a:rPr lang="en-US" altLang="zh-TW" smtClean="0"/>
              <a:pPr>
                <a:defRPr/>
              </a:pPr>
              <a:t>22</a:t>
            </a:fld>
            <a:endParaRPr lang="en-US" altLang="zh-TW"/>
          </a:p>
        </p:txBody>
      </p:sp>
    </p:spTree>
    <p:extLst>
      <p:ext uri="{BB962C8B-B14F-4D97-AF65-F5344CB8AC3E}">
        <p14:creationId xmlns:p14="http://schemas.microsoft.com/office/powerpoint/2010/main" val="3623411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D4A5FC3-5C93-4DD5-92A7-8E1AD0EF1BE9}"/>
              </a:ext>
            </a:extLst>
          </p:cNvPr>
          <p:cNvSpPr txBox="1">
            <a:spLocks noChangeArrowheads="1"/>
          </p:cNvSpPr>
          <p:nvPr userDrawn="1"/>
        </p:nvSpPr>
        <p:spPr bwMode="auto">
          <a:xfrm>
            <a:off x="8783638" y="6597650"/>
            <a:ext cx="442912" cy="260350"/>
          </a:xfrm>
          <a:prstGeom prst="rect">
            <a:avLst/>
          </a:prstGeom>
          <a:noFill/>
          <a:ln>
            <a:noFill/>
          </a:ln>
        </p:spPr>
        <p:txBody>
          <a:bodyPr/>
          <a:lstStyle>
            <a:lvl1pPr>
              <a:defRPr kumimoji="1" sz="2400">
                <a:solidFill>
                  <a:schemeClr val="tx1"/>
                </a:solidFill>
                <a:latin typeface="標楷體" panose="03000509000000000000" pitchFamily="65" charset="-120"/>
                <a:ea typeface="標楷體" panose="03000509000000000000" pitchFamily="65" charset="-120"/>
              </a:defRPr>
            </a:lvl1pPr>
            <a:lvl2pPr marL="742950" indent="-285750">
              <a:defRPr kumimoji="1" sz="2400">
                <a:solidFill>
                  <a:schemeClr val="tx1"/>
                </a:solidFill>
                <a:latin typeface="標楷體" panose="03000509000000000000" pitchFamily="65" charset="-120"/>
                <a:ea typeface="標楷體" panose="03000509000000000000" pitchFamily="65" charset="-120"/>
              </a:defRPr>
            </a:lvl2pPr>
            <a:lvl3pPr marL="1143000" indent="-228600">
              <a:defRPr kumimoji="1" sz="2400">
                <a:solidFill>
                  <a:schemeClr val="tx1"/>
                </a:solidFill>
                <a:latin typeface="標楷體" panose="03000509000000000000" pitchFamily="65" charset="-120"/>
                <a:ea typeface="標楷體" panose="03000509000000000000" pitchFamily="65" charset="-120"/>
              </a:defRPr>
            </a:lvl3pPr>
            <a:lvl4pPr marL="1600200" indent="-228600">
              <a:defRPr kumimoji="1" sz="2400">
                <a:solidFill>
                  <a:schemeClr val="tx1"/>
                </a:solidFill>
                <a:latin typeface="標楷體" panose="03000509000000000000" pitchFamily="65" charset="-120"/>
                <a:ea typeface="標楷體" panose="03000509000000000000" pitchFamily="65" charset="-120"/>
              </a:defRPr>
            </a:lvl4pPr>
            <a:lvl5pPr marL="2057400" indent="-228600">
              <a:defRPr kumimoji="1" sz="2400">
                <a:solidFill>
                  <a:schemeClr val="tx1"/>
                </a:solidFill>
                <a:latin typeface="標楷體" panose="03000509000000000000" pitchFamily="65" charset="-120"/>
                <a:ea typeface="標楷體" panose="03000509000000000000" pitchFamily="65" charset="-120"/>
              </a:defRPr>
            </a:lvl5pPr>
            <a:lvl6pPr marL="25146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6pPr>
            <a:lvl7pPr marL="29718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7pPr>
            <a:lvl8pPr marL="34290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8pPr>
            <a:lvl9pPr marL="38862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9pPr>
          </a:lstStyle>
          <a:p>
            <a:pPr algn="r" eaLnBrk="1" hangingPunct="1">
              <a:defRPr/>
            </a:pPr>
            <a:fld id="{04C7A744-5C9D-4E5D-BC66-E4D9B9B97DC3}" type="slidenum">
              <a:rPr kumimoji="0" lang="zh-TW" altLang="zh-TW" sz="1200" smtClean="0">
                <a:solidFill>
                  <a:srgbClr val="000000"/>
                </a:solidFill>
                <a:latin typeface="Calibri" panose="020F0502020204030204" pitchFamily="34" charset="0"/>
              </a:rPr>
              <a:pPr algn="r" eaLnBrk="1" hangingPunct="1">
                <a:defRPr/>
              </a:pPr>
              <a:t>‹#›</a:t>
            </a:fld>
            <a:endParaRPr kumimoji="0" lang="en-US" altLang="zh-TW" sz="1200">
              <a:solidFill>
                <a:srgbClr val="000000"/>
              </a:solidFill>
              <a:latin typeface="Arial" panose="020B0604020202020204" pitchFamily="34" charset="0"/>
            </a:endParaRPr>
          </a:p>
        </p:txBody>
      </p:sp>
      <p:pic>
        <p:nvPicPr>
          <p:cNvPr id="5" name="Picture 2">
            <a:extLst>
              <a:ext uri="{FF2B5EF4-FFF2-40B4-BE49-F238E27FC236}">
                <a16:creationId xmlns:a16="http://schemas.microsoft.com/office/drawing/2014/main" id="{87C087C1-9072-4F41-838B-5A2EC3792B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 y="92075"/>
            <a:ext cx="7572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txBox="1">
            <a:spLocks noGrp="1"/>
          </p:cNvSpPr>
          <p:nvPr>
            <p:ph type="ctrTitle"/>
          </p:nvPr>
        </p:nvSpPr>
        <p:spPr>
          <a:xfrm>
            <a:off x="685807" y="2130433"/>
            <a:ext cx="7772395" cy="1470026"/>
          </a:xfrm>
        </p:spPr>
        <p:txBody>
          <a:bodyPr/>
          <a:lstStyle>
            <a:lvl1pPr>
              <a:defRPr/>
            </a:lvl1pPr>
          </a:lstStyle>
          <a:p>
            <a:pPr lvl="0"/>
            <a:r>
              <a:rPr lang="zh-TW"/>
              <a:t>按一下以編輯母片標題樣式</a:t>
            </a:r>
          </a:p>
        </p:txBody>
      </p:sp>
      <p:sp>
        <p:nvSpPr>
          <p:cNvPr id="3" name="Rectangle 3"/>
          <p:cNvSpPr txBox="1">
            <a:spLocks noGrp="1"/>
          </p:cNvSpPr>
          <p:nvPr>
            <p:ph type="subTitle" idx="1"/>
          </p:nvPr>
        </p:nvSpPr>
        <p:spPr>
          <a:xfrm>
            <a:off x="1371609" y="4797436"/>
            <a:ext cx="6400802" cy="841376"/>
          </a:xfrm>
        </p:spPr>
        <p:txBody>
          <a:bodyPr anchorCtr="1"/>
          <a:lstStyle>
            <a:lvl1pPr marL="0" indent="0" algn="ctr">
              <a:buNone/>
              <a:defRPr>
                <a:effectLst>
                  <a:outerShdw dist="38096" dir="2700000">
                    <a:srgbClr val="C0C0C0"/>
                  </a:outerShdw>
                </a:effectLst>
              </a:defRPr>
            </a:lvl1pPr>
          </a:lstStyle>
          <a:p>
            <a:pPr lvl="0"/>
            <a:r>
              <a:rPr lang="zh-TW"/>
              <a:t>按一下以編輯母片副標題樣式</a:t>
            </a:r>
          </a:p>
        </p:txBody>
      </p:sp>
      <p:sp>
        <p:nvSpPr>
          <p:cNvPr id="6" name="Rectangle 4">
            <a:extLst>
              <a:ext uri="{FF2B5EF4-FFF2-40B4-BE49-F238E27FC236}">
                <a16:creationId xmlns:a16="http://schemas.microsoft.com/office/drawing/2014/main" id="{16C69519-1640-4F64-8CD3-7A6844D5E96F}"/>
              </a:ext>
            </a:extLst>
          </p:cNvPr>
          <p:cNvSpPr txBox="1">
            <a:spLocks noGrp="1"/>
          </p:cNvSpPr>
          <p:nvPr>
            <p:ph type="dt" sz="half" idx="10"/>
          </p:nvPr>
        </p:nvSpPr>
        <p:spPr/>
        <p:txBody>
          <a:bodyPr/>
          <a:lstStyle>
            <a:lvl1pPr>
              <a:defRPr kumimoji="1"/>
            </a:lvl1pPr>
          </a:lstStyle>
          <a:p>
            <a:pPr>
              <a:defRPr/>
            </a:pPr>
            <a:endParaRPr/>
          </a:p>
        </p:txBody>
      </p:sp>
      <p:sp>
        <p:nvSpPr>
          <p:cNvPr id="7" name="Rectangle 5">
            <a:extLst>
              <a:ext uri="{FF2B5EF4-FFF2-40B4-BE49-F238E27FC236}">
                <a16:creationId xmlns:a16="http://schemas.microsoft.com/office/drawing/2014/main" id="{8AF9C0BA-2A6A-41AD-89AC-4C519F0D577E}"/>
              </a:ext>
            </a:extLst>
          </p:cNvPr>
          <p:cNvSpPr txBox="1">
            <a:spLocks noGrp="1"/>
          </p:cNvSpPr>
          <p:nvPr>
            <p:ph type="ftr" sz="quarter" idx="11"/>
          </p:nvPr>
        </p:nvSpPr>
        <p:spPr/>
        <p:txBody>
          <a:bodyPr/>
          <a:lstStyle>
            <a:lvl1pPr>
              <a:defRPr kumimoji="1"/>
            </a:lvl1pPr>
          </a:lstStyle>
          <a:p>
            <a:pPr>
              <a:defRPr/>
            </a:pPr>
            <a:endParaRPr/>
          </a:p>
        </p:txBody>
      </p:sp>
    </p:spTree>
    <p:extLst>
      <p:ext uri="{BB962C8B-B14F-4D97-AF65-F5344CB8AC3E}">
        <p14:creationId xmlns:p14="http://schemas.microsoft.com/office/powerpoint/2010/main" val="3690221369"/>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5774072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BBAD56A-0DD9-4733-BA14-8C0543308EB5}"/>
              </a:ext>
            </a:extLst>
          </p:cNvPr>
          <p:cNvSpPr txBox="1">
            <a:spLocks noChangeArrowheads="1"/>
          </p:cNvSpPr>
          <p:nvPr userDrawn="1"/>
        </p:nvSpPr>
        <p:spPr bwMode="auto">
          <a:xfrm>
            <a:off x="8783638" y="6597650"/>
            <a:ext cx="442912" cy="260350"/>
          </a:xfrm>
          <a:prstGeom prst="rect">
            <a:avLst/>
          </a:prstGeom>
          <a:noFill/>
          <a:ln>
            <a:noFill/>
          </a:ln>
        </p:spPr>
        <p:txBody>
          <a:bodyPr/>
          <a:lstStyle>
            <a:lvl1pPr>
              <a:defRPr kumimoji="1" sz="2400">
                <a:solidFill>
                  <a:schemeClr val="tx1"/>
                </a:solidFill>
                <a:latin typeface="標楷體" panose="03000509000000000000" pitchFamily="65" charset="-120"/>
                <a:ea typeface="標楷體" panose="03000509000000000000" pitchFamily="65" charset="-120"/>
              </a:defRPr>
            </a:lvl1pPr>
            <a:lvl2pPr marL="742950" indent="-285750">
              <a:defRPr kumimoji="1" sz="2400">
                <a:solidFill>
                  <a:schemeClr val="tx1"/>
                </a:solidFill>
                <a:latin typeface="標楷體" panose="03000509000000000000" pitchFamily="65" charset="-120"/>
                <a:ea typeface="標楷體" panose="03000509000000000000" pitchFamily="65" charset="-120"/>
              </a:defRPr>
            </a:lvl2pPr>
            <a:lvl3pPr marL="1143000" indent="-228600">
              <a:defRPr kumimoji="1" sz="2400">
                <a:solidFill>
                  <a:schemeClr val="tx1"/>
                </a:solidFill>
                <a:latin typeface="標楷體" panose="03000509000000000000" pitchFamily="65" charset="-120"/>
                <a:ea typeface="標楷體" panose="03000509000000000000" pitchFamily="65" charset="-120"/>
              </a:defRPr>
            </a:lvl3pPr>
            <a:lvl4pPr marL="1600200" indent="-228600">
              <a:defRPr kumimoji="1" sz="2400">
                <a:solidFill>
                  <a:schemeClr val="tx1"/>
                </a:solidFill>
                <a:latin typeface="標楷體" panose="03000509000000000000" pitchFamily="65" charset="-120"/>
                <a:ea typeface="標楷體" panose="03000509000000000000" pitchFamily="65" charset="-120"/>
              </a:defRPr>
            </a:lvl4pPr>
            <a:lvl5pPr marL="2057400" indent="-228600">
              <a:defRPr kumimoji="1" sz="2400">
                <a:solidFill>
                  <a:schemeClr val="tx1"/>
                </a:solidFill>
                <a:latin typeface="標楷體" panose="03000509000000000000" pitchFamily="65" charset="-120"/>
                <a:ea typeface="標楷體" panose="03000509000000000000" pitchFamily="65" charset="-120"/>
              </a:defRPr>
            </a:lvl5pPr>
            <a:lvl6pPr marL="25146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6pPr>
            <a:lvl7pPr marL="29718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7pPr>
            <a:lvl8pPr marL="34290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8pPr>
            <a:lvl9pPr marL="38862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9pPr>
          </a:lstStyle>
          <a:p>
            <a:pPr algn="r" eaLnBrk="1" hangingPunct="1">
              <a:defRPr/>
            </a:pPr>
            <a:fld id="{CC453116-FAA9-4D1C-8C40-A2F3161DE96B}" type="slidenum">
              <a:rPr kumimoji="0" lang="zh-TW" altLang="zh-TW" sz="1400" smtClean="0">
                <a:solidFill>
                  <a:srgbClr val="000000"/>
                </a:solidFill>
                <a:latin typeface="Calibri" panose="020F0502020204030204" pitchFamily="34" charset="0"/>
              </a:rPr>
              <a:pPr algn="r" eaLnBrk="1" hangingPunct="1">
                <a:defRPr/>
              </a:pPr>
              <a:t>‹#›</a:t>
            </a:fld>
            <a:endParaRPr kumimoji="0" lang="en-US" altLang="zh-TW" sz="1400">
              <a:solidFill>
                <a:srgbClr val="000000"/>
              </a:solidFill>
              <a:latin typeface="Arial" panose="020B0604020202020204" pitchFamily="34" charset="0"/>
            </a:endParaRPr>
          </a:p>
        </p:txBody>
      </p:sp>
      <p:pic>
        <p:nvPicPr>
          <p:cNvPr id="5" name="Picture 2">
            <a:extLst>
              <a:ext uri="{FF2B5EF4-FFF2-40B4-BE49-F238E27FC236}">
                <a16:creationId xmlns:a16="http://schemas.microsoft.com/office/drawing/2014/main" id="{2E926202-0F14-4D41-B121-33B3786EF2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 y="92075"/>
            <a:ext cx="7572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txBox="1">
            <a:spLocks noGrp="1"/>
          </p:cNvSpPr>
          <p:nvPr>
            <p:ph type="ctrTitle"/>
          </p:nvPr>
        </p:nvSpPr>
        <p:spPr>
          <a:xfrm>
            <a:off x="685805" y="2130433"/>
            <a:ext cx="7772395" cy="1470026"/>
          </a:xfrm>
        </p:spPr>
        <p:txBody>
          <a:bodyPr/>
          <a:lstStyle>
            <a:lvl1pPr>
              <a:defRPr/>
            </a:lvl1pPr>
          </a:lstStyle>
          <a:p>
            <a:pPr lvl="0"/>
            <a:r>
              <a:rPr lang="zh-TW"/>
              <a:t>按一下以編輯母片標題樣式</a:t>
            </a:r>
          </a:p>
        </p:txBody>
      </p:sp>
      <p:sp>
        <p:nvSpPr>
          <p:cNvPr id="3" name="Rectangle 3"/>
          <p:cNvSpPr txBox="1">
            <a:spLocks noGrp="1"/>
          </p:cNvSpPr>
          <p:nvPr>
            <p:ph type="subTitle" idx="1"/>
          </p:nvPr>
        </p:nvSpPr>
        <p:spPr>
          <a:xfrm>
            <a:off x="1371607" y="4797436"/>
            <a:ext cx="6400802" cy="841376"/>
          </a:xfrm>
        </p:spPr>
        <p:txBody>
          <a:bodyPr anchorCtr="1"/>
          <a:lstStyle>
            <a:lvl1pPr marL="0" indent="0" algn="ctr">
              <a:buNone/>
              <a:defRPr>
                <a:effectLst>
                  <a:outerShdw dist="38096" dir="2700000">
                    <a:srgbClr val="C0C0C0"/>
                  </a:outerShdw>
                </a:effectLst>
              </a:defRPr>
            </a:lvl1pPr>
          </a:lstStyle>
          <a:p>
            <a:pPr lvl="0"/>
            <a:r>
              <a:rPr lang="zh-TW"/>
              <a:t>按一下以編輯母片副標題樣式</a:t>
            </a:r>
          </a:p>
        </p:txBody>
      </p:sp>
      <p:sp>
        <p:nvSpPr>
          <p:cNvPr id="6" name="Rectangle 4">
            <a:extLst>
              <a:ext uri="{FF2B5EF4-FFF2-40B4-BE49-F238E27FC236}">
                <a16:creationId xmlns:a16="http://schemas.microsoft.com/office/drawing/2014/main" id="{BA8E3F45-7B7E-41B1-AA4F-AACC73264260}"/>
              </a:ext>
            </a:extLst>
          </p:cNvPr>
          <p:cNvSpPr txBox="1">
            <a:spLocks noGrp="1"/>
          </p:cNvSpPr>
          <p:nvPr>
            <p:ph type="dt" sz="half" idx="10"/>
          </p:nvPr>
        </p:nvSpPr>
        <p:spPr/>
        <p:txBody>
          <a:bodyPr/>
          <a:lstStyle>
            <a:lvl1pPr>
              <a:defRPr kumimoji="1"/>
            </a:lvl1pPr>
          </a:lstStyle>
          <a:p>
            <a:pPr>
              <a:defRPr/>
            </a:pPr>
            <a:endParaRPr/>
          </a:p>
        </p:txBody>
      </p:sp>
      <p:sp>
        <p:nvSpPr>
          <p:cNvPr id="7" name="Rectangle 5">
            <a:extLst>
              <a:ext uri="{FF2B5EF4-FFF2-40B4-BE49-F238E27FC236}">
                <a16:creationId xmlns:a16="http://schemas.microsoft.com/office/drawing/2014/main" id="{ED974C98-E152-4D76-8011-DCC04DC7167B}"/>
              </a:ext>
            </a:extLst>
          </p:cNvPr>
          <p:cNvSpPr txBox="1">
            <a:spLocks noGrp="1"/>
          </p:cNvSpPr>
          <p:nvPr>
            <p:ph type="ftr" sz="quarter" idx="11"/>
          </p:nvPr>
        </p:nvSpPr>
        <p:spPr/>
        <p:txBody>
          <a:bodyPr/>
          <a:lstStyle>
            <a:lvl1pPr>
              <a:defRPr kumimoji="1"/>
            </a:lvl1pPr>
          </a:lstStyle>
          <a:p>
            <a:pPr>
              <a:defRPr/>
            </a:pPr>
            <a:endParaRPr/>
          </a:p>
        </p:txBody>
      </p:sp>
    </p:spTree>
    <p:extLst>
      <p:ext uri="{BB962C8B-B14F-4D97-AF65-F5344CB8AC3E}">
        <p14:creationId xmlns:p14="http://schemas.microsoft.com/office/powerpoint/2010/main" val="495076836"/>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txBox="1">
            <a:spLocks noGrp="1"/>
          </p:cNvSpPr>
          <p:nvPr>
            <p:ph type="title"/>
          </p:nvPr>
        </p:nvSpPr>
        <p:spPr>
          <a:xfrm>
            <a:off x="967069" y="116638"/>
            <a:ext cx="7174521" cy="533223"/>
          </a:xfrm>
        </p:spPr>
        <p:txBody>
          <a:bodyPr/>
          <a:lstStyle>
            <a:lvl1pPr>
              <a:defRPr/>
            </a:lvl1pPr>
          </a:lstStyle>
          <a:p>
            <a:pPr lvl="0"/>
            <a:r>
              <a:rPr lang="zh-TW"/>
              <a:t>按一下以編輯母片標題樣式</a:t>
            </a:r>
            <a:endParaRPr lang="en-US"/>
          </a:p>
        </p:txBody>
      </p:sp>
      <p:sp>
        <p:nvSpPr>
          <p:cNvPr id="3" name="內容版面配置區 2"/>
          <p:cNvSpPr txBox="1">
            <a:spLocks noGrp="1"/>
          </p:cNvSpPr>
          <p:nvPr>
            <p:ph idx="1"/>
          </p:nvPr>
        </p:nvSpPr>
        <p:spPr>
          <a:xfrm>
            <a:off x="216771" y="908721"/>
            <a:ext cx="8681168" cy="5476798"/>
          </a:xfrm>
        </p:spPr>
        <p:txBody>
          <a:bodyPr/>
          <a:lstStyle>
            <a:lvl1pPr>
              <a:defRPr/>
            </a:lvl1pPr>
            <a:lvl2pPr>
              <a:defRPr/>
            </a:lvl2pPr>
            <a:lvl3pPr>
              <a:defRPr/>
            </a:lvl3pPr>
            <a:lvl4pPr>
              <a:defRPr/>
            </a:lvl4pPr>
            <a:lvl5pPr>
              <a:defRPr/>
            </a:lvl5p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endParaRPr lang="en-US"/>
          </a:p>
        </p:txBody>
      </p:sp>
      <p:sp>
        <p:nvSpPr>
          <p:cNvPr id="4" name="Rectangle 4">
            <a:extLst>
              <a:ext uri="{FF2B5EF4-FFF2-40B4-BE49-F238E27FC236}">
                <a16:creationId xmlns:a16="http://schemas.microsoft.com/office/drawing/2014/main" id="{BC4D17AE-4FD7-4A34-BC61-C38D580E2149}"/>
              </a:ext>
            </a:extLst>
          </p:cNvPr>
          <p:cNvSpPr txBox="1">
            <a:spLocks noGrp="1"/>
          </p:cNvSpPr>
          <p:nvPr>
            <p:ph type="dt" sz="half" idx="10"/>
          </p:nvPr>
        </p:nvSpPr>
        <p:spPr/>
        <p:txBody>
          <a:bodyPr/>
          <a:lstStyle>
            <a:lvl1pPr>
              <a:defRPr kumimoji="1"/>
            </a:lvl1pPr>
          </a:lstStyle>
          <a:p>
            <a:pPr>
              <a:defRPr/>
            </a:pPr>
            <a:endParaRPr/>
          </a:p>
        </p:txBody>
      </p:sp>
      <p:sp>
        <p:nvSpPr>
          <p:cNvPr id="5" name="Rectangle 5">
            <a:extLst>
              <a:ext uri="{FF2B5EF4-FFF2-40B4-BE49-F238E27FC236}">
                <a16:creationId xmlns:a16="http://schemas.microsoft.com/office/drawing/2014/main" id="{1029123F-0A77-4797-B812-E0C025DBEA00}"/>
              </a:ext>
            </a:extLst>
          </p:cNvPr>
          <p:cNvSpPr txBox="1">
            <a:spLocks noGrp="1"/>
          </p:cNvSpPr>
          <p:nvPr>
            <p:ph type="ftr" sz="quarter" idx="11"/>
          </p:nvPr>
        </p:nvSpPr>
        <p:spPr/>
        <p:txBody>
          <a:bodyPr/>
          <a:lstStyle>
            <a:lvl1pPr>
              <a:defRPr kumimoji="1"/>
            </a:lvl1pPr>
          </a:lstStyle>
          <a:p>
            <a:pPr>
              <a:defRPr/>
            </a:pPr>
            <a:endParaRPr/>
          </a:p>
        </p:txBody>
      </p:sp>
    </p:spTree>
    <p:extLst>
      <p:ext uri="{BB962C8B-B14F-4D97-AF65-F5344CB8AC3E}">
        <p14:creationId xmlns:p14="http://schemas.microsoft.com/office/powerpoint/2010/main" val="393625340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5D1487-B240-468F-99DF-795182458383}"/>
              </a:ext>
            </a:extLst>
          </p:cNvPr>
          <p:cNvSpPr txBox="1">
            <a:spLocks noGrp="1"/>
          </p:cNvSpPr>
          <p:nvPr>
            <p:ph type="dt" sz="half" idx="10"/>
          </p:nvPr>
        </p:nvSpPr>
        <p:spPr/>
        <p:txBody>
          <a:bodyPr/>
          <a:lstStyle>
            <a:lvl1pPr>
              <a:defRPr kumimoji="1">
                <a:latin typeface="Times New Roman" pitchFamily="18" charset="0"/>
                <a:cs typeface="Times New Roman" pitchFamily="18" charset="0"/>
              </a:defRPr>
            </a:lvl1pPr>
          </a:lstStyle>
          <a:p>
            <a:pPr>
              <a:defRPr/>
            </a:pPr>
            <a:endParaRPr lang="zh-TW" altLang="en-US"/>
          </a:p>
        </p:txBody>
      </p:sp>
      <p:sp>
        <p:nvSpPr>
          <p:cNvPr id="3" name="Rectangle 5">
            <a:extLst>
              <a:ext uri="{FF2B5EF4-FFF2-40B4-BE49-F238E27FC236}">
                <a16:creationId xmlns:a16="http://schemas.microsoft.com/office/drawing/2014/main" id="{40E4076E-7840-4EB5-8162-55F36A68CAD6}"/>
              </a:ext>
            </a:extLst>
          </p:cNvPr>
          <p:cNvSpPr txBox="1">
            <a:spLocks noGrp="1"/>
          </p:cNvSpPr>
          <p:nvPr>
            <p:ph type="ftr" sz="quarter" idx="11"/>
          </p:nvPr>
        </p:nvSpPr>
        <p:spPr/>
        <p:txBody>
          <a:bodyPr/>
          <a:lstStyle>
            <a:lvl1pPr>
              <a:defRPr kumimoji="1"/>
            </a:lvl1pPr>
          </a:lstStyle>
          <a:p>
            <a:pPr>
              <a:defRPr/>
            </a:pPr>
            <a:endParaRPr/>
          </a:p>
        </p:txBody>
      </p:sp>
    </p:spTree>
    <p:extLst>
      <p:ext uri="{BB962C8B-B14F-4D97-AF65-F5344CB8AC3E}">
        <p14:creationId xmlns:p14="http://schemas.microsoft.com/office/powerpoint/2010/main" val="1407499525"/>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標題及物件">
    <p:spTree>
      <p:nvGrpSpPr>
        <p:cNvPr id="1" name=""/>
        <p:cNvGrpSpPr/>
        <p:nvPr/>
      </p:nvGrpSpPr>
      <p:grpSpPr>
        <a:xfrm>
          <a:off x="0" y="0"/>
          <a:ext cx="0" cy="0"/>
          <a:chOff x="0" y="0"/>
          <a:chExt cx="0" cy="0"/>
        </a:xfrm>
      </p:grpSpPr>
      <p:sp>
        <p:nvSpPr>
          <p:cNvPr id="4" name="文字方塊 14">
            <a:extLst>
              <a:ext uri="{FF2B5EF4-FFF2-40B4-BE49-F238E27FC236}">
                <a16:creationId xmlns:a16="http://schemas.microsoft.com/office/drawing/2014/main" id="{CDA504FE-3C0D-42D1-8336-693AAE5E5738}"/>
              </a:ext>
            </a:extLst>
          </p:cNvPr>
          <p:cNvSpPr txBox="1">
            <a:spLocks noChangeArrowheads="1"/>
          </p:cNvSpPr>
          <p:nvPr userDrawn="1"/>
        </p:nvSpPr>
        <p:spPr bwMode="auto">
          <a:xfrm>
            <a:off x="582613" y="98425"/>
            <a:ext cx="7962900" cy="646113"/>
          </a:xfrm>
          <a:prstGeom prst="rect">
            <a:avLst/>
          </a:prstGeom>
          <a:noFill/>
          <a:ln>
            <a:noFill/>
          </a:ln>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eaLnBrk="1" hangingPunct="1">
              <a:defRPr/>
            </a:pPr>
            <a:endParaRPr kumimoji="0" lang="zh-TW" altLang="en-US" sz="3600">
              <a:solidFill>
                <a:srgbClr val="0000FF"/>
              </a:solidFill>
            </a:endParaRPr>
          </a:p>
        </p:txBody>
      </p:sp>
      <p:grpSp>
        <p:nvGrpSpPr>
          <p:cNvPr id="5" name="Group 3">
            <a:extLst>
              <a:ext uri="{FF2B5EF4-FFF2-40B4-BE49-F238E27FC236}">
                <a16:creationId xmlns:a16="http://schemas.microsoft.com/office/drawing/2014/main" id="{8855978C-7C65-4FED-8689-481DEB2C7B4B}"/>
              </a:ext>
            </a:extLst>
          </p:cNvPr>
          <p:cNvGrpSpPr>
            <a:grpSpLocks/>
          </p:cNvGrpSpPr>
          <p:nvPr userDrawn="1"/>
        </p:nvGrpSpPr>
        <p:grpSpPr bwMode="auto">
          <a:xfrm>
            <a:off x="0" y="765175"/>
            <a:ext cx="9144000" cy="74613"/>
            <a:chOff x="1881997" y="765179"/>
            <a:chExt cx="6425024" cy="74615"/>
          </a:xfrm>
        </p:grpSpPr>
        <p:sp>
          <p:nvSpPr>
            <p:cNvPr id="6" name="Rectangle 4">
              <a:extLst>
                <a:ext uri="{FF2B5EF4-FFF2-40B4-BE49-F238E27FC236}">
                  <a16:creationId xmlns:a16="http://schemas.microsoft.com/office/drawing/2014/main" id="{8EB48173-EDE2-48D0-9D16-B5EC095C40C7}"/>
                </a:ext>
              </a:extLst>
            </p:cNvPr>
            <p:cNvSpPr>
              <a:spLocks noChangeArrowheads="1"/>
            </p:cNvSpPr>
            <p:nvPr/>
          </p:nvSpPr>
          <p:spPr bwMode="auto">
            <a:xfrm>
              <a:off x="1881997" y="765179"/>
              <a:ext cx="3076426" cy="74615"/>
            </a:xfrm>
            <a:prstGeom prst="rect">
              <a:avLst/>
            </a:prstGeom>
            <a:gradFill rotWithShape="0">
              <a:gsLst>
                <a:gs pos="0">
                  <a:srgbClr val="FFFFFF"/>
                </a:gs>
                <a:gs pos="100000">
                  <a:srgbClr val="FF0000"/>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lang="en-US" altLang="zh-TW" sz="1800">
                <a:solidFill>
                  <a:srgbClr val="000000"/>
                </a:solidFill>
                <a:latin typeface="Arial" charset="0"/>
                <a:ea typeface="新細明體" pitchFamily="18" charset="-120"/>
              </a:endParaRPr>
            </a:p>
          </p:txBody>
        </p:sp>
        <p:sp>
          <p:nvSpPr>
            <p:cNvPr id="7" name="Rectangle 5">
              <a:extLst>
                <a:ext uri="{FF2B5EF4-FFF2-40B4-BE49-F238E27FC236}">
                  <a16:creationId xmlns:a16="http://schemas.microsoft.com/office/drawing/2014/main" id="{503E75A1-2D88-4AB9-B9B8-E51B74F8A3FF}"/>
                </a:ext>
              </a:extLst>
            </p:cNvPr>
            <p:cNvSpPr>
              <a:spLocks noChangeArrowheads="1"/>
            </p:cNvSpPr>
            <p:nvPr/>
          </p:nvSpPr>
          <p:spPr bwMode="auto">
            <a:xfrm>
              <a:off x="4958423" y="765179"/>
              <a:ext cx="3348598" cy="74615"/>
            </a:xfrm>
            <a:prstGeom prst="rect">
              <a:avLst/>
            </a:prstGeom>
            <a:gradFill rotWithShape="0">
              <a:gsLst>
                <a:gs pos="0">
                  <a:srgbClr val="0033CC"/>
                </a:gs>
                <a:gs pos="100000">
                  <a:srgbClr val="FFFFFF"/>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lang="en-US" altLang="zh-TW" sz="1800">
                <a:solidFill>
                  <a:srgbClr val="000000"/>
                </a:solidFill>
                <a:latin typeface="Arial" charset="0"/>
                <a:ea typeface="新細明體" pitchFamily="18" charset="-120"/>
              </a:endParaRPr>
            </a:p>
          </p:txBody>
        </p:sp>
      </p:gr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Rectangle 4">
            <a:extLst>
              <a:ext uri="{FF2B5EF4-FFF2-40B4-BE49-F238E27FC236}">
                <a16:creationId xmlns:a16="http://schemas.microsoft.com/office/drawing/2014/main" id="{6027069D-2BA0-49BD-89A1-369B43731EA1}"/>
              </a:ext>
            </a:extLst>
          </p:cNvPr>
          <p:cNvSpPr>
            <a:spLocks noGrp="1" noChangeArrowheads="1"/>
          </p:cNvSpPr>
          <p:nvPr>
            <p:ph type="dt" sz="half" idx="10"/>
          </p:nvPr>
        </p:nvSpPr>
        <p:spPr/>
        <p:txBody>
          <a:bodyPr/>
          <a:lstStyle>
            <a:lvl1pPr>
              <a:defRPr kumimoji="1">
                <a:solidFill>
                  <a:prstClr val="black">
                    <a:tint val="75000"/>
                  </a:prstClr>
                </a:solidFill>
              </a:defRPr>
            </a:lvl1pPr>
          </a:lstStyle>
          <a:p>
            <a:pPr>
              <a:defRPr/>
            </a:pPr>
            <a:endParaRPr altLang="zh-TW"/>
          </a:p>
        </p:txBody>
      </p:sp>
      <p:sp>
        <p:nvSpPr>
          <p:cNvPr id="9" name="Rectangle 5">
            <a:extLst>
              <a:ext uri="{FF2B5EF4-FFF2-40B4-BE49-F238E27FC236}">
                <a16:creationId xmlns:a16="http://schemas.microsoft.com/office/drawing/2014/main" id="{A93349EF-C68C-451C-83EF-92A60F1139DB}"/>
              </a:ext>
            </a:extLst>
          </p:cNvPr>
          <p:cNvSpPr>
            <a:spLocks noGrp="1" noChangeArrowheads="1"/>
          </p:cNvSpPr>
          <p:nvPr>
            <p:ph type="ftr" sz="quarter" idx="11"/>
          </p:nvPr>
        </p:nvSpPr>
        <p:spPr/>
        <p:txBody>
          <a:bodyPr/>
          <a:lstStyle>
            <a:lvl1pPr>
              <a:defRPr kumimoji="1">
                <a:solidFill>
                  <a:prstClr val="black">
                    <a:tint val="75000"/>
                  </a:prstClr>
                </a:solidFill>
              </a:defRPr>
            </a:lvl1pPr>
          </a:lstStyle>
          <a:p>
            <a:pPr>
              <a:defRPr/>
            </a:pPr>
            <a:endParaRPr altLang="zh-TW"/>
          </a:p>
        </p:txBody>
      </p:sp>
    </p:spTree>
    <p:extLst>
      <p:ext uri="{BB962C8B-B14F-4D97-AF65-F5344CB8AC3E}">
        <p14:creationId xmlns:p14="http://schemas.microsoft.com/office/powerpoint/2010/main" val="171496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37907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只有標題">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a:xfrm>
            <a:off x="4378867" y="6644382"/>
            <a:ext cx="392540" cy="313010"/>
          </a:xfrm>
          <a:prstGeom prst="rect">
            <a:avLst/>
          </a:prstGeom>
        </p:spPr>
        <p:txBody>
          <a:bodyPr/>
          <a:lstStyle>
            <a:lvl1pPr algn="ctr">
              <a:defRPr sz="969">
                <a:solidFill>
                  <a:srgbClr val="FFFFFF"/>
                </a:solidFill>
              </a:defRPr>
            </a:lvl1pPr>
          </a:lstStyle>
          <a:p>
            <a:fld id="{E28562E0-AE09-4D11-92BC-5850C0B2AD0D}" type="slidenum">
              <a:rPr lang="zh-TW" altLang="en-US" smtClean="0"/>
              <a:t>‹#›</a:t>
            </a:fld>
            <a:endParaRPr lang="zh-TW" altLang="en-US"/>
          </a:p>
        </p:txBody>
      </p:sp>
      <p:sp>
        <p:nvSpPr>
          <p:cNvPr id="5" name="標題版面配置區 1"/>
          <p:cNvSpPr>
            <a:spLocks noGrp="1"/>
          </p:cNvSpPr>
          <p:nvPr>
            <p:ph type="title"/>
          </p:nvPr>
        </p:nvSpPr>
        <p:spPr bwMode="ltGray">
          <a:xfrm>
            <a:off x="583865" y="116632"/>
            <a:ext cx="7976271" cy="764704"/>
          </a:xfrm>
          <a:prstGeom prst="rect">
            <a:avLst/>
          </a:prstGeom>
        </p:spPr>
        <p:txBody>
          <a:bodyPr vert="horz" lIns="91440" tIns="45720" rIns="91440" bIns="45720" rtlCol="0" anchor="ctr">
            <a:noAutofit/>
          </a:bodyPr>
          <a:lstStyle>
            <a:lvl1pPr>
              <a:defRPr>
                <a:latin typeface="微軟正黑體" panose="020B0604030504040204" pitchFamily="34" charset="-120"/>
                <a:ea typeface="微軟正黑體" panose="020B0604030504040204" pitchFamily="34" charset="-120"/>
              </a:defRPr>
            </a:lvl1pPr>
          </a:lstStyle>
          <a:p>
            <a:pPr lvl="0"/>
            <a:r>
              <a:rPr lang="zh-TW" altLang="en-US" smtClean="0"/>
              <a:t>按一下以編輯母片標題樣式</a:t>
            </a:r>
            <a:endParaRPr lang="zh-TW" altLang="en-US" dirty="0"/>
          </a:p>
        </p:txBody>
      </p:sp>
    </p:spTree>
    <p:extLst>
      <p:ext uri="{BB962C8B-B14F-4D97-AF65-F5344CB8AC3E}">
        <p14:creationId xmlns:p14="http://schemas.microsoft.com/office/powerpoint/2010/main" val="161843028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2727006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38867677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315809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txBox="1">
            <a:spLocks noGrp="1"/>
          </p:cNvSpPr>
          <p:nvPr>
            <p:ph type="title"/>
          </p:nvPr>
        </p:nvSpPr>
        <p:spPr>
          <a:xfrm>
            <a:off x="967071" y="116642"/>
            <a:ext cx="7174521" cy="533223"/>
          </a:xfrm>
        </p:spPr>
        <p:txBody>
          <a:bodyPr/>
          <a:lstStyle>
            <a:lvl1pPr>
              <a:defRPr/>
            </a:lvl1pPr>
          </a:lstStyle>
          <a:p>
            <a:pPr lvl="0"/>
            <a:r>
              <a:rPr lang="zh-TW"/>
              <a:t>按一下以編輯母片標題樣式</a:t>
            </a:r>
            <a:endParaRPr lang="en-US"/>
          </a:p>
        </p:txBody>
      </p:sp>
      <p:sp>
        <p:nvSpPr>
          <p:cNvPr id="3" name="內容版面配置區 2"/>
          <p:cNvSpPr txBox="1">
            <a:spLocks noGrp="1"/>
          </p:cNvSpPr>
          <p:nvPr>
            <p:ph idx="1"/>
          </p:nvPr>
        </p:nvSpPr>
        <p:spPr>
          <a:xfrm>
            <a:off x="216771" y="908721"/>
            <a:ext cx="8681168" cy="5476798"/>
          </a:xfrm>
        </p:spPr>
        <p:txBody>
          <a:bodyPr/>
          <a:lstStyle>
            <a:lvl1pPr>
              <a:defRPr/>
            </a:lvl1pPr>
            <a:lvl2pPr>
              <a:defRPr/>
            </a:lvl2pPr>
            <a:lvl3pPr>
              <a:defRPr/>
            </a:lvl3pPr>
            <a:lvl4pPr>
              <a:defRPr/>
            </a:lvl4pPr>
            <a:lvl5pPr>
              <a:defRPr/>
            </a:lvl5p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endParaRPr lang="en-US"/>
          </a:p>
        </p:txBody>
      </p:sp>
      <p:sp>
        <p:nvSpPr>
          <p:cNvPr id="4" name="Rectangle 4">
            <a:extLst>
              <a:ext uri="{FF2B5EF4-FFF2-40B4-BE49-F238E27FC236}">
                <a16:creationId xmlns:a16="http://schemas.microsoft.com/office/drawing/2014/main" id="{4A388647-E21F-4037-9439-FC24D447B83B}"/>
              </a:ext>
            </a:extLst>
          </p:cNvPr>
          <p:cNvSpPr txBox="1">
            <a:spLocks noGrp="1"/>
          </p:cNvSpPr>
          <p:nvPr>
            <p:ph type="dt" sz="half" idx="10"/>
          </p:nvPr>
        </p:nvSpPr>
        <p:spPr/>
        <p:txBody>
          <a:bodyPr/>
          <a:lstStyle>
            <a:lvl1pPr>
              <a:defRPr kumimoji="1"/>
            </a:lvl1pPr>
          </a:lstStyle>
          <a:p>
            <a:pPr>
              <a:defRPr/>
            </a:pPr>
            <a:endParaRPr/>
          </a:p>
        </p:txBody>
      </p:sp>
      <p:sp>
        <p:nvSpPr>
          <p:cNvPr id="5" name="Rectangle 5">
            <a:extLst>
              <a:ext uri="{FF2B5EF4-FFF2-40B4-BE49-F238E27FC236}">
                <a16:creationId xmlns:a16="http://schemas.microsoft.com/office/drawing/2014/main" id="{1CC6B5A2-8044-4653-9BEE-F817E7E020CD}"/>
              </a:ext>
            </a:extLst>
          </p:cNvPr>
          <p:cNvSpPr txBox="1">
            <a:spLocks noGrp="1"/>
          </p:cNvSpPr>
          <p:nvPr>
            <p:ph type="ftr" sz="quarter" idx="11"/>
          </p:nvPr>
        </p:nvSpPr>
        <p:spPr/>
        <p:txBody>
          <a:bodyPr/>
          <a:lstStyle>
            <a:lvl1pPr>
              <a:defRPr kumimoji="1"/>
            </a:lvl1pPr>
          </a:lstStyle>
          <a:p>
            <a:pPr>
              <a:defRPr/>
            </a:pPr>
            <a:endParaRPr/>
          </a:p>
        </p:txBody>
      </p:sp>
    </p:spTree>
    <p:extLst>
      <p:ext uri="{BB962C8B-B14F-4D97-AF65-F5344CB8AC3E}">
        <p14:creationId xmlns:p14="http://schemas.microsoft.com/office/powerpoint/2010/main" val="685374433"/>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6715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825625"/>
            <a:ext cx="386715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3324651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3141075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2362210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2308883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18132507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3863361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3416449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7626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9836766-F789-4C72-B6B7-A1D8DB264F04}" type="datetimeFigureOut">
              <a:rPr lang="zh-TW" altLang="en-US" smtClean="0"/>
              <a:t>2022/10/27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13445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FA69674-439F-4F2D-9FA6-C4E45887E5E3}"/>
              </a:ext>
            </a:extLst>
          </p:cNvPr>
          <p:cNvSpPr txBox="1">
            <a:spLocks noGrp="1"/>
          </p:cNvSpPr>
          <p:nvPr>
            <p:ph type="dt" sz="half" idx="10"/>
          </p:nvPr>
        </p:nvSpPr>
        <p:spPr/>
        <p:txBody>
          <a:bodyPr/>
          <a:lstStyle>
            <a:lvl1pPr>
              <a:defRPr kumimoji="1">
                <a:latin typeface="Times New Roman" pitchFamily="18" charset="0"/>
                <a:cs typeface="Times New Roman" pitchFamily="18" charset="0"/>
              </a:defRPr>
            </a:lvl1pPr>
          </a:lstStyle>
          <a:p>
            <a:pPr>
              <a:defRPr/>
            </a:pPr>
            <a:endParaRPr lang="zh-TW" altLang="en-US"/>
          </a:p>
        </p:txBody>
      </p:sp>
      <p:sp>
        <p:nvSpPr>
          <p:cNvPr id="3" name="Rectangle 5">
            <a:extLst>
              <a:ext uri="{FF2B5EF4-FFF2-40B4-BE49-F238E27FC236}">
                <a16:creationId xmlns:a16="http://schemas.microsoft.com/office/drawing/2014/main" id="{B60DE414-AE8F-4FEE-8B8A-85A865E0D779}"/>
              </a:ext>
            </a:extLst>
          </p:cNvPr>
          <p:cNvSpPr txBox="1">
            <a:spLocks noGrp="1"/>
          </p:cNvSpPr>
          <p:nvPr>
            <p:ph type="ftr" sz="quarter" idx="11"/>
          </p:nvPr>
        </p:nvSpPr>
        <p:spPr/>
        <p:txBody>
          <a:bodyPr/>
          <a:lstStyle>
            <a:lvl1pPr>
              <a:defRPr kumimoji="1"/>
            </a:lvl1pPr>
          </a:lstStyle>
          <a:p>
            <a:pPr>
              <a:defRPr/>
            </a:pPr>
            <a:endParaRPr/>
          </a:p>
        </p:txBody>
      </p:sp>
    </p:spTree>
    <p:extLst>
      <p:ext uri="{BB962C8B-B14F-4D97-AF65-F5344CB8AC3E}">
        <p14:creationId xmlns:p14="http://schemas.microsoft.com/office/powerpoint/2010/main" val="4273955312"/>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標題及物件">
    <p:spTree>
      <p:nvGrpSpPr>
        <p:cNvPr id="1" name=""/>
        <p:cNvGrpSpPr/>
        <p:nvPr/>
      </p:nvGrpSpPr>
      <p:grpSpPr>
        <a:xfrm>
          <a:off x="0" y="0"/>
          <a:ext cx="0" cy="0"/>
          <a:chOff x="0" y="0"/>
          <a:chExt cx="0" cy="0"/>
        </a:xfrm>
      </p:grpSpPr>
      <p:sp>
        <p:nvSpPr>
          <p:cNvPr id="4" name="文字方塊 14">
            <a:extLst>
              <a:ext uri="{FF2B5EF4-FFF2-40B4-BE49-F238E27FC236}">
                <a16:creationId xmlns:a16="http://schemas.microsoft.com/office/drawing/2014/main" id="{D0111F99-905E-4B2B-8DE9-DEE629261723}"/>
              </a:ext>
            </a:extLst>
          </p:cNvPr>
          <p:cNvSpPr txBox="1">
            <a:spLocks noChangeArrowheads="1"/>
          </p:cNvSpPr>
          <p:nvPr userDrawn="1"/>
        </p:nvSpPr>
        <p:spPr bwMode="auto">
          <a:xfrm>
            <a:off x="582613" y="98425"/>
            <a:ext cx="7962900" cy="596900"/>
          </a:xfrm>
          <a:prstGeom prst="rect">
            <a:avLst/>
          </a:prstGeom>
          <a:noFill/>
          <a:ln>
            <a:noFill/>
          </a:ln>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eaLnBrk="1" hangingPunct="1">
              <a:defRPr/>
            </a:pPr>
            <a:endParaRPr kumimoji="0" lang="zh-TW" altLang="en-US" sz="3277">
              <a:solidFill>
                <a:srgbClr val="0000FF"/>
              </a:solidFill>
            </a:endParaRPr>
          </a:p>
        </p:txBody>
      </p:sp>
      <p:grpSp>
        <p:nvGrpSpPr>
          <p:cNvPr id="5" name="Group 3">
            <a:extLst>
              <a:ext uri="{FF2B5EF4-FFF2-40B4-BE49-F238E27FC236}">
                <a16:creationId xmlns:a16="http://schemas.microsoft.com/office/drawing/2014/main" id="{87AFECA3-8825-421E-AAE6-75D3A433314B}"/>
              </a:ext>
            </a:extLst>
          </p:cNvPr>
          <p:cNvGrpSpPr>
            <a:grpSpLocks/>
          </p:cNvGrpSpPr>
          <p:nvPr userDrawn="1"/>
        </p:nvGrpSpPr>
        <p:grpSpPr bwMode="auto">
          <a:xfrm>
            <a:off x="0" y="765175"/>
            <a:ext cx="9144000" cy="74613"/>
            <a:chOff x="1881997" y="765179"/>
            <a:chExt cx="6425024" cy="74615"/>
          </a:xfrm>
        </p:grpSpPr>
        <p:sp>
          <p:nvSpPr>
            <p:cNvPr id="6" name="Rectangle 4">
              <a:extLst>
                <a:ext uri="{FF2B5EF4-FFF2-40B4-BE49-F238E27FC236}">
                  <a16:creationId xmlns:a16="http://schemas.microsoft.com/office/drawing/2014/main" id="{DFA1897E-A922-48EF-A015-7BFDD8AE692B}"/>
                </a:ext>
              </a:extLst>
            </p:cNvPr>
            <p:cNvSpPr>
              <a:spLocks noChangeArrowheads="1"/>
            </p:cNvSpPr>
            <p:nvPr/>
          </p:nvSpPr>
          <p:spPr bwMode="auto">
            <a:xfrm>
              <a:off x="1881997" y="765179"/>
              <a:ext cx="3076426" cy="74615"/>
            </a:xfrm>
            <a:prstGeom prst="rect">
              <a:avLst/>
            </a:prstGeom>
            <a:gradFill rotWithShape="0">
              <a:gsLst>
                <a:gs pos="0">
                  <a:srgbClr val="FFFFFF"/>
                </a:gs>
                <a:gs pos="100000">
                  <a:srgbClr val="FF0000"/>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lang="en-US" altLang="zh-TW" sz="1639">
                <a:solidFill>
                  <a:srgbClr val="000000"/>
                </a:solidFill>
                <a:latin typeface="Arial" charset="0"/>
                <a:ea typeface="新細明體" pitchFamily="18" charset="-120"/>
              </a:endParaRPr>
            </a:p>
          </p:txBody>
        </p:sp>
        <p:sp>
          <p:nvSpPr>
            <p:cNvPr id="7" name="Rectangle 5">
              <a:extLst>
                <a:ext uri="{FF2B5EF4-FFF2-40B4-BE49-F238E27FC236}">
                  <a16:creationId xmlns:a16="http://schemas.microsoft.com/office/drawing/2014/main" id="{E8494CE9-90C6-4069-AF56-5F376B862F19}"/>
                </a:ext>
              </a:extLst>
            </p:cNvPr>
            <p:cNvSpPr>
              <a:spLocks noChangeArrowheads="1"/>
            </p:cNvSpPr>
            <p:nvPr/>
          </p:nvSpPr>
          <p:spPr bwMode="auto">
            <a:xfrm>
              <a:off x="4958423" y="765179"/>
              <a:ext cx="3348598" cy="74615"/>
            </a:xfrm>
            <a:prstGeom prst="rect">
              <a:avLst/>
            </a:prstGeom>
            <a:gradFill rotWithShape="0">
              <a:gsLst>
                <a:gs pos="0">
                  <a:srgbClr val="0033CC"/>
                </a:gs>
                <a:gs pos="100000">
                  <a:srgbClr val="FFFFFF"/>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lang="en-US" altLang="zh-TW" sz="1639">
                <a:solidFill>
                  <a:srgbClr val="000000"/>
                </a:solidFill>
                <a:latin typeface="Arial" charset="0"/>
                <a:ea typeface="新細明體" pitchFamily="18" charset="-120"/>
              </a:endParaRPr>
            </a:p>
          </p:txBody>
        </p:sp>
      </p:gr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Rectangle 4">
            <a:extLst>
              <a:ext uri="{FF2B5EF4-FFF2-40B4-BE49-F238E27FC236}">
                <a16:creationId xmlns:a16="http://schemas.microsoft.com/office/drawing/2014/main" id="{6B14C58C-7002-4C9E-8942-A0271AEFB3D2}"/>
              </a:ext>
            </a:extLst>
          </p:cNvPr>
          <p:cNvSpPr>
            <a:spLocks noGrp="1" noChangeArrowheads="1"/>
          </p:cNvSpPr>
          <p:nvPr>
            <p:ph type="dt" sz="half" idx="10"/>
          </p:nvPr>
        </p:nvSpPr>
        <p:spPr/>
        <p:txBody>
          <a:bodyPr/>
          <a:lstStyle>
            <a:lvl1pPr>
              <a:defRPr kumimoji="1">
                <a:solidFill>
                  <a:prstClr val="black">
                    <a:tint val="75000"/>
                  </a:prstClr>
                </a:solidFill>
              </a:defRPr>
            </a:lvl1pPr>
          </a:lstStyle>
          <a:p>
            <a:pPr>
              <a:defRPr/>
            </a:pPr>
            <a:endParaRPr altLang="zh-TW"/>
          </a:p>
        </p:txBody>
      </p:sp>
      <p:sp>
        <p:nvSpPr>
          <p:cNvPr id="9" name="Rectangle 5">
            <a:extLst>
              <a:ext uri="{FF2B5EF4-FFF2-40B4-BE49-F238E27FC236}">
                <a16:creationId xmlns:a16="http://schemas.microsoft.com/office/drawing/2014/main" id="{8DAE02C6-8F18-447B-8799-66B4F064982B}"/>
              </a:ext>
            </a:extLst>
          </p:cNvPr>
          <p:cNvSpPr>
            <a:spLocks noGrp="1" noChangeArrowheads="1"/>
          </p:cNvSpPr>
          <p:nvPr>
            <p:ph type="ftr" sz="quarter" idx="11"/>
          </p:nvPr>
        </p:nvSpPr>
        <p:spPr/>
        <p:txBody>
          <a:bodyPr/>
          <a:lstStyle>
            <a:lvl1pPr>
              <a:defRPr kumimoji="1">
                <a:solidFill>
                  <a:prstClr val="black">
                    <a:tint val="75000"/>
                  </a:prstClr>
                </a:solidFill>
              </a:defRPr>
            </a:lvl1pPr>
          </a:lstStyle>
          <a:p>
            <a:pPr>
              <a:defRPr/>
            </a:pPr>
            <a:endParaRPr altLang="zh-TW"/>
          </a:p>
        </p:txBody>
      </p:sp>
    </p:spTree>
    <p:extLst>
      <p:ext uri="{BB962C8B-B14F-4D97-AF65-F5344CB8AC3E}">
        <p14:creationId xmlns:p14="http://schemas.microsoft.com/office/powerpoint/2010/main" val="76144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1387004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2F72FDE-5FBE-462F-AF63-76730E5EFB8E}"/>
              </a:ext>
            </a:extLst>
          </p:cNvPr>
          <p:cNvSpPr txBox="1">
            <a:spLocks noChangeArrowheads="1"/>
          </p:cNvSpPr>
          <p:nvPr userDrawn="1"/>
        </p:nvSpPr>
        <p:spPr bwMode="auto">
          <a:xfrm>
            <a:off x="8783638" y="6597650"/>
            <a:ext cx="442912" cy="260350"/>
          </a:xfrm>
          <a:prstGeom prst="rect">
            <a:avLst/>
          </a:prstGeom>
          <a:noFill/>
          <a:ln>
            <a:noFill/>
          </a:ln>
        </p:spPr>
        <p:txBody>
          <a:bodyPr/>
          <a:lstStyle>
            <a:lvl1pPr>
              <a:defRPr kumimoji="1" sz="2400">
                <a:solidFill>
                  <a:schemeClr val="tx1"/>
                </a:solidFill>
                <a:latin typeface="標楷體" panose="03000509000000000000" pitchFamily="65" charset="-120"/>
                <a:ea typeface="標楷體" panose="03000509000000000000" pitchFamily="65" charset="-120"/>
              </a:defRPr>
            </a:lvl1pPr>
            <a:lvl2pPr marL="742950" indent="-285750">
              <a:defRPr kumimoji="1" sz="2400">
                <a:solidFill>
                  <a:schemeClr val="tx1"/>
                </a:solidFill>
                <a:latin typeface="標楷體" panose="03000509000000000000" pitchFamily="65" charset="-120"/>
                <a:ea typeface="標楷體" panose="03000509000000000000" pitchFamily="65" charset="-120"/>
              </a:defRPr>
            </a:lvl2pPr>
            <a:lvl3pPr marL="1143000" indent="-228600">
              <a:defRPr kumimoji="1" sz="2400">
                <a:solidFill>
                  <a:schemeClr val="tx1"/>
                </a:solidFill>
                <a:latin typeface="標楷體" panose="03000509000000000000" pitchFamily="65" charset="-120"/>
                <a:ea typeface="標楷體" panose="03000509000000000000" pitchFamily="65" charset="-120"/>
              </a:defRPr>
            </a:lvl3pPr>
            <a:lvl4pPr marL="1600200" indent="-228600">
              <a:defRPr kumimoji="1" sz="2400">
                <a:solidFill>
                  <a:schemeClr val="tx1"/>
                </a:solidFill>
                <a:latin typeface="標楷體" panose="03000509000000000000" pitchFamily="65" charset="-120"/>
                <a:ea typeface="標楷體" panose="03000509000000000000" pitchFamily="65" charset="-120"/>
              </a:defRPr>
            </a:lvl4pPr>
            <a:lvl5pPr marL="2057400" indent="-228600">
              <a:defRPr kumimoji="1" sz="2400">
                <a:solidFill>
                  <a:schemeClr val="tx1"/>
                </a:solidFill>
                <a:latin typeface="標楷體" panose="03000509000000000000" pitchFamily="65" charset="-120"/>
                <a:ea typeface="標楷體" panose="03000509000000000000" pitchFamily="65" charset="-120"/>
              </a:defRPr>
            </a:lvl5pPr>
            <a:lvl6pPr marL="25146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6pPr>
            <a:lvl7pPr marL="29718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7pPr>
            <a:lvl8pPr marL="34290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8pPr>
            <a:lvl9pPr marL="38862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9pPr>
          </a:lstStyle>
          <a:p>
            <a:pPr algn="r" eaLnBrk="1" hangingPunct="1">
              <a:defRPr/>
            </a:pPr>
            <a:fld id="{CF9D93C7-BCB0-49BB-A37C-C6A2B295B812}" type="slidenum">
              <a:rPr kumimoji="0" lang="zh-TW" altLang="zh-TW" sz="1200" smtClean="0">
                <a:solidFill>
                  <a:srgbClr val="000000"/>
                </a:solidFill>
                <a:latin typeface="Calibri" panose="020F0502020204030204" pitchFamily="34" charset="0"/>
              </a:rPr>
              <a:pPr algn="r" eaLnBrk="1" hangingPunct="1">
                <a:defRPr/>
              </a:pPr>
              <a:t>‹#›</a:t>
            </a:fld>
            <a:endParaRPr kumimoji="0" lang="en-US" altLang="zh-TW" sz="1200">
              <a:solidFill>
                <a:srgbClr val="000000"/>
              </a:solidFill>
              <a:latin typeface="Arial" panose="020B0604020202020204" pitchFamily="34" charset="0"/>
            </a:endParaRPr>
          </a:p>
        </p:txBody>
      </p:sp>
      <p:pic>
        <p:nvPicPr>
          <p:cNvPr id="5" name="Picture 2">
            <a:extLst>
              <a:ext uri="{FF2B5EF4-FFF2-40B4-BE49-F238E27FC236}">
                <a16:creationId xmlns:a16="http://schemas.microsoft.com/office/drawing/2014/main" id="{6C4D5441-E47C-459F-978B-8570295E8E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 y="92075"/>
            <a:ext cx="7572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txBox="1">
            <a:spLocks noGrp="1"/>
          </p:cNvSpPr>
          <p:nvPr>
            <p:ph type="ctrTitle"/>
          </p:nvPr>
        </p:nvSpPr>
        <p:spPr>
          <a:xfrm>
            <a:off x="685807" y="2130433"/>
            <a:ext cx="7772395" cy="1470026"/>
          </a:xfrm>
        </p:spPr>
        <p:txBody>
          <a:bodyPr/>
          <a:lstStyle>
            <a:lvl1pPr>
              <a:defRPr/>
            </a:lvl1pPr>
          </a:lstStyle>
          <a:p>
            <a:pPr lvl="0"/>
            <a:r>
              <a:rPr lang="zh-TW"/>
              <a:t>按一下以編輯母片標題樣式</a:t>
            </a:r>
          </a:p>
        </p:txBody>
      </p:sp>
      <p:sp>
        <p:nvSpPr>
          <p:cNvPr id="3" name="Rectangle 3"/>
          <p:cNvSpPr txBox="1">
            <a:spLocks noGrp="1"/>
          </p:cNvSpPr>
          <p:nvPr>
            <p:ph type="subTitle" idx="1"/>
          </p:nvPr>
        </p:nvSpPr>
        <p:spPr>
          <a:xfrm>
            <a:off x="1371609" y="4797436"/>
            <a:ext cx="6400802" cy="841376"/>
          </a:xfrm>
        </p:spPr>
        <p:txBody>
          <a:bodyPr anchorCtr="1"/>
          <a:lstStyle>
            <a:lvl1pPr marL="0" indent="0" algn="ctr">
              <a:buNone/>
              <a:defRPr>
                <a:effectLst>
                  <a:outerShdw dist="38096" dir="2700000">
                    <a:srgbClr val="C0C0C0"/>
                  </a:outerShdw>
                </a:effectLst>
              </a:defRPr>
            </a:lvl1pPr>
          </a:lstStyle>
          <a:p>
            <a:pPr lvl="0"/>
            <a:r>
              <a:rPr lang="zh-TW"/>
              <a:t>按一下以編輯母片副標題樣式</a:t>
            </a:r>
          </a:p>
        </p:txBody>
      </p:sp>
      <p:sp>
        <p:nvSpPr>
          <p:cNvPr id="6" name="Rectangle 4">
            <a:extLst>
              <a:ext uri="{FF2B5EF4-FFF2-40B4-BE49-F238E27FC236}">
                <a16:creationId xmlns:a16="http://schemas.microsoft.com/office/drawing/2014/main" id="{870D693C-FF98-4B7D-8B49-4BA3FD5F961D}"/>
              </a:ext>
            </a:extLst>
          </p:cNvPr>
          <p:cNvSpPr txBox="1">
            <a:spLocks noGrp="1"/>
          </p:cNvSpPr>
          <p:nvPr>
            <p:ph type="dt" sz="half" idx="10"/>
          </p:nvPr>
        </p:nvSpPr>
        <p:spPr/>
        <p:txBody>
          <a:bodyPr/>
          <a:lstStyle>
            <a:lvl1pPr>
              <a:defRPr kumimoji="1"/>
            </a:lvl1pPr>
          </a:lstStyle>
          <a:p>
            <a:pPr>
              <a:defRPr/>
            </a:pPr>
            <a:endParaRPr/>
          </a:p>
        </p:txBody>
      </p:sp>
      <p:sp>
        <p:nvSpPr>
          <p:cNvPr id="7" name="Rectangle 5">
            <a:extLst>
              <a:ext uri="{FF2B5EF4-FFF2-40B4-BE49-F238E27FC236}">
                <a16:creationId xmlns:a16="http://schemas.microsoft.com/office/drawing/2014/main" id="{11EC8BFB-3A74-4E79-99FA-AC0638F485B5}"/>
              </a:ext>
            </a:extLst>
          </p:cNvPr>
          <p:cNvSpPr txBox="1">
            <a:spLocks noGrp="1"/>
          </p:cNvSpPr>
          <p:nvPr>
            <p:ph type="ftr" sz="quarter" idx="11"/>
          </p:nvPr>
        </p:nvSpPr>
        <p:spPr/>
        <p:txBody>
          <a:bodyPr/>
          <a:lstStyle>
            <a:lvl1pPr>
              <a:defRPr kumimoji="1"/>
            </a:lvl1pPr>
          </a:lstStyle>
          <a:p>
            <a:pPr>
              <a:defRPr/>
            </a:pPr>
            <a:endParaRPr/>
          </a:p>
        </p:txBody>
      </p:sp>
    </p:spTree>
    <p:extLst>
      <p:ext uri="{BB962C8B-B14F-4D97-AF65-F5344CB8AC3E}">
        <p14:creationId xmlns:p14="http://schemas.microsoft.com/office/powerpoint/2010/main" val="160007171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txBox="1">
            <a:spLocks noGrp="1"/>
          </p:cNvSpPr>
          <p:nvPr>
            <p:ph type="title"/>
          </p:nvPr>
        </p:nvSpPr>
        <p:spPr>
          <a:xfrm>
            <a:off x="967071" y="116642"/>
            <a:ext cx="7174521" cy="533223"/>
          </a:xfrm>
        </p:spPr>
        <p:txBody>
          <a:bodyPr/>
          <a:lstStyle>
            <a:lvl1pPr>
              <a:defRPr/>
            </a:lvl1pPr>
          </a:lstStyle>
          <a:p>
            <a:pPr lvl="0"/>
            <a:r>
              <a:rPr lang="zh-TW"/>
              <a:t>按一下以編輯母片標題樣式</a:t>
            </a:r>
            <a:endParaRPr lang="en-US"/>
          </a:p>
        </p:txBody>
      </p:sp>
      <p:sp>
        <p:nvSpPr>
          <p:cNvPr id="3" name="內容版面配置區 2"/>
          <p:cNvSpPr txBox="1">
            <a:spLocks noGrp="1"/>
          </p:cNvSpPr>
          <p:nvPr>
            <p:ph idx="1"/>
          </p:nvPr>
        </p:nvSpPr>
        <p:spPr>
          <a:xfrm>
            <a:off x="216771" y="908721"/>
            <a:ext cx="8681168" cy="5476798"/>
          </a:xfrm>
        </p:spPr>
        <p:txBody>
          <a:bodyPr/>
          <a:lstStyle>
            <a:lvl1pPr>
              <a:defRPr/>
            </a:lvl1pPr>
            <a:lvl2pPr>
              <a:defRPr/>
            </a:lvl2pPr>
            <a:lvl3pPr>
              <a:defRPr/>
            </a:lvl3pPr>
            <a:lvl4pPr>
              <a:defRPr/>
            </a:lvl4pPr>
            <a:lvl5pPr>
              <a:defRPr/>
            </a:lvl5p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endParaRPr lang="en-US"/>
          </a:p>
        </p:txBody>
      </p:sp>
      <p:sp>
        <p:nvSpPr>
          <p:cNvPr id="4" name="Rectangle 4">
            <a:extLst>
              <a:ext uri="{FF2B5EF4-FFF2-40B4-BE49-F238E27FC236}">
                <a16:creationId xmlns:a16="http://schemas.microsoft.com/office/drawing/2014/main" id="{3BAE2A90-69B0-4D60-BE06-BC64FCE89513}"/>
              </a:ext>
            </a:extLst>
          </p:cNvPr>
          <p:cNvSpPr txBox="1">
            <a:spLocks noGrp="1"/>
          </p:cNvSpPr>
          <p:nvPr>
            <p:ph type="dt" sz="half" idx="10"/>
          </p:nvPr>
        </p:nvSpPr>
        <p:spPr/>
        <p:txBody>
          <a:bodyPr/>
          <a:lstStyle>
            <a:lvl1pPr>
              <a:defRPr kumimoji="1"/>
            </a:lvl1pPr>
          </a:lstStyle>
          <a:p>
            <a:pPr>
              <a:defRPr/>
            </a:pPr>
            <a:endParaRPr/>
          </a:p>
        </p:txBody>
      </p:sp>
      <p:sp>
        <p:nvSpPr>
          <p:cNvPr id="5" name="Rectangle 5">
            <a:extLst>
              <a:ext uri="{FF2B5EF4-FFF2-40B4-BE49-F238E27FC236}">
                <a16:creationId xmlns:a16="http://schemas.microsoft.com/office/drawing/2014/main" id="{35AE2A6B-1CD0-4C73-BEDD-0C7EE2195E7F}"/>
              </a:ext>
            </a:extLst>
          </p:cNvPr>
          <p:cNvSpPr txBox="1">
            <a:spLocks noGrp="1"/>
          </p:cNvSpPr>
          <p:nvPr>
            <p:ph type="ftr" sz="quarter" idx="11"/>
          </p:nvPr>
        </p:nvSpPr>
        <p:spPr/>
        <p:txBody>
          <a:bodyPr/>
          <a:lstStyle>
            <a:lvl1pPr>
              <a:defRPr kumimoji="1"/>
            </a:lvl1pPr>
          </a:lstStyle>
          <a:p>
            <a:pPr>
              <a:defRPr/>
            </a:pPr>
            <a:endParaRPr/>
          </a:p>
        </p:txBody>
      </p:sp>
    </p:spTree>
    <p:extLst>
      <p:ext uri="{BB962C8B-B14F-4D97-AF65-F5344CB8AC3E}">
        <p14:creationId xmlns:p14="http://schemas.microsoft.com/office/powerpoint/2010/main" val="218451733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40BF0E5-AD08-43E8-B35D-8F94A63DFB66}"/>
              </a:ext>
            </a:extLst>
          </p:cNvPr>
          <p:cNvSpPr txBox="1">
            <a:spLocks noGrp="1"/>
          </p:cNvSpPr>
          <p:nvPr>
            <p:ph type="dt" sz="half" idx="10"/>
          </p:nvPr>
        </p:nvSpPr>
        <p:spPr/>
        <p:txBody>
          <a:bodyPr/>
          <a:lstStyle>
            <a:lvl1pPr>
              <a:defRPr kumimoji="1">
                <a:latin typeface="Times New Roman" pitchFamily="18" charset="0"/>
                <a:cs typeface="Times New Roman" pitchFamily="18" charset="0"/>
              </a:defRPr>
            </a:lvl1pPr>
          </a:lstStyle>
          <a:p>
            <a:pPr>
              <a:defRPr/>
            </a:pPr>
            <a:endParaRPr lang="zh-TW" altLang="en-US"/>
          </a:p>
        </p:txBody>
      </p:sp>
      <p:sp>
        <p:nvSpPr>
          <p:cNvPr id="3" name="Rectangle 5">
            <a:extLst>
              <a:ext uri="{FF2B5EF4-FFF2-40B4-BE49-F238E27FC236}">
                <a16:creationId xmlns:a16="http://schemas.microsoft.com/office/drawing/2014/main" id="{66D4EE44-DBEF-48D0-B419-BFE12BBA3D20}"/>
              </a:ext>
            </a:extLst>
          </p:cNvPr>
          <p:cNvSpPr txBox="1">
            <a:spLocks noGrp="1"/>
          </p:cNvSpPr>
          <p:nvPr>
            <p:ph type="ftr" sz="quarter" idx="11"/>
          </p:nvPr>
        </p:nvSpPr>
        <p:spPr/>
        <p:txBody>
          <a:bodyPr/>
          <a:lstStyle>
            <a:lvl1pPr>
              <a:defRPr kumimoji="1"/>
            </a:lvl1pPr>
          </a:lstStyle>
          <a:p>
            <a:pPr>
              <a:defRPr/>
            </a:pPr>
            <a:endParaRPr/>
          </a:p>
        </p:txBody>
      </p:sp>
    </p:spTree>
    <p:extLst>
      <p:ext uri="{BB962C8B-B14F-4D97-AF65-F5344CB8AC3E}">
        <p14:creationId xmlns:p14="http://schemas.microsoft.com/office/powerpoint/2010/main" val="2941442928"/>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標題及物件">
    <p:spTree>
      <p:nvGrpSpPr>
        <p:cNvPr id="1" name=""/>
        <p:cNvGrpSpPr/>
        <p:nvPr/>
      </p:nvGrpSpPr>
      <p:grpSpPr>
        <a:xfrm>
          <a:off x="0" y="0"/>
          <a:ext cx="0" cy="0"/>
          <a:chOff x="0" y="0"/>
          <a:chExt cx="0" cy="0"/>
        </a:xfrm>
      </p:grpSpPr>
      <p:sp>
        <p:nvSpPr>
          <p:cNvPr id="4" name="文字方塊 14">
            <a:extLst>
              <a:ext uri="{FF2B5EF4-FFF2-40B4-BE49-F238E27FC236}">
                <a16:creationId xmlns:a16="http://schemas.microsoft.com/office/drawing/2014/main" id="{F21873C2-BD73-4F56-B0F2-FFF5D0D62FBE}"/>
              </a:ext>
            </a:extLst>
          </p:cNvPr>
          <p:cNvSpPr txBox="1">
            <a:spLocks noChangeArrowheads="1"/>
          </p:cNvSpPr>
          <p:nvPr userDrawn="1"/>
        </p:nvSpPr>
        <p:spPr bwMode="auto">
          <a:xfrm>
            <a:off x="582613" y="98425"/>
            <a:ext cx="7962900" cy="596900"/>
          </a:xfrm>
          <a:prstGeom prst="rect">
            <a:avLst/>
          </a:prstGeom>
          <a:noFill/>
          <a:ln>
            <a:noFill/>
          </a:ln>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eaLnBrk="1" hangingPunct="1">
              <a:defRPr/>
            </a:pPr>
            <a:endParaRPr kumimoji="0" lang="zh-TW" altLang="en-US" sz="3277">
              <a:solidFill>
                <a:srgbClr val="0000FF"/>
              </a:solidFill>
            </a:endParaRPr>
          </a:p>
        </p:txBody>
      </p:sp>
      <p:grpSp>
        <p:nvGrpSpPr>
          <p:cNvPr id="5" name="Group 3">
            <a:extLst>
              <a:ext uri="{FF2B5EF4-FFF2-40B4-BE49-F238E27FC236}">
                <a16:creationId xmlns:a16="http://schemas.microsoft.com/office/drawing/2014/main" id="{351B7275-E202-4FCD-BADD-52605A5CBFC9}"/>
              </a:ext>
            </a:extLst>
          </p:cNvPr>
          <p:cNvGrpSpPr>
            <a:grpSpLocks/>
          </p:cNvGrpSpPr>
          <p:nvPr userDrawn="1"/>
        </p:nvGrpSpPr>
        <p:grpSpPr bwMode="auto">
          <a:xfrm>
            <a:off x="0" y="765175"/>
            <a:ext cx="9144000" cy="74613"/>
            <a:chOff x="1881997" y="765179"/>
            <a:chExt cx="6425024" cy="74615"/>
          </a:xfrm>
        </p:grpSpPr>
        <p:sp>
          <p:nvSpPr>
            <p:cNvPr id="6" name="Rectangle 4">
              <a:extLst>
                <a:ext uri="{FF2B5EF4-FFF2-40B4-BE49-F238E27FC236}">
                  <a16:creationId xmlns:a16="http://schemas.microsoft.com/office/drawing/2014/main" id="{AE9C90DB-79E3-4D43-B828-B7AE99C406B8}"/>
                </a:ext>
              </a:extLst>
            </p:cNvPr>
            <p:cNvSpPr>
              <a:spLocks noChangeArrowheads="1"/>
            </p:cNvSpPr>
            <p:nvPr/>
          </p:nvSpPr>
          <p:spPr bwMode="auto">
            <a:xfrm>
              <a:off x="1881997" y="765179"/>
              <a:ext cx="3076426" cy="74615"/>
            </a:xfrm>
            <a:prstGeom prst="rect">
              <a:avLst/>
            </a:prstGeom>
            <a:gradFill rotWithShape="0">
              <a:gsLst>
                <a:gs pos="0">
                  <a:srgbClr val="FFFFFF"/>
                </a:gs>
                <a:gs pos="100000">
                  <a:srgbClr val="FF0000"/>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lang="en-US" altLang="zh-TW" sz="1639">
                <a:solidFill>
                  <a:srgbClr val="000000"/>
                </a:solidFill>
                <a:latin typeface="Arial" charset="0"/>
                <a:ea typeface="新細明體" pitchFamily="18" charset="-120"/>
              </a:endParaRPr>
            </a:p>
          </p:txBody>
        </p:sp>
        <p:sp>
          <p:nvSpPr>
            <p:cNvPr id="7" name="Rectangle 5">
              <a:extLst>
                <a:ext uri="{FF2B5EF4-FFF2-40B4-BE49-F238E27FC236}">
                  <a16:creationId xmlns:a16="http://schemas.microsoft.com/office/drawing/2014/main" id="{F30C1129-8904-4F27-A6DB-42B541DE7F24}"/>
                </a:ext>
              </a:extLst>
            </p:cNvPr>
            <p:cNvSpPr>
              <a:spLocks noChangeArrowheads="1"/>
            </p:cNvSpPr>
            <p:nvPr/>
          </p:nvSpPr>
          <p:spPr bwMode="auto">
            <a:xfrm>
              <a:off x="4958423" y="765179"/>
              <a:ext cx="3348598" cy="74615"/>
            </a:xfrm>
            <a:prstGeom prst="rect">
              <a:avLst/>
            </a:prstGeom>
            <a:gradFill rotWithShape="0">
              <a:gsLst>
                <a:gs pos="0">
                  <a:srgbClr val="0033CC"/>
                </a:gs>
                <a:gs pos="100000">
                  <a:srgbClr val="FFFFFF"/>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lang="en-US" altLang="zh-TW" sz="1639">
                <a:solidFill>
                  <a:srgbClr val="000000"/>
                </a:solidFill>
                <a:latin typeface="Arial" charset="0"/>
                <a:ea typeface="新細明體" pitchFamily="18" charset="-120"/>
              </a:endParaRPr>
            </a:p>
          </p:txBody>
        </p:sp>
      </p:gr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Rectangle 4">
            <a:extLst>
              <a:ext uri="{FF2B5EF4-FFF2-40B4-BE49-F238E27FC236}">
                <a16:creationId xmlns:a16="http://schemas.microsoft.com/office/drawing/2014/main" id="{4B157C6A-13C9-4A56-B5C3-96EBCE3E5EC4}"/>
              </a:ext>
            </a:extLst>
          </p:cNvPr>
          <p:cNvSpPr>
            <a:spLocks noGrp="1" noChangeArrowheads="1"/>
          </p:cNvSpPr>
          <p:nvPr>
            <p:ph type="dt" sz="half" idx="10"/>
          </p:nvPr>
        </p:nvSpPr>
        <p:spPr/>
        <p:txBody>
          <a:bodyPr/>
          <a:lstStyle>
            <a:lvl1pPr>
              <a:defRPr kumimoji="1">
                <a:solidFill>
                  <a:prstClr val="black">
                    <a:tint val="75000"/>
                  </a:prstClr>
                </a:solidFill>
              </a:defRPr>
            </a:lvl1pPr>
          </a:lstStyle>
          <a:p>
            <a:pPr>
              <a:defRPr/>
            </a:pPr>
            <a:endParaRPr altLang="zh-TW"/>
          </a:p>
        </p:txBody>
      </p:sp>
      <p:sp>
        <p:nvSpPr>
          <p:cNvPr id="9" name="Rectangle 5">
            <a:extLst>
              <a:ext uri="{FF2B5EF4-FFF2-40B4-BE49-F238E27FC236}">
                <a16:creationId xmlns:a16="http://schemas.microsoft.com/office/drawing/2014/main" id="{63EEB0D6-E52A-4BFA-92DF-95CD3B36A460}"/>
              </a:ext>
            </a:extLst>
          </p:cNvPr>
          <p:cNvSpPr>
            <a:spLocks noGrp="1" noChangeArrowheads="1"/>
          </p:cNvSpPr>
          <p:nvPr>
            <p:ph type="ftr" sz="quarter" idx="11"/>
          </p:nvPr>
        </p:nvSpPr>
        <p:spPr/>
        <p:txBody>
          <a:bodyPr/>
          <a:lstStyle>
            <a:lvl1pPr>
              <a:defRPr kumimoji="1">
                <a:solidFill>
                  <a:prstClr val="black">
                    <a:tint val="75000"/>
                  </a:prstClr>
                </a:solidFill>
              </a:defRPr>
            </a:lvl1pPr>
          </a:lstStyle>
          <a:p>
            <a:pPr>
              <a:defRPr/>
            </a:pPr>
            <a:endParaRPr altLang="zh-TW"/>
          </a:p>
        </p:txBody>
      </p:sp>
    </p:spTree>
    <p:extLst>
      <p:ext uri="{BB962C8B-B14F-4D97-AF65-F5344CB8AC3E}">
        <p14:creationId xmlns:p14="http://schemas.microsoft.com/office/powerpoint/2010/main" val="967948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CEEBCB5-4E78-4644-9480-C84085CFF81D}"/>
              </a:ext>
            </a:extLst>
          </p:cNvPr>
          <p:cNvSpPr txBox="1">
            <a:spLocks noGrp="1"/>
          </p:cNvSpPr>
          <p:nvPr>
            <p:ph type="title"/>
          </p:nvPr>
        </p:nvSpPr>
        <p:spPr>
          <a:xfrm>
            <a:off x="966788" y="115888"/>
            <a:ext cx="7175500" cy="533400"/>
          </a:xfrm>
          <a:prstGeom prst="rect">
            <a:avLst/>
          </a:prstGeom>
          <a:noFill/>
          <a:ln>
            <a:noFill/>
          </a:ln>
        </p:spPr>
        <p:txBody>
          <a:bodyPr vert="horz" wrap="square" lIns="91440" tIns="45720" rIns="91440" bIns="45720" anchor="ctr" anchorCtr="1" compatLnSpc="1"/>
          <a:lstStyle/>
          <a:p>
            <a:pPr lvl="0"/>
            <a:r>
              <a:rPr lang="zh-TW"/>
              <a:t>按一下以編輯母片標題樣式</a:t>
            </a:r>
          </a:p>
        </p:txBody>
      </p:sp>
      <p:sp>
        <p:nvSpPr>
          <p:cNvPr id="2051" name="Rectangle 3">
            <a:extLst>
              <a:ext uri="{FF2B5EF4-FFF2-40B4-BE49-F238E27FC236}">
                <a16:creationId xmlns:a16="http://schemas.microsoft.com/office/drawing/2014/main" id="{C995951D-90CD-4BB3-8B4A-2F68A92679EA}"/>
              </a:ext>
            </a:extLst>
          </p:cNvPr>
          <p:cNvSpPr txBox="1">
            <a:spLocks noGrp="1"/>
          </p:cNvSpPr>
          <p:nvPr>
            <p:ph type="body" idx="1"/>
          </p:nvPr>
        </p:nvSpPr>
        <p:spPr bwMode="auto">
          <a:xfrm>
            <a:off x="231775" y="908050"/>
            <a:ext cx="868045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zh-TW"/>
              <a:t>按一下以編輯母片</a:t>
            </a:r>
          </a:p>
          <a:p>
            <a:pPr lvl="1"/>
            <a:r>
              <a:rPr lang="zh-TW" altLang="zh-TW"/>
              <a:t>第二層</a:t>
            </a:r>
          </a:p>
          <a:p>
            <a:pPr lvl="2"/>
            <a:r>
              <a:rPr lang="zh-TW" altLang="zh-TW"/>
              <a:t>第三層</a:t>
            </a:r>
          </a:p>
          <a:p>
            <a:pPr lvl="3"/>
            <a:r>
              <a:rPr lang="zh-TW" altLang="zh-TW"/>
              <a:t>第四層</a:t>
            </a:r>
          </a:p>
          <a:p>
            <a:pPr lvl="4"/>
            <a:r>
              <a:rPr lang="zh-TW" altLang="zh-TW"/>
              <a:t>第五層</a:t>
            </a:r>
          </a:p>
        </p:txBody>
      </p:sp>
      <p:grpSp>
        <p:nvGrpSpPr>
          <p:cNvPr id="2052" name="Group 3">
            <a:extLst>
              <a:ext uri="{FF2B5EF4-FFF2-40B4-BE49-F238E27FC236}">
                <a16:creationId xmlns:a16="http://schemas.microsoft.com/office/drawing/2014/main" id="{D2451875-62A0-435A-8968-DAD398633463}"/>
              </a:ext>
            </a:extLst>
          </p:cNvPr>
          <p:cNvGrpSpPr>
            <a:grpSpLocks/>
          </p:cNvGrpSpPr>
          <p:nvPr/>
        </p:nvGrpSpPr>
        <p:grpSpPr bwMode="auto">
          <a:xfrm>
            <a:off x="1541463" y="692150"/>
            <a:ext cx="6019800" cy="74613"/>
            <a:chOff x="1693605" y="765179"/>
            <a:chExt cx="6613416" cy="74615"/>
          </a:xfrm>
        </p:grpSpPr>
        <p:sp>
          <p:nvSpPr>
            <p:cNvPr id="2060" name="Rectangle 4">
              <a:extLst>
                <a:ext uri="{FF2B5EF4-FFF2-40B4-BE49-F238E27FC236}">
                  <a16:creationId xmlns:a16="http://schemas.microsoft.com/office/drawing/2014/main" id="{3ED359E5-0C3D-4E33-A6BB-ACF564A6ADB7}"/>
                </a:ext>
              </a:extLst>
            </p:cNvPr>
            <p:cNvSpPr>
              <a:spLocks noChangeArrowheads="1"/>
            </p:cNvSpPr>
            <p:nvPr/>
          </p:nvSpPr>
          <p:spPr bwMode="auto">
            <a:xfrm>
              <a:off x="1693605" y="765179"/>
              <a:ext cx="3264851" cy="74615"/>
            </a:xfrm>
            <a:prstGeom prst="rect">
              <a:avLst/>
            </a:prstGeom>
            <a:gradFill rotWithShape="0">
              <a:gsLst>
                <a:gs pos="0">
                  <a:srgbClr val="FFFFFF"/>
                </a:gs>
                <a:gs pos="100000">
                  <a:srgbClr val="FF0000"/>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kumimoji="0" lang="en-US" altLang="zh-TW" sz="1639">
                <a:solidFill>
                  <a:srgbClr val="000000"/>
                </a:solidFill>
                <a:latin typeface="Arial" charset="0"/>
                <a:ea typeface="新細明體" pitchFamily="18" charset="-120"/>
              </a:endParaRPr>
            </a:p>
          </p:txBody>
        </p:sp>
        <p:sp>
          <p:nvSpPr>
            <p:cNvPr id="2061" name="Rectangle 5">
              <a:extLst>
                <a:ext uri="{FF2B5EF4-FFF2-40B4-BE49-F238E27FC236}">
                  <a16:creationId xmlns:a16="http://schemas.microsoft.com/office/drawing/2014/main" id="{40F3AC08-1560-49EC-A261-2A0C00A6B3CD}"/>
                </a:ext>
              </a:extLst>
            </p:cNvPr>
            <p:cNvSpPr>
              <a:spLocks noChangeArrowheads="1"/>
            </p:cNvSpPr>
            <p:nvPr/>
          </p:nvSpPr>
          <p:spPr bwMode="auto">
            <a:xfrm>
              <a:off x="4958456" y="765179"/>
              <a:ext cx="3348565" cy="74615"/>
            </a:xfrm>
            <a:prstGeom prst="rect">
              <a:avLst/>
            </a:prstGeom>
            <a:gradFill rotWithShape="0">
              <a:gsLst>
                <a:gs pos="0">
                  <a:srgbClr val="0033CC"/>
                </a:gs>
                <a:gs pos="100000">
                  <a:srgbClr val="FFFFFF"/>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kumimoji="0" lang="en-US" altLang="zh-TW" sz="1639">
                <a:solidFill>
                  <a:srgbClr val="000000"/>
                </a:solidFill>
                <a:latin typeface="Arial" charset="0"/>
                <a:ea typeface="新細明體" pitchFamily="18" charset="-120"/>
              </a:endParaRPr>
            </a:p>
          </p:txBody>
        </p:sp>
      </p:grpSp>
      <p:sp>
        <p:nvSpPr>
          <p:cNvPr id="7" name="Rectangle 4">
            <a:extLst>
              <a:ext uri="{FF2B5EF4-FFF2-40B4-BE49-F238E27FC236}">
                <a16:creationId xmlns:a16="http://schemas.microsoft.com/office/drawing/2014/main" id="{73A0EA57-3F72-46D5-9156-9E01F6EF3548}"/>
              </a:ext>
            </a:extLst>
          </p:cNvPr>
          <p:cNvSpPr txBox="1">
            <a:spLocks noGrp="1"/>
          </p:cNvSpPr>
          <p:nvPr>
            <p:ph type="dt" sz="half" idx="2"/>
          </p:nvPr>
        </p:nvSpPr>
        <p:spPr>
          <a:xfrm>
            <a:off x="-4763" y="6453188"/>
            <a:ext cx="1757363" cy="377825"/>
          </a:xfrm>
          <a:prstGeom prst="rect">
            <a:avLst/>
          </a:prstGeom>
          <a:noFill/>
          <a:ln>
            <a:noFill/>
          </a:ln>
        </p:spPr>
        <p:txBody>
          <a:bodyPr vert="horz" wrap="square" lIns="91440" tIns="45720" rIns="91440" bIns="45720" anchor="t" anchorCtr="0" compatLnSpc="1"/>
          <a:lstStyle>
            <a:lvl1pPr marL="0" marR="0" lvl="0" indent="0" algn="l" defTabSz="832470" rtl="0" eaLnBrk="1" fontAlgn="auto" hangingPunct="1">
              <a:lnSpc>
                <a:spcPct val="100000"/>
              </a:lnSpc>
              <a:spcBef>
                <a:spcPts val="0"/>
              </a:spcBef>
              <a:spcAft>
                <a:spcPts val="0"/>
              </a:spcAft>
              <a:buNone/>
              <a:tabLst/>
              <a:defRPr kumimoji="0" lang="en-US" sz="1639" b="0" i="0" u="none" strike="noStrike" kern="1200" cap="none" spc="0" baseline="0">
                <a:solidFill>
                  <a:srgbClr val="000000"/>
                </a:solidFill>
                <a:uFillTx/>
                <a:latin typeface="Arial"/>
                <a:ea typeface="標楷體"/>
              </a:defRPr>
            </a:lvl1pPr>
          </a:lstStyle>
          <a:p>
            <a:pPr>
              <a:defRPr/>
            </a:pPr>
            <a:endParaRPr/>
          </a:p>
        </p:txBody>
      </p:sp>
      <p:sp>
        <p:nvSpPr>
          <p:cNvPr id="8" name="Rectangle 5">
            <a:extLst>
              <a:ext uri="{FF2B5EF4-FFF2-40B4-BE49-F238E27FC236}">
                <a16:creationId xmlns:a16="http://schemas.microsoft.com/office/drawing/2014/main" id="{716D0A0B-E5D1-4FAF-A757-6AD515BDBCBB}"/>
              </a:ext>
            </a:extLst>
          </p:cNvPr>
          <p:cNvSpPr txBox="1">
            <a:spLocks noGrp="1"/>
          </p:cNvSpPr>
          <p:nvPr>
            <p:ph type="ftr" sz="quarter" idx="3"/>
          </p:nvPr>
        </p:nvSpPr>
        <p:spPr>
          <a:xfrm>
            <a:off x="3217863" y="6453188"/>
            <a:ext cx="2671762" cy="377825"/>
          </a:xfrm>
          <a:prstGeom prst="rect">
            <a:avLst/>
          </a:prstGeom>
          <a:noFill/>
          <a:ln>
            <a:noFill/>
          </a:ln>
        </p:spPr>
        <p:txBody>
          <a:bodyPr vert="horz" wrap="square" lIns="91440" tIns="45720" rIns="91440" bIns="45720" anchor="t" anchorCtr="1" compatLnSpc="1"/>
          <a:lstStyle>
            <a:lvl1pPr marL="0" marR="0" lvl="0" indent="0" algn="ctr" defTabSz="832470" rtl="0" eaLnBrk="1" fontAlgn="auto" hangingPunct="1">
              <a:lnSpc>
                <a:spcPct val="100000"/>
              </a:lnSpc>
              <a:spcBef>
                <a:spcPts val="0"/>
              </a:spcBef>
              <a:spcAft>
                <a:spcPts val="0"/>
              </a:spcAft>
              <a:buNone/>
              <a:tabLst/>
              <a:defRPr kumimoji="0" lang="en-US" sz="1639" b="0" i="0" u="none" strike="noStrike" kern="1200" cap="none" spc="0" baseline="0">
                <a:solidFill>
                  <a:srgbClr val="000000"/>
                </a:solidFill>
                <a:uFillTx/>
                <a:latin typeface="Arial"/>
                <a:ea typeface="標楷體"/>
              </a:defRPr>
            </a:lvl1pPr>
          </a:lstStyle>
          <a:p>
            <a:pPr>
              <a:defRPr/>
            </a:pPr>
            <a:endParaRPr/>
          </a:p>
        </p:txBody>
      </p:sp>
      <p:grpSp>
        <p:nvGrpSpPr>
          <p:cNvPr id="2055" name="Group 19">
            <a:extLst>
              <a:ext uri="{FF2B5EF4-FFF2-40B4-BE49-F238E27FC236}">
                <a16:creationId xmlns:a16="http://schemas.microsoft.com/office/drawing/2014/main" id="{7A8761E4-165E-44A9-9ABF-F8D0E5E17579}"/>
              </a:ext>
            </a:extLst>
          </p:cNvPr>
          <p:cNvGrpSpPr>
            <a:grpSpLocks/>
          </p:cNvGrpSpPr>
          <p:nvPr/>
        </p:nvGrpSpPr>
        <p:grpSpPr bwMode="auto">
          <a:xfrm>
            <a:off x="85725" y="88900"/>
            <a:ext cx="433388" cy="379413"/>
            <a:chOff x="93661" y="88897"/>
            <a:chExt cx="476219" cy="379037"/>
          </a:xfrm>
        </p:grpSpPr>
        <p:sp>
          <p:nvSpPr>
            <p:cNvPr id="2058" name="Freeform 20">
              <a:extLst>
                <a:ext uri="{FF2B5EF4-FFF2-40B4-BE49-F238E27FC236}">
                  <a16:creationId xmlns:a16="http://schemas.microsoft.com/office/drawing/2014/main" id="{1E437B49-EF7A-4FCD-9F21-57273331C868}"/>
                </a:ext>
              </a:extLst>
            </p:cNvPr>
            <p:cNvSpPr>
              <a:spLocks/>
            </p:cNvSpPr>
            <p:nvPr/>
          </p:nvSpPr>
          <p:spPr bwMode="auto">
            <a:xfrm>
              <a:off x="93661" y="88897"/>
              <a:ext cx="352367" cy="377451"/>
            </a:xfrm>
            <a:custGeom>
              <a:avLst/>
              <a:gdLst>
                <a:gd name="T0" fmla="*/ 2147483647 w 229"/>
                <a:gd name="T1" fmla="*/ 0 h 284"/>
                <a:gd name="T2" fmla="*/ 2147483647 w 229"/>
                <a:gd name="T3" fmla="*/ 2147483647 h 284"/>
                <a:gd name="T4" fmla="*/ 2147483647 w 229"/>
                <a:gd name="T5" fmla="*/ 2147483647 h 284"/>
                <a:gd name="T6" fmla="*/ 0 w 229"/>
                <a:gd name="T7" fmla="*/ 2147483647 h 284"/>
                <a:gd name="T8" fmla="*/ 2147483647 w 229"/>
                <a:gd name="T9" fmla="*/ 0 h 284"/>
                <a:gd name="T10" fmla="*/ 2147483647 w 229"/>
                <a:gd name="T11" fmla="*/ 2147483647 h 284"/>
                <a:gd name="T12" fmla="*/ 0 w 229"/>
                <a:gd name="T13" fmla="*/ 2147483647 h 284"/>
                <a:gd name="T14" fmla="*/ 2147483647 w 229"/>
                <a:gd name="T15" fmla="*/ 2147483647 h 284"/>
                <a:gd name="T16" fmla="*/ 2147483647 w 229"/>
                <a:gd name="T17" fmla="*/ 2147483647 h 284"/>
                <a:gd name="T18" fmla="*/ 2147483647 w 229"/>
                <a:gd name="T19" fmla="*/ 2147483647 h 284"/>
                <a:gd name="T20" fmla="*/ 2147483647 w 229"/>
                <a:gd name="T21" fmla="*/ 2147483647 h 284"/>
                <a:gd name="T22" fmla="*/ 2147483647 w 229"/>
                <a:gd name="T23" fmla="*/ 2147483647 h 284"/>
                <a:gd name="T24" fmla="*/ 2147483647 w 229"/>
                <a:gd name="T25" fmla="*/ 2147483647 h 284"/>
                <a:gd name="T26" fmla="*/ 2147483647 w 229"/>
                <a:gd name="T27" fmla="*/ 2147483647 h 284"/>
                <a:gd name="T28" fmla="*/ 2147483647 w 229"/>
                <a:gd name="T29" fmla="*/ 2147483647 h 284"/>
                <a:gd name="T30" fmla="*/ 2147483647 w 229"/>
                <a:gd name="T31" fmla="*/ 2147483647 h 284"/>
                <a:gd name="T32" fmla="*/ 2147483647 w 229"/>
                <a:gd name="T33" fmla="*/ 2147483647 h 284"/>
                <a:gd name="T34" fmla="*/ 2147483647 w 229"/>
                <a:gd name="T35" fmla="*/ 2147483647 h 284"/>
                <a:gd name="T36" fmla="*/ 2147483647 w 229"/>
                <a:gd name="T37" fmla="*/ 2147483647 h 284"/>
                <a:gd name="T38" fmla="*/ 2147483647 w 229"/>
                <a:gd name="T39" fmla="*/ 2147483647 h 284"/>
                <a:gd name="T40" fmla="*/ 2147483647 w 229"/>
                <a:gd name="T41" fmla="*/ 2147483647 h 284"/>
                <a:gd name="T42" fmla="*/ 2147483647 w 229"/>
                <a:gd name="T43" fmla="*/ 2147483647 h 284"/>
                <a:gd name="T44" fmla="*/ 2147483647 w 229"/>
                <a:gd name="T45" fmla="*/ 2147483647 h 284"/>
                <a:gd name="T46" fmla="*/ 2147483647 w 229"/>
                <a:gd name="T47" fmla="*/ 2147483647 h 284"/>
                <a:gd name="T48" fmla="*/ 2147483647 w 229"/>
                <a:gd name="T49" fmla="*/ 2147483647 h 284"/>
                <a:gd name="T50" fmla="*/ 2147483647 w 229"/>
                <a:gd name="T51" fmla="*/ 0 h 284"/>
                <a:gd name="T52" fmla="*/ 17694720 60000 65536"/>
                <a:gd name="T53" fmla="*/ 0 60000 65536"/>
                <a:gd name="T54" fmla="*/ 5898240 60000 65536"/>
                <a:gd name="T55" fmla="*/ 1179648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9"/>
                <a:gd name="T79" fmla="*/ 0 h 284"/>
                <a:gd name="T80" fmla="*/ 229 w 229"/>
                <a:gd name="T81" fmla="*/ 284 h 2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9" h="284">
                  <a:moveTo>
                    <a:pt x="228" y="0"/>
                  </a:moveTo>
                  <a:lnTo>
                    <a:pt x="76" y="1"/>
                  </a:lnTo>
                  <a:lnTo>
                    <a:pt x="0" y="140"/>
                  </a:lnTo>
                  <a:lnTo>
                    <a:pt x="75" y="283"/>
                  </a:lnTo>
                  <a:lnTo>
                    <a:pt x="75" y="263"/>
                  </a:lnTo>
                  <a:lnTo>
                    <a:pt x="77" y="249"/>
                  </a:lnTo>
                  <a:lnTo>
                    <a:pt x="79" y="228"/>
                  </a:lnTo>
                  <a:lnTo>
                    <a:pt x="83" y="209"/>
                  </a:lnTo>
                  <a:lnTo>
                    <a:pt x="84" y="204"/>
                  </a:lnTo>
                  <a:lnTo>
                    <a:pt x="88" y="191"/>
                  </a:lnTo>
                  <a:lnTo>
                    <a:pt x="92" y="178"/>
                  </a:lnTo>
                  <a:lnTo>
                    <a:pt x="95" y="170"/>
                  </a:lnTo>
                  <a:lnTo>
                    <a:pt x="99" y="161"/>
                  </a:lnTo>
                  <a:lnTo>
                    <a:pt x="98" y="164"/>
                  </a:lnTo>
                  <a:lnTo>
                    <a:pt x="102" y="155"/>
                  </a:lnTo>
                  <a:lnTo>
                    <a:pt x="106" y="144"/>
                  </a:lnTo>
                  <a:lnTo>
                    <a:pt x="116" y="124"/>
                  </a:lnTo>
                  <a:lnTo>
                    <a:pt x="131" y="100"/>
                  </a:lnTo>
                  <a:lnTo>
                    <a:pt x="149" y="76"/>
                  </a:lnTo>
                  <a:lnTo>
                    <a:pt x="175" y="46"/>
                  </a:lnTo>
                  <a:lnTo>
                    <a:pt x="195" y="28"/>
                  </a:lnTo>
                  <a:lnTo>
                    <a:pt x="228" y="0"/>
                  </a:lnTo>
                </a:path>
              </a:pathLst>
            </a:custGeom>
            <a:noFill/>
            <a:ln>
              <a:noFill/>
            </a:ln>
          </p:spPr>
          <p:txBody>
            <a:bodyPr/>
            <a:lstStyle/>
            <a:p>
              <a:pPr>
                <a:defRPr/>
              </a:pPr>
              <a:endParaRPr lang="zh-TW" altLang="en-US" sz="1639">
                <a:solidFill>
                  <a:prstClr val="black"/>
                </a:solidFill>
                <a:latin typeface="Times New Roman" panose="02020603050405020304" pitchFamily="18" charset="0"/>
                <a:ea typeface="新細明體" panose="02020500000000000000" pitchFamily="18" charset="-120"/>
              </a:endParaRPr>
            </a:p>
          </p:txBody>
        </p:sp>
        <p:sp>
          <p:nvSpPr>
            <p:cNvPr id="2059" name="Freeform 21">
              <a:extLst>
                <a:ext uri="{FF2B5EF4-FFF2-40B4-BE49-F238E27FC236}">
                  <a16:creationId xmlns:a16="http://schemas.microsoft.com/office/drawing/2014/main" id="{FB6856B8-450E-43E7-AED7-07F573D77A56}"/>
                </a:ext>
              </a:extLst>
            </p:cNvPr>
            <p:cNvSpPr>
              <a:spLocks/>
            </p:cNvSpPr>
            <p:nvPr/>
          </p:nvSpPr>
          <p:spPr bwMode="auto">
            <a:xfrm>
              <a:off x="296010" y="88897"/>
              <a:ext cx="273870" cy="379037"/>
            </a:xfrm>
            <a:custGeom>
              <a:avLst/>
              <a:gdLst>
                <a:gd name="T0" fmla="*/ 2147483647 w 176"/>
                <a:gd name="T1" fmla="*/ 0 h 286"/>
                <a:gd name="T2" fmla="*/ 2147483647 w 176"/>
                <a:gd name="T3" fmla="*/ 2147483647 h 286"/>
                <a:gd name="T4" fmla="*/ 2147483647 w 176"/>
                <a:gd name="T5" fmla="*/ 2147483647 h 286"/>
                <a:gd name="T6" fmla="*/ 0 w 176"/>
                <a:gd name="T7" fmla="*/ 2147483647 h 286"/>
                <a:gd name="T8" fmla="*/ 2147483647 w 176"/>
                <a:gd name="T9" fmla="*/ 2147483647 h 286"/>
                <a:gd name="T10" fmla="*/ 2147483647 w 176"/>
                <a:gd name="T11" fmla="*/ 2147483647 h 286"/>
                <a:gd name="T12" fmla="*/ 2147483647 w 176"/>
                <a:gd name="T13" fmla="*/ 0 h 286"/>
                <a:gd name="T14" fmla="*/ 2147483647 w 176"/>
                <a:gd name="T15" fmla="*/ 2147483647 h 286"/>
                <a:gd name="T16" fmla="*/ 2147483647 w 176"/>
                <a:gd name="T17" fmla="*/ 2147483647 h 286"/>
                <a:gd name="T18" fmla="*/ 2147483647 w 176"/>
                <a:gd name="T19" fmla="*/ 2147483647 h 286"/>
                <a:gd name="T20" fmla="*/ 2147483647 w 176"/>
                <a:gd name="T21" fmla="*/ 2147483647 h 286"/>
                <a:gd name="T22" fmla="*/ 2147483647 w 176"/>
                <a:gd name="T23" fmla="*/ 2147483647 h 286"/>
                <a:gd name="T24" fmla="*/ 2147483647 w 176"/>
                <a:gd name="T25" fmla="*/ 2147483647 h 286"/>
                <a:gd name="T26" fmla="*/ 2147483647 w 176"/>
                <a:gd name="T27" fmla="*/ 2147483647 h 286"/>
                <a:gd name="T28" fmla="*/ 2147483647 w 176"/>
                <a:gd name="T29" fmla="*/ 2147483647 h 286"/>
                <a:gd name="T30" fmla="*/ 2147483647 w 176"/>
                <a:gd name="T31" fmla="*/ 2147483647 h 286"/>
                <a:gd name="T32" fmla="*/ 2147483647 w 176"/>
                <a:gd name="T33" fmla="*/ 2147483647 h 286"/>
                <a:gd name="T34" fmla="*/ 2147483647 w 176"/>
                <a:gd name="T35" fmla="*/ 2147483647 h 286"/>
                <a:gd name="T36" fmla="*/ 2147483647 w 176"/>
                <a:gd name="T37" fmla="*/ 2147483647 h 286"/>
                <a:gd name="T38" fmla="*/ 0 w 176"/>
                <a:gd name="T39" fmla="*/ 2147483647 h 286"/>
                <a:gd name="T40" fmla="*/ 0 w 176"/>
                <a:gd name="T41" fmla="*/ 2147483647 h 286"/>
                <a:gd name="T42" fmla="*/ 2147483647 w 176"/>
                <a:gd name="T43" fmla="*/ 2147483647 h 286"/>
                <a:gd name="T44" fmla="*/ 17694720 60000 65536"/>
                <a:gd name="T45" fmla="*/ 0 60000 65536"/>
                <a:gd name="T46" fmla="*/ 5898240 60000 65536"/>
                <a:gd name="T47" fmla="*/ 1179648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6"/>
                <a:gd name="T67" fmla="*/ 0 h 286"/>
                <a:gd name="T68" fmla="*/ 176 w 176"/>
                <a:gd name="T69" fmla="*/ 286 h 28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6" h="286">
                  <a:moveTo>
                    <a:pt x="96" y="285"/>
                  </a:moveTo>
                  <a:lnTo>
                    <a:pt x="175" y="143"/>
                  </a:lnTo>
                  <a:lnTo>
                    <a:pt x="97" y="0"/>
                  </a:lnTo>
                  <a:lnTo>
                    <a:pt x="89" y="11"/>
                  </a:lnTo>
                  <a:lnTo>
                    <a:pt x="76" y="30"/>
                  </a:lnTo>
                  <a:lnTo>
                    <a:pt x="65" y="49"/>
                  </a:lnTo>
                  <a:lnTo>
                    <a:pt x="57" y="65"/>
                  </a:lnTo>
                  <a:lnTo>
                    <a:pt x="46" y="84"/>
                  </a:lnTo>
                  <a:lnTo>
                    <a:pt x="35" y="106"/>
                  </a:lnTo>
                  <a:lnTo>
                    <a:pt x="25" y="128"/>
                  </a:lnTo>
                  <a:lnTo>
                    <a:pt x="15" y="156"/>
                  </a:lnTo>
                  <a:lnTo>
                    <a:pt x="7" y="184"/>
                  </a:lnTo>
                  <a:lnTo>
                    <a:pt x="4" y="205"/>
                  </a:lnTo>
                  <a:lnTo>
                    <a:pt x="1" y="221"/>
                  </a:lnTo>
                  <a:lnTo>
                    <a:pt x="1" y="239"/>
                  </a:lnTo>
                  <a:lnTo>
                    <a:pt x="0" y="264"/>
                  </a:lnTo>
                  <a:lnTo>
                    <a:pt x="0" y="285"/>
                  </a:lnTo>
                  <a:lnTo>
                    <a:pt x="96" y="285"/>
                  </a:lnTo>
                </a:path>
              </a:pathLst>
            </a:custGeom>
            <a:noFill/>
            <a:ln>
              <a:noFill/>
            </a:ln>
          </p:spPr>
          <p:txBody>
            <a:bodyPr/>
            <a:lstStyle/>
            <a:p>
              <a:pPr>
                <a:defRPr/>
              </a:pPr>
              <a:endParaRPr lang="zh-TW" altLang="en-US" sz="1639">
                <a:solidFill>
                  <a:prstClr val="black"/>
                </a:solidFill>
                <a:latin typeface="Times New Roman" panose="02020603050405020304" pitchFamily="18" charset="0"/>
                <a:ea typeface="新細明體" panose="02020500000000000000" pitchFamily="18" charset="-120"/>
              </a:endParaRPr>
            </a:p>
          </p:txBody>
        </p:sp>
      </p:grpSp>
      <p:sp>
        <p:nvSpPr>
          <p:cNvPr id="15" name="投影片編號版面配置區 3">
            <a:extLst>
              <a:ext uri="{FF2B5EF4-FFF2-40B4-BE49-F238E27FC236}">
                <a16:creationId xmlns:a16="http://schemas.microsoft.com/office/drawing/2014/main" id="{301073CE-572E-4BD2-A849-3109337098B6}"/>
              </a:ext>
            </a:extLst>
          </p:cNvPr>
          <p:cNvSpPr txBox="1">
            <a:spLocks noChangeArrowheads="1"/>
          </p:cNvSpPr>
          <p:nvPr userDrawn="1"/>
        </p:nvSpPr>
        <p:spPr bwMode="auto">
          <a:xfrm>
            <a:off x="8783638" y="6597650"/>
            <a:ext cx="442912" cy="260350"/>
          </a:xfrm>
          <a:prstGeom prst="rect">
            <a:avLst/>
          </a:prstGeom>
          <a:noFill/>
          <a:ln>
            <a:noFill/>
          </a:ln>
        </p:spPr>
        <p:txBody>
          <a:bodyPr/>
          <a:lstStyle>
            <a:lvl1pPr>
              <a:defRPr kumimoji="1" sz="2400">
                <a:solidFill>
                  <a:schemeClr val="tx1"/>
                </a:solidFill>
                <a:latin typeface="標楷體" panose="03000509000000000000" pitchFamily="65" charset="-120"/>
                <a:ea typeface="標楷體" panose="03000509000000000000" pitchFamily="65" charset="-120"/>
              </a:defRPr>
            </a:lvl1pPr>
            <a:lvl2pPr marL="742950" indent="-285750">
              <a:defRPr kumimoji="1" sz="2400">
                <a:solidFill>
                  <a:schemeClr val="tx1"/>
                </a:solidFill>
                <a:latin typeface="標楷體" panose="03000509000000000000" pitchFamily="65" charset="-120"/>
                <a:ea typeface="標楷體" panose="03000509000000000000" pitchFamily="65" charset="-120"/>
              </a:defRPr>
            </a:lvl2pPr>
            <a:lvl3pPr marL="1143000" indent="-228600">
              <a:defRPr kumimoji="1" sz="2400">
                <a:solidFill>
                  <a:schemeClr val="tx1"/>
                </a:solidFill>
                <a:latin typeface="標楷體" panose="03000509000000000000" pitchFamily="65" charset="-120"/>
                <a:ea typeface="標楷體" panose="03000509000000000000" pitchFamily="65" charset="-120"/>
              </a:defRPr>
            </a:lvl3pPr>
            <a:lvl4pPr marL="1600200" indent="-228600">
              <a:defRPr kumimoji="1" sz="2400">
                <a:solidFill>
                  <a:schemeClr val="tx1"/>
                </a:solidFill>
                <a:latin typeface="標楷體" panose="03000509000000000000" pitchFamily="65" charset="-120"/>
                <a:ea typeface="標楷體" panose="03000509000000000000" pitchFamily="65" charset="-120"/>
              </a:defRPr>
            </a:lvl4pPr>
            <a:lvl5pPr marL="2057400" indent="-228600">
              <a:defRPr kumimoji="1" sz="2400">
                <a:solidFill>
                  <a:schemeClr val="tx1"/>
                </a:solidFill>
                <a:latin typeface="標楷體" panose="03000509000000000000" pitchFamily="65" charset="-120"/>
                <a:ea typeface="標楷體" panose="03000509000000000000" pitchFamily="65" charset="-120"/>
              </a:defRPr>
            </a:lvl5pPr>
            <a:lvl6pPr marL="25146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6pPr>
            <a:lvl7pPr marL="29718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7pPr>
            <a:lvl8pPr marL="34290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8pPr>
            <a:lvl9pPr marL="38862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9pPr>
          </a:lstStyle>
          <a:p>
            <a:pPr algn="r" eaLnBrk="1" hangingPunct="1">
              <a:defRPr/>
            </a:pPr>
            <a:fld id="{7137EE13-4641-4006-8BC0-39E27212F200}" type="slidenum">
              <a:rPr kumimoji="0" lang="zh-TW" altLang="zh-TW" sz="1200" smtClean="0">
                <a:solidFill>
                  <a:srgbClr val="000000"/>
                </a:solidFill>
                <a:latin typeface="Calibri" panose="020F0502020204030204" pitchFamily="34" charset="0"/>
              </a:rPr>
              <a:pPr algn="r" eaLnBrk="1" hangingPunct="1">
                <a:defRPr/>
              </a:pPr>
              <a:t>‹#›</a:t>
            </a:fld>
            <a:endParaRPr kumimoji="0" lang="en-US" altLang="zh-TW" sz="120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Lst>
  <p:transition spd="slow"/>
  <p:hf hdr="0" ftr="0" dt="0"/>
  <p:txStyles>
    <p:titleStyle>
      <a:lvl1pPr algn="ctr" rtl="0" eaLnBrk="0" fontAlgn="base" hangingPunct="0">
        <a:spcBef>
          <a:spcPct val="0"/>
        </a:spcBef>
        <a:spcAft>
          <a:spcPct val="0"/>
        </a:spcAft>
        <a:defRPr lang="zh-TW" sz="29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2900" b="1">
          <a:solidFill>
            <a:srgbClr val="333399"/>
          </a:solidFill>
          <a:latin typeface="Arial" charset="0"/>
          <a:ea typeface="標楷體" pitchFamily="65" charset="-120"/>
        </a:defRPr>
      </a:lvl2pPr>
      <a:lvl3pPr algn="ctr" rtl="0" eaLnBrk="0" fontAlgn="base" hangingPunct="0">
        <a:spcBef>
          <a:spcPct val="0"/>
        </a:spcBef>
        <a:spcAft>
          <a:spcPct val="0"/>
        </a:spcAft>
        <a:defRPr sz="2900" b="1">
          <a:solidFill>
            <a:srgbClr val="333399"/>
          </a:solidFill>
          <a:latin typeface="Arial" charset="0"/>
          <a:ea typeface="標楷體" pitchFamily="65" charset="-120"/>
        </a:defRPr>
      </a:lvl3pPr>
      <a:lvl4pPr algn="ctr" rtl="0" eaLnBrk="0" fontAlgn="base" hangingPunct="0">
        <a:spcBef>
          <a:spcPct val="0"/>
        </a:spcBef>
        <a:spcAft>
          <a:spcPct val="0"/>
        </a:spcAft>
        <a:defRPr sz="2900" b="1">
          <a:solidFill>
            <a:srgbClr val="333399"/>
          </a:solidFill>
          <a:latin typeface="Arial" charset="0"/>
          <a:ea typeface="標楷體" pitchFamily="65" charset="-120"/>
        </a:defRPr>
      </a:lvl4pPr>
      <a:lvl5pPr algn="ctr" rtl="0" eaLnBrk="0" fontAlgn="base" hangingPunct="0">
        <a:spcBef>
          <a:spcPct val="0"/>
        </a:spcBef>
        <a:spcAft>
          <a:spcPct val="0"/>
        </a:spcAft>
        <a:defRPr sz="2900" b="1">
          <a:solidFill>
            <a:srgbClr val="333399"/>
          </a:solidFill>
          <a:latin typeface="Arial" charset="0"/>
          <a:ea typeface="標楷體" pitchFamily="65" charset="-120"/>
        </a:defRPr>
      </a:lvl5pPr>
      <a:lvl6pPr marL="416235" algn="ctr" rtl="0" eaLnBrk="0" fontAlgn="base" hangingPunct="0">
        <a:spcBef>
          <a:spcPct val="0"/>
        </a:spcBef>
        <a:spcAft>
          <a:spcPct val="0"/>
        </a:spcAft>
        <a:defRPr sz="2913" b="1">
          <a:solidFill>
            <a:srgbClr val="333399"/>
          </a:solidFill>
          <a:latin typeface="Arial" charset="0"/>
          <a:ea typeface="標楷體" pitchFamily="65" charset="-120"/>
        </a:defRPr>
      </a:lvl6pPr>
      <a:lvl7pPr marL="832470" algn="ctr" rtl="0" eaLnBrk="0" fontAlgn="base" hangingPunct="0">
        <a:spcBef>
          <a:spcPct val="0"/>
        </a:spcBef>
        <a:spcAft>
          <a:spcPct val="0"/>
        </a:spcAft>
        <a:defRPr sz="2913" b="1">
          <a:solidFill>
            <a:srgbClr val="333399"/>
          </a:solidFill>
          <a:latin typeface="Arial" charset="0"/>
          <a:ea typeface="標楷體" pitchFamily="65" charset="-120"/>
        </a:defRPr>
      </a:lvl7pPr>
      <a:lvl8pPr marL="1248705" algn="ctr" rtl="0" eaLnBrk="0" fontAlgn="base" hangingPunct="0">
        <a:spcBef>
          <a:spcPct val="0"/>
        </a:spcBef>
        <a:spcAft>
          <a:spcPct val="0"/>
        </a:spcAft>
        <a:defRPr sz="2913" b="1">
          <a:solidFill>
            <a:srgbClr val="333399"/>
          </a:solidFill>
          <a:latin typeface="Arial" charset="0"/>
          <a:ea typeface="標楷體" pitchFamily="65" charset="-120"/>
        </a:defRPr>
      </a:lvl8pPr>
      <a:lvl9pPr marL="1664940" algn="ctr" rtl="0" eaLnBrk="0" fontAlgn="base" hangingPunct="0">
        <a:spcBef>
          <a:spcPct val="0"/>
        </a:spcBef>
        <a:spcAft>
          <a:spcPct val="0"/>
        </a:spcAft>
        <a:defRPr sz="2913" b="1">
          <a:solidFill>
            <a:srgbClr val="333399"/>
          </a:solidFill>
          <a:latin typeface="Arial" charset="0"/>
          <a:ea typeface="標楷體" pitchFamily="65" charset="-120"/>
        </a:defRPr>
      </a:lvl9pPr>
    </p:titleStyle>
    <p:bodyStyle>
      <a:lvl1pPr marL="415925" indent="-415925" algn="l" rtl="0" eaLnBrk="0" fontAlgn="base" hangingPunct="0">
        <a:lnSpc>
          <a:spcPct val="130000"/>
        </a:lnSpc>
        <a:spcBef>
          <a:spcPct val="0"/>
        </a:spcBef>
        <a:spcAft>
          <a:spcPts val="63"/>
        </a:spcAft>
        <a:buSzPct val="100000"/>
        <a:buFont typeface="標楷體" panose="03000509000000000000" pitchFamily="65" charset="-120"/>
        <a:buAutoNum type="ea1JpnKorPeriod"/>
        <a:tabLst>
          <a:tab pos="623888" algn="l"/>
        </a:tabLst>
        <a:defRPr lang="zh-TW" sz="2100" b="1" kern="1200">
          <a:solidFill>
            <a:srgbClr val="333399"/>
          </a:solidFill>
          <a:latin typeface="Arial"/>
          <a:ea typeface="標楷體" pitchFamily="65"/>
        </a:defRPr>
      </a:lvl1pPr>
      <a:lvl2pPr marL="676275" lvl="1" indent="-258763" algn="l" rtl="0" eaLnBrk="0" fontAlgn="base" hangingPunct="0">
        <a:spcBef>
          <a:spcPts val="450"/>
        </a:spcBef>
        <a:spcAft>
          <a:spcPct val="0"/>
        </a:spcAft>
        <a:buSzPct val="100000"/>
        <a:buChar char="–"/>
        <a:defRPr lang="zh-TW" sz="2000">
          <a:solidFill>
            <a:srgbClr val="000000"/>
          </a:solidFill>
          <a:latin typeface="Arial"/>
          <a:ea typeface="標楷體"/>
        </a:defRPr>
      </a:lvl2pPr>
      <a:lvl3pPr marL="1039813" lvl="2" indent="-207963" algn="l" rtl="0" eaLnBrk="0" fontAlgn="base" hangingPunct="0">
        <a:spcBef>
          <a:spcPts val="550"/>
        </a:spcBef>
        <a:spcAft>
          <a:spcPct val="0"/>
        </a:spcAft>
        <a:buSzPct val="100000"/>
        <a:buChar char="•"/>
        <a:defRPr lang="zh-TW" sz="2100">
          <a:solidFill>
            <a:srgbClr val="000000"/>
          </a:solidFill>
          <a:latin typeface="Arial"/>
          <a:ea typeface="標楷體"/>
        </a:defRPr>
      </a:lvl3pPr>
      <a:lvl4pPr marL="1455738" lvl="3" indent="-207963" algn="l" rtl="0" eaLnBrk="0" fontAlgn="base" hangingPunct="0">
        <a:spcBef>
          <a:spcPts val="450"/>
        </a:spcBef>
        <a:spcAft>
          <a:spcPct val="0"/>
        </a:spcAft>
        <a:buSzPct val="100000"/>
        <a:buChar char="–"/>
        <a:defRPr lang="zh-TW">
          <a:solidFill>
            <a:srgbClr val="000000"/>
          </a:solidFill>
          <a:latin typeface="Arial"/>
          <a:ea typeface="標楷體"/>
        </a:defRPr>
      </a:lvl4pPr>
      <a:lvl5pPr marL="1871663" lvl="4" indent="-207963" algn="l" rtl="0" eaLnBrk="0" fontAlgn="base" hangingPunct="0">
        <a:spcBef>
          <a:spcPts val="450"/>
        </a:spcBef>
        <a:spcAft>
          <a:spcPct val="0"/>
        </a:spcAft>
        <a:buSzPct val="100000"/>
        <a:buChar char="»"/>
        <a:defRPr lang="zh-TW">
          <a:solidFill>
            <a:srgbClr val="000000"/>
          </a:solidFill>
          <a:latin typeface="Arial"/>
          <a:ea typeface="標楷體"/>
        </a:defRPr>
      </a:lvl5pPr>
      <a:lvl6pPr marL="2289292" indent="-208117" algn="l" rtl="0" eaLnBrk="0" fontAlgn="base" hangingPunct="0">
        <a:spcBef>
          <a:spcPts val="455"/>
        </a:spcBef>
        <a:spcAft>
          <a:spcPct val="0"/>
        </a:spcAft>
        <a:buSzPct val="100000"/>
        <a:buChar char="»"/>
        <a:defRPr lang="zh-TW" sz="1821">
          <a:solidFill>
            <a:srgbClr val="000000"/>
          </a:solidFill>
          <a:latin typeface="Arial"/>
          <a:ea typeface="標楷體"/>
        </a:defRPr>
      </a:lvl6pPr>
      <a:lvl7pPr marL="2705527" indent="-208117" algn="l" rtl="0" eaLnBrk="0" fontAlgn="base" hangingPunct="0">
        <a:spcBef>
          <a:spcPts val="455"/>
        </a:spcBef>
        <a:spcAft>
          <a:spcPct val="0"/>
        </a:spcAft>
        <a:buSzPct val="100000"/>
        <a:buChar char="»"/>
        <a:defRPr lang="zh-TW" sz="1821">
          <a:solidFill>
            <a:srgbClr val="000000"/>
          </a:solidFill>
          <a:latin typeface="Arial"/>
          <a:ea typeface="標楷體"/>
        </a:defRPr>
      </a:lvl7pPr>
      <a:lvl8pPr marL="3121762" indent="-208117" algn="l" rtl="0" eaLnBrk="0" fontAlgn="base" hangingPunct="0">
        <a:spcBef>
          <a:spcPts val="455"/>
        </a:spcBef>
        <a:spcAft>
          <a:spcPct val="0"/>
        </a:spcAft>
        <a:buSzPct val="100000"/>
        <a:buChar char="»"/>
        <a:defRPr lang="zh-TW" sz="1821">
          <a:solidFill>
            <a:srgbClr val="000000"/>
          </a:solidFill>
          <a:latin typeface="Arial"/>
          <a:ea typeface="標楷體"/>
        </a:defRPr>
      </a:lvl8pPr>
      <a:lvl9pPr marL="3537996" indent="-208117" algn="l" rtl="0" eaLnBrk="0" fontAlgn="base" hangingPunct="0">
        <a:spcBef>
          <a:spcPts val="455"/>
        </a:spcBef>
        <a:spcAft>
          <a:spcPct val="0"/>
        </a:spcAft>
        <a:buSzPct val="100000"/>
        <a:buChar char="»"/>
        <a:defRPr lang="zh-TW" sz="1821">
          <a:solidFill>
            <a:srgbClr val="000000"/>
          </a:solidFill>
          <a:latin typeface="Arial"/>
          <a:ea typeface="標楷體"/>
        </a:defRPr>
      </a:lvl9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944C408-08AD-45E3-B1FC-26D7D08C69D0}"/>
              </a:ext>
            </a:extLst>
          </p:cNvPr>
          <p:cNvSpPr txBox="1">
            <a:spLocks noGrp="1"/>
          </p:cNvSpPr>
          <p:nvPr>
            <p:ph type="title"/>
          </p:nvPr>
        </p:nvSpPr>
        <p:spPr>
          <a:xfrm>
            <a:off x="966788" y="115888"/>
            <a:ext cx="7175500" cy="533400"/>
          </a:xfrm>
          <a:prstGeom prst="rect">
            <a:avLst/>
          </a:prstGeom>
          <a:noFill/>
          <a:ln>
            <a:noFill/>
          </a:ln>
        </p:spPr>
        <p:txBody>
          <a:bodyPr vert="horz" wrap="square" lIns="91440" tIns="45720" rIns="91440" bIns="45720" anchor="ctr" anchorCtr="1" compatLnSpc="1"/>
          <a:lstStyle/>
          <a:p>
            <a:pPr lvl="0"/>
            <a:r>
              <a:rPr lang="zh-TW"/>
              <a:t>按一下以編輯母片標題樣式</a:t>
            </a:r>
          </a:p>
        </p:txBody>
      </p:sp>
      <p:sp>
        <p:nvSpPr>
          <p:cNvPr id="3075" name="Rectangle 3">
            <a:extLst>
              <a:ext uri="{FF2B5EF4-FFF2-40B4-BE49-F238E27FC236}">
                <a16:creationId xmlns:a16="http://schemas.microsoft.com/office/drawing/2014/main" id="{23B807D2-450B-412B-86CF-83F8ACB3B986}"/>
              </a:ext>
            </a:extLst>
          </p:cNvPr>
          <p:cNvSpPr txBox="1">
            <a:spLocks noGrp="1"/>
          </p:cNvSpPr>
          <p:nvPr>
            <p:ph type="body" idx="1"/>
          </p:nvPr>
        </p:nvSpPr>
        <p:spPr bwMode="auto">
          <a:xfrm>
            <a:off x="231775" y="908050"/>
            <a:ext cx="868045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zh-TW"/>
              <a:t>按一下以編輯母片</a:t>
            </a:r>
          </a:p>
          <a:p>
            <a:pPr lvl="1"/>
            <a:r>
              <a:rPr lang="zh-TW" altLang="zh-TW"/>
              <a:t>第二層</a:t>
            </a:r>
          </a:p>
          <a:p>
            <a:pPr lvl="2"/>
            <a:r>
              <a:rPr lang="zh-TW" altLang="zh-TW"/>
              <a:t>第三層</a:t>
            </a:r>
          </a:p>
          <a:p>
            <a:pPr lvl="3"/>
            <a:r>
              <a:rPr lang="zh-TW" altLang="zh-TW"/>
              <a:t>第四層</a:t>
            </a:r>
          </a:p>
          <a:p>
            <a:pPr lvl="4"/>
            <a:r>
              <a:rPr lang="zh-TW" altLang="zh-TW"/>
              <a:t>第五層</a:t>
            </a:r>
          </a:p>
        </p:txBody>
      </p:sp>
      <p:grpSp>
        <p:nvGrpSpPr>
          <p:cNvPr id="3076" name="Group 3">
            <a:extLst>
              <a:ext uri="{FF2B5EF4-FFF2-40B4-BE49-F238E27FC236}">
                <a16:creationId xmlns:a16="http://schemas.microsoft.com/office/drawing/2014/main" id="{6238E518-98ED-4245-8599-CBE1F28E32F9}"/>
              </a:ext>
            </a:extLst>
          </p:cNvPr>
          <p:cNvGrpSpPr>
            <a:grpSpLocks/>
          </p:cNvGrpSpPr>
          <p:nvPr/>
        </p:nvGrpSpPr>
        <p:grpSpPr bwMode="auto">
          <a:xfrm>
            <a:off x="1541463" y="692150"/>
            <a:ext cx="6019800" cy="74613"/>
            <a:chOff x="1693605" y="765179"/>
            <a:chExt cx="6613416" cy="74615"/>
          </a:xfrm>
        </p:grpSpPr>
        <p:sp>
          <p:nvSpPr>
            <p:cNvPr id="2060" name="Rectangle 4">
              <a:extLst>
                <a:ext uri="{FF2B5EF4-FFF2-40B4-BE49-F238E27FC236}">
                  <a16:creationId xmlns:a16="http://schemas.microsoft.com/office/drawing/2014/main" id="{E2D87997-DF77-4E46-9A56-709EB58ADD40}"/>
                </a:ext>
              </a:extLst>
            </p:cNvPr>
            <p:cNvSpPr>
              <a:spLocks noChangeArrowheads="1"/>
            </p:cNvSpPr>
            <p:nvPr/>
          </p:nvSpPr>
          <p:spPr bwMode="auto">
            <a:xfrm>
              <a:off x="1693605" y="765179"/>
              <a:ext cx="3264851" cy="74615"/>
            </a:xfrm>
            <a:prstGeom prst="rect">
              <a:avLst/>
            </a:prstGeom>
            <a:gradFill rotWithShape="0">
              <a:gsLst>
                <a:gs pos="0">
                  <a:srgbClr val="FFFFFF"/>
                </a:gs>
                <a:gs pos="100000">
                  <a:srgbClr val="FF0000"/>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kumimoji="0" lang="en-US" altLang="zh-TW" sz="1639">
                <a:solidFill>
                  <a:srgbClr val="000000"/>
                </a:solidFill>
                <a:latin typeface="Arial" charset="0"/>
                <a:ea typeface="新細明體" pitchFamily="18" charset="-120"/>
              </a:endParaRPr>
            </a:p>
          </p:txBody>
        </p:sp>
        <p:sp>
          <p:nvSpPr>
            <p:cNvPr id="2061" name="Rectangle 5">
              <a:extLst>
                <a:ext uri="{FF2B5EF4-FFF2-40B4-BE49-F238E27FC236}">
                  <a16:creationId xmlns:a16="http://schemas.microsoft.com/office/drawing/2014/main" id="{C679A4FD-484B-46A3-809C-CCC057E6EDA9}"/>
                </a:ext>
              </a:extLst>
            </p:cNvPr>
            <p:cNvSpPr>
              <a:spLocks noChangeArrowheads="1"/>
            </p:cNvSpPr>
            <p:nvPr/>
          </p:nvSpPr>
          <p:spPr bwMode="auto">
            <a:xfrm>
              <a:off x="4958456" y="765179"/>
              <a:ext cx="3348565" cy="74615"/>
            </a:xfrm>
            <a:prstGeom prst="rect">
              <a:avLst/>
            </a:prstGeom>
            <a:gradFill rotWithShape="0">
              <a:gsLst>
                <a:gs pos="0">
                  <a:srgbClr val="0033CC"/>
                </a:gs>
                <a:gs pos="100000">
                  <a:srgbClr val="FFFFFF"/>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kumimoji="0" lang="en-US" altLang="zh-TW" sz="1639">
                <a:solidFill>
                  <a:srgbClr val="000000"/>
                </a:solidFill>
                <a:latin typeface="Arial" charset="0"/>
                <a:ea typeface="新細明體" pitchFamily="18" charset="-120"/>
              </a:endParaRPr>
            </a:p>
          </p:txBody>
        </p:sp>
      </p:grpSp>
      <p:sp>
        <p:nvSpPr>
          <p:cNvPr id="7" name="Rectangle 4">
            <a:extLst>
              <a:ext uri="{FF2B5EF4-FFF2-40B4-BE49-F238E27FC236}">
                <a16:creationId xmlns:a16="http://schemas.microsoft.com/office/drawing/2014/main" id="{431A091C-35EF-4F4A-BFC2-2EB63059E112}"/>
              </a:ext>
            </a:extLst>
          </p:cNvPr>
          <p:cNvSpPr txBox="1">
            <a:spLocks noGrp="1"/>
          </p:cNvSpPr>
          <p:nvPr>
            <p:ph type="dt" sz="half" idx="2"/>
          </p:nvPr>
        </p:nvSpPr>
        <p:spPr>
          <a:xfrm>
            <a:off x="-4763" y="6453188"/>
            <a:ext cx="1757363" cy="377825"/>
          </a:xfrm>
          <a:prstGeom prst="rect">
            <a:avLst/>
          </a:prstGeom>
          <a:noFill/>
          <a:ln>
            <a:noFill/>
          </a:ln>
        </p:spPr>
        <p:txBody>
          <a:bodyPr vert="horz" wrap="square" lIns="91440" tIns="45720" rIns="91440" bIns="45720" anchor="t" anchorCtr="0" compatLnSpc="1"/>
          <a:lstStyle>
            <a:lvl1pPr marL="0" marR="0" lvl="0" indent="0" algn="l" defTabSz="832470" rtl="0" eaLnBrk="1" fontAlgn="auto" hangingPunct="1">
              <a:lnSpc>
                <a:spcPct val="100000"/>
              </a:lnSpc>
              <a:spcBef>
                <a:spcPts val="0"/>
              </a:spcBef>
              <a:spcAft>
                <a:spcPts val="0"/>
              </a:spcAft>
              <a:buNone/>
              <a:tabLst/>
              <a:defRPr kumimoji="0" lang="en-US" sz="1639" b="0" i="0" u="none" strike="noStrike" kern="1200" cap="none" spc="0" baseline="0">
                <a:solidFill>
                  <a:srgbClr val="000000"/>
                </a:solidFill>
                <a:uFillTx/>
                <a:latin typeface="Arial"/>
                <a:ea typeface="標楷體"/>
              </a:defRPr>
            </a:lvl1pPr>
          </a:lstStyle>
          <a:p>
            <a:pPr>
              <a:defRPr/>
            </a:pPr>
            <a:endParaRPr/>
          </a:p>
        </p:txBody>
      </p:sp>
      <p:sp>
        <p:nvSpPr>
          <p:cNvPr id="8" name="Rectangle 5">
            <a:extLst>
              <a:ext uri="{FF2B5EF4-FFF2-40B4-BE49-F238E27FC236}">
                <a16:creationId xmlns:a16="http://schemas.microsoft.com/office/drawing/2014/main" id="{E180A017-0D80-47B2-89E4-33B1501A7E67}"/>
              </a:ext>
            </a:extLst>
          </p:cNvPr>
          <p:cNvSpPr txBox="1">
            <a:spLocks noGrp="1"/>
          </p:cNvSpPr>
          <p:nvPr>
            <p:ph type="ftr" sz="quarter" idx="3"/>
          </p:nvPr>
        </p:nvSpPr>
        <p:spPr>
          <a:xfrm>
            <a:off x="3217863" y="6453188"/>
            <a:ext cx="2671762" cy="377825"/>
          </a:xfrm>
          <a:prstGeom prst="rect">
            <a:avLst/>
          </a:prstGeom>
          <a:noFill/>
          <a:ln>
            <a:noFill/>
          </a:ln>
        </p:spPr>
        <p:txBody>
          <a:bodyPr vert="horz" wrap="square" lIns="91440" tIns="45720" rIns="91440" bIns="45720" anchor="t" anchorCtr="1" compatLnSpc="1"/>
          <a:lstStyle>
            <a:lvl1pPr marL="0" marR="0" lvl="0" indent="0" algn="ctr" defTabSz="832470" rtl="0" eaLnBrk="1" fontAlgn="auto" hangingPunct="1">
              <a:lnSpc>
                <a:spcPct val="100000"/>
              </a:lnSpc>
              <a:spcBef>
                <a:spcPts val="0"/>
              </a:spcBef>
              <a:spcAft>
                <a:spcPts val="0"/>
              </a:spcAft>
              <a:buNone/>
              <a:tabLst/>
              <a:defRPr kumimoji="0" lang="en-US" sz="1639" b="0" i="0" u="none" strike="noStrike" kern="1200" cap="none" spc="0" baseline="0">
                <a:solidFill>
                  <a:srgbClr val="000000"/>
                </a:solidFill>
                <a:uFillTx/>
                <a:latin typeface="Arial"/>
                <a:ea typeface="標楷體"/>
              </a:defRPr>
            </a:lvl1pPr>
          </a:lstStyle>
          <a:p>
            <a:pPr>
              <a:defRPr/>
            </a:pPr>
            <a:endParaRPr/>
          </a:p>
        </p:txBody>
      </p:sp>
      <p:grpSp>
        <p:nvGrpSpPr>
          <p:cNvPr id="3079" name="Group 19">
            <a:extLst>
              <a:ext uri="{FF2B5EF4-FFF2-40B4-BE49-F238E27FC236}">
                <a16:creationId xmlns:a16="http://schemas.microsoft.com/office/drawing/2014/main" id="{61A44478-4AA4-4741-9BE3-9FD33AC5A577}"/>
              </a:ext>
            </a:extLst>
          </p:cNvPr>
          <p:cNvGrpSpPr>
            <a:grpSpLocks/>
          </p:cNvGrpSpPr>
          <p:nvPr/>
        </p:nvGrpSpPr>
        <p:grpSpPr bwMode="auto">
          <a:xfrm>
            <a:off x="85725" y="88900"/>
            <a:ext cx="433388" cy="379413"/>
            <a:chOff x="93661" y="88897"/>
            <a:chExt cx="476219" cy="379037"/>
          </a:xfrm>
        </p:grpSpPr>
        <p:sp>
          <p:nvSpPr>
            <p:cNvPr id="2058" name="Freeform 20">
              <a:extLst>
                <a:ext uri="{FF2B5EF4-FFF2-40B4-BE49-F238E27FC236}">
                  <a16:creationId xmlns:a16="http://schemas.microsoft.com/office/drawing/2014/main" id="{17AD2866-89ED-44EF-97F9-AD2A15A9D421}"/>
                </a:ext>
              </a:extLst>
            </p:cNvPr>
            <p:cNvSpPr>
              <a:spLocks/>
            </p:cNvSpPr>
            <p:nvPr/>
          </p:nvSpPr>
          <p:spPr bwMode="auto">
            <a:xfrm>
              <a:off x="93661" y="88897"/>
              <a:ext cx="352367" cy="377451"/>
            </a:xfrm>
            <a:custGeom>
              <a:avLst/>
              <a:gdLst>
                <a:gd name="T0" fmla="*/ 2147483647 w 229"/>
                <a:gd name="T1" fmla="*/ 0 h 284"/>
                <a:gd name="T2" fmla="*/ 2147483647 w 229"/>
                <a:gd name="T3" fmla="*/ 2147483647 h 284"/>
                <a:gd name="T4" fmla="*/ 2147483647 w 229"/>
                <a:gd name="T5" fmla="*/ 2147483647 h 284"/>
                <a:gd name="T6" fmla="*/ 0 w 229"/>
                <a:gd name="T7" fmla="*/ 2147483647 h 284"/>
                <a:gd name="T8" fmla="*/ 2147483647 w 229"/>
                <a:gd name="T9" fmla="*/ 0 h 284"/>
                <a:gd name="T10" fmla="*/ 2147483647 w 229"/>
                <a:gd name="T11" fmla="*/ 2147483647 h 284"/>
                <a:gd name="T12" fmla="*/ 0 w 229"/>
                <a:gd name="T13" fmla="*/ 2147483647 h 284"/>
                <a:gd name="T14" fmla="*/ 2147483647 w 229"/>
                <a:gd name="T15" fmla="*/ 2147483647 h 284"/>
                <a:gd name="T16" fmla="*/ 2147483647 w 229"/>
                <a:gd name="T17" fmla="*/ 2147483647 h 284"/>
                <a:gd name="T18" fmla="*/ 2147483647 w 229"/>
                <a:gd name="T19" fmla="*/ 2147483647 h 284"/>
                <a:gd name="T20" fmla="*/ 2147483647 w 229"/>
                <a:gd name="T21" fmla="*/ 2147483647 h 284"/>
                <a:gd name="T22" fmla="*/ 2147483647 w 229"/>
                <a:gd name="T23" fmla="*/ 2147483647 h 284"/>
                <a:gd name="T24" fmla="*/ 2147483647 w 229"/>
                <a:gd name="T25" fmla="*/ 2147483647 h 284"/>
                <a:gd name="T26" fmla="*/ 2147483647 w 229"/>
                <a:gd name="T27" fmla="*/ 2147483647 h 284"/>
                <a:gd name="T28" fmla="*/ 2147483647 w 229"/>
                <a:gd name="T29" fmla="*/ 2147483647 h 284"/>
                <a:gd name="T30" fmla="*/ 2147483647 w 229"/>
                <a:gd name="T31" fmla="*/ 2147483647 h 284"/>
                <a:gd name="T32" fmla="*/ 2147483647 w 229"/>
                <a:gd name="T33" fmla="*/ 2147483647 h 284"/>
                <a:gd name="T34" fmla="*/ 2147483647 w 229"/>
                <a:gd name="T35" fmla="*/ 2147483647 h 284"/>
                <a:gd name="T36" fmla="*/ 2147483647 w 229"/>
                <a:gd name="T37" fmla="*/ 2147483647 h 284"/>
                <a:gd name="T38" fmla="*/ 2147483647 w 229"/>
                <a:gd name="T39" fmla="*/ 2147483647 h 284"/>
                <a:gd name="T40" fmla="*/ 2147483647 w 229"/>
                <a:gd name="T41" fmla="*/ 2147483647 h 284"/>
                <a:gd name="T42" fmla="*/ 2147483647 w 229"/>
                <a:gd name="T43" fmla="*/ 2147483647 h 284"/>
                <a:gd name="T44" fmla="*/ 2147483647 w 229"/>
                <a:gd name="T45" fmla="*/ 2147483647 h 284"/>
                <a:gd name="T46" fmla="*/ 2147483647 w 229"/>
                <a:gd name="T47" fmla="*/ 2147483647 h 284"/>
                <a:gd name="T48" fmla="*/ 2147483647 w 229"/>
                <a:gd name="T49" fmla="*/ 2147483647 h 284"/>
                <a:gd name="T50" fmla="*/ 2147483647 w 229"/>
                <a:gd name="T51" fmla="*/ 0 h 284"/>
                <a:gd name="T52" fmla="*/ 17694720 60000 65536"/>
                <a:gd name="T53" fmla="*/ 0 60000 65536"/>
                <a:gd name="T54" fmla="*/ 5898240 60000 65536"/>
                <a:gd name="T55" fmla="*/ 1179648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9"/>
                <a:gd name="T79" fmla="*/ 0 h 284"/>
                <a:gd name="T80" fmla="*/ 229 w 229"/>
                <a:gd name="T81" fmla="*/ 284 h 2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9" h="284">
                  <a:moveTo>
                    <a:pt x="228" y="0"/>
                  </a:moveTo>
                  <a:lnTo>
                    <a:pt x="76" y="1"/>
                  </a:lnTo>
                  <a:lnTo>
                    <a:pt x="0" y="140"/>
                  </a:lnTo>
                  <a:lnTo>
                    <a:pt x="75" y="283"/>
                  </a:lnTo>
                  <a:lnTo>
                    <a:pt x="75" y="263"/>
                  </a:lnTo>
                  <a:lnTo>
                    <a:pt x="77" y="249"/>
                  </a:lnTo>
                  <a:lnTo>
                    <a:pt x="79" y="228"/>
                  </a:lnTo>
                  <a:lnTo>
                    <a:pt x="83" y="209"/>
                  </a:lnTo>
                  <a:lnTo>
                    <a:pt x="84" y="204"/>
                  </a:lnTo>
                  <a:lnTo>
                    <a:pt x="88" y="191"/>
                  </a:lnTo>
                  <a:lnTo>
                    <a:pt x="92" y="178"/>
                  </a:lnTo>
                  <a:lnTo>
                    <a:pt x="95" y="170"/>
                  </a:lnTo>
                  <a:lnTo>
                    <a:pt x="99" y="161"/>
                  </a:lnTo>
                  <a:lnTo>
                    <a:pt x="98" y="164"/>
                  </a:lnTo>
                  <a:lnTo>
                    <a:pt x="102" y="155"/>
                  </a:lnTo>
                  <a:lnTo>
                    <a:pt x="106" y="144"/>
                  </a:lnTo>
                  <a:lnTo>
                    <a:pt x="116" y="124"/>
                  </a:lnTo>
                  <a:lnTo>
                    <a:pt x="131" y="100"/>
                  </a:lnTo>
                  <a:lnTo>
                    <a:pt x="149" y="76"/>
                  </a:lnTo>
                  <a:lnTo>
                    <a:pt x="175" y="46"/>
                  </a:lnTo>
                  <a:lnTo>
                    <a:pt x="195" y="28"/>
                  </a:lnTo>
                  <a:lnTo>
                    <a:pt x="228" y="0"/>
                  </a:lnTo>
                </a:path>
              </a:pathLst>
            </a:custGeom>
            <a:noFill/>
            <a:ln>
              <a:noFill/>
            </a:ln>
          </p:spPr>
          <p:txBody>
            <a:bodyPr/>
            <a:lstStyle/>
            <a:p>
              <a:pPr>
                <a:defRPr/>
              </a:pPr>
              <a:endParaRPr lang="zh-TW" altLang="en-US" sz="1639">
                <a:solidFill>
                  <a:prstClr val="black"/>
                </a:solidFill>
                <a:latin typeface="Times New Roman" panose="02020603050405020304" pitchFamily="18" charset="0"/>
                <a:ea typeface="新細明體" panose="02020500000000000000" pitchFamily="18" charset="-120"/>
              </a:endParaRPr>
            </a:p>
          </p:txBody>
        </p:sp>
        <p:sp>
          <p:nvSpPr>
            <p:cNvPr id="2059" name="Freeform 21">
              <a:extLst>
                <a:ext uri="{FF2B5EF4-FFF2-40B4-BE49-F238E27FC236}">
                  <a16:creationId xmlns:a16="http://schemas.microsoft.com/office/drawing/2014/main" id="{6341BDE9-49BE-4AAD-9BA0-0C66750D78CE}"/>
                </a:ext>
              </a:extLst>
            </p:cNvPr>
            <p:cNvSpPr>
              <a:spLocks/>
            </p:cNvSpPr>
            <p:nvPr/>
          </p:nvSpPr>
          <p:spPr bwMode="auto">
            <a:xfrm>
              <a:off x="296010" y="88897"/>
              <a:ext cx="273870" cy="379037"/>
            </a:xfrm>
            <a:custGeom>
              <a:avLst/>
              <a:gdLst>
                <a:gd name="T0" fmla="*/ 2147483647 w 176"/>
                <a:gd name="T1" fmla="*/ 0 h 286"/>
                <a:gd name="T2" fmla="*/ 2147483647 w 176"/>
                <a:gd name="T3" fmla="*/ 2147483647 h 286"/>
                <a:gd name="T4" fmla="*/ 2147483647 w 176"/>
                <a:gd name="T5" fmla="*/ 2147483647 h 286"/>
                <a:gd name="T6" fmla="*/ 0 w 176"/>
                <a:gd name="T7" fmla="*/ 2147483647 h 286"/>
                <a:gd name="T8" fmla="*/ 2147483647 w 176"/>
                <a:gd name="T9" fmla="*/ 2147483647 h 286"/>
                <a:gd name="T10" fmla="*/ 2147483647 w 176"/>
                <a:gd name="T11" fmla="*/ 2147483647 h 286"/>
                <a:gd name="T12" fmla="*/ 2147483647 w 176"/>
                <a:gd name="T13" fmla="*/ 0 h 286"/>
                <a:gd name="T14" fmla="*/ 2147483647 w 176"/>
                <a:gd name="T15" fmla="*/ 2147483647 h 286"/>
                <a:gd name="T16" fmla="*/ 2147483647 w 176"/>
                <a:gd name="T17" fmla="*/ 2147483647 h 286"/>
                <a:gd name="T18" fmla="*/ 2147483647 w 176"/>
                <a:gd name="T19" fmla="*/ 2147483647 h 286"/>
                <a:gd name="T20" fmla="*/ 2147483647 w 176"/>
                <a:gd name="T21" fmla="*/ 2147483647 h 286"/>
                <a:gd name="T22" fmla="*/ 2147483647 w 176"/>
                <a:gd name="T23" fmla="*/ 2147483647 h 286"/>
                <a:gd name="T24" fmla="*/ 2147483647 w 176"/>
                <a:gd name="T25" fmla="*/ 2147483647 h 286"/>
                <a:gd name="T26" fmla="*/ 2147483647 w 176"/>
                <a:gd name="T27" fmla="*/ 2147483647 h 286"/>
                <a:gd name="T28" fmla="*/ 2147483647 w 176"/>
                <a:gd name="T29" fmla="*/ 2147483647 h 286"/>
                <a:gd name="T30" fmla="*/ 2147483647 w 176"/>
                <a:gd name="T31" fmla="*/ 2147483647 h 286"/>
                <a:gd name="T32" fmla="*/ 2147483647 w 176"/>
                <a:gd name="T33" fmla="*/ 2147483647 h 286"/>
                <a:gd name="T34" fmla="*/ 2147483647 w 176"/>
                <a:gd name="T35" fmla="*/ 2147483647 h 286"/>
                <a:gd name="T36" fmla="*/ 2147483647 w 176"/>
                <a:gd name="T37" fmla="*/ 2147483647 h 286"/>
                <a:gd name="T38" fmla="*/ 0 w 176"/>
                <a:gd name="T39" fmla="*/ 2147483647 h 286"/>
                <a:gd name="T40" fmla="*/ 0 w 176"/>
                <a:gd name="T41" fmla="*/ 2147483647 h 286"/>
                <a:gd name="T42" fmla="*/ 2147483647 w 176"/>
                <a:gd name="T43" fmla="*/ 2147483647 h 286"/>
                <a:gd name="T44" fmla="*/ 17694720 60000 65536"/>
                <a:gd name="T45" fmla="*/ 0 60000 65536"/>
                <a:gd name="T46" fmla="*/ 5898240 60000 65536"/>
                <a:gd name="T47" fmla="*/ 1179648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6"/>
                <a:gd name="T67" fmla="*/ 0 h 286"/>
                <a:gd name="T68" fmla="*/ 176 w 176"/>
                <a:gd name="T69" fmla="*/ 286 h 28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6" h="286">
                  <a:moveTo>
                    <a:pt x="96" y="285"/>
                  </a:moveTo>
                  <a:lnTo>
                    <a:pt x="175" y="143"/>
                  </a:lnTo>
                  <a:lnTo>
                    <a:pt x="97" y="0"/>
                  </a:lnTo>
                  <a:lnTo>
                    <a:pt x="89" y="11"/>
                  </a:lnTo>
                  <a:lnTo>
                    <a:pt x="76" y="30"/>
                  </a:lnTo>
                  <a:lnTo>
                    <a:pt x="65" y="49"/>
                  </a:lnTo>
                  <a:lnTo>
                    <a:pt x="57" y="65"/>
                  </a:lnTo>
                  <a:lnTo>
                    <a:pt x="46" y="84"/>
                  </a:lnTo>
                  <a:lnTo>
                    <a:pt x="35" y="106"/>
                  </a:lnTo>
                  <a:lnTo>
                    <a:pt x="25" y="128"/>
                  </a:lnTo>
                  <a:lnTo>
                    <a:pt x="15" y="156"/>
                  </a:lnTo>
                  <a:lnTo>
                    <a:pt x="7" y="184"/>
                  </a:lnTo>
                  <a:lnTo>
                    <a:pt x="4" y="205"/>
                  </a:lnTo>
                  <a:lnTo>
                    <a:pt x="1" y="221"/>
                  </a:lnTo>
                  <a:lnTo>
                    <a:pt x="1" y="239"/>
                  </a:lnTo>
                  <a:lnTo>
                    <a:pt x="0" y="264"/>
                  </a:lnTo>
                  <a:lnTo>
                    <a:pt x="0" y="285"/>
                  </a:lnTo>
                  <a:lnTo>
                    <a:pt x="96" y="285"/>
                  </a:lnTo>
                </a:path>
              </a:pathLst>
            </a:custGeom>
            <a:noFill/>
            <a:ln>
              <a:noFill/>
            </a:ln>
          </p:spPr>
          <p:txBody>
            <a:bodyPr/>
            <a:lstStyle/>
            <a:p>
              <a:pPr>
                <a:defRPr/>
              </a:pPr>
              <a:endParaRPr lang="zh-TW" altLang="en-US" sz="1639">
                <a:solidFill>
                  <a:prstClr val="black"/>
                </a:solidFill>
                <a:latin typeface="Times New Roman" panose="02020603050405020304" pitchFamily="18" charset="0"/>
                <a:ea typeface="新細明體" panose="02020500000000000000" pitchFamily="18" charset="-120"/>
              </a:endParaRPr>
            </a:p>
          </p:txBody>
        </p:sp>
      </p:grpSp>
      <p:sp>
        <p:nvSpPr>
          <p:cNvPr id="15" name="投影片編號版面配置區 3">
            <a:extLst>
              <a:ext uri="{FF2B5EF4-FFF2-40B4-BE49-F238E27FC236}">
                <a16:creationId xmlns:a16="http://schemas.microsoft.com/office/drawing/2014/main" id="{1D7536D5-25D1-497E-BC48-9E60E56FE0E8}"/>
              </a:ext>
            </a:extLst>
          </p:cNvPr>
          <p:cNvSpPr txBox="1">
            <a:spLocks noChangeArrowheads="1"/>
          </p:cNvSpPr>
          <p:nvPr userDrawn="1"/>
        </p:nvSpPr>
        <p:spPr bwMode="auto">
          <a:xfrm>
            <a:off x="8783638" y="6597650"/>
            <a:ext cx="442912" cy="260350"/>
          </a:xfrm>
          <a:prstGeom prst="rect">
            <a:avLst/>
          </a:prstGeom>
          <a:noFill/>
          <a:ln>
            <a:noFill/>
          </a:ln>
        </p:spPr>
        <p:txBody>
          <a:bodyPr/>
          <a:lstStyle>
            <a:lvl1pPr>
              <a:defRPr kumimoji="1" sz="2400">
                <a:solidFill>
                  <a:schemeClr val="tx1"/>
                </a:solidFill>
                <a:latin typeface="標楷體" panose="03000509000000000000" pitchFamily="65" charset="-120"/>
                <a:ea typeface="標楷體" panose="03000509000000000000" pitchFamily="65" charset="-120"/>
              </a:defRPr>
            </a:lvl1pPr>
            <a:lvl2pPr marL="742950" indent="-285750">
              <a:defRPr kumimoji="1" sz="2400">
                <a:solidFill>
                  <a:schemeClr val="tx1"/>
                </a:solidFill>
                <a:latin typeface="標楷體" panose="03000509000000000000" pitchFamily="65" charset="-120"/>
                <a:ea typeface="標楷體" panose="03000509000000000000" pitchFamily="65" charset="-120"/>
              </a:defRPr>
            </a:lvl2pPr>
            <a:lvl3pPr marL="1143000" indent="-228600">
              <a:defRPr kumimoji="1" sz="2400">
                <a:solidFill>
                  <a:schemeClr val="tx1"/>
                </a:solidFill>
                <a:latin typeface="標楷體" panose="03000509000000000000" pitchFamily="65" charset="-120"/>
                <a:ea typeface="標楷體" panose="03000509000000000000" pitchFamily="65" charset="-120"/>
              </a:defRPr>
            </a:lvl3pPr>
            <a:lvl4pPr marL="1600200" indent="-228600">
              <a:defRPr kumimoji="1" sz="2400">
                <a:solidFill>
                  <a:schemeClr val="tx1"/>
                </a:solidFill>
                <a:latin typeface="標楷體" panose="03000509000000000000" pitchFamily="65" charset="-120"/>
                <a:ea typeface="標楷體" panose="03000509000000000000" pitchFamily="65" charset="-120"/>
              </a:defRPr>
            </a:lvl4pPr>
            <a:lvl5pPr marL="2057400" indent="-228600">
              <a:defRPr kumimoji="1" sz="2400">
                <a:solidFill>
                  <a:schemeClr val="tx1"/>
                </a:solidFill>
                <a:latin typeface="標楷體" panose="03000509000000000000" pitchFamily="65" charset="-120"/>
                <a:ea typeface="標楷體" panose="03000509000000000000" pitchFamily="65" charset="-120"/>
              </a:defRPr>
            </a:lvl5pPr>
            <a:lvl6pPr marL="25146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6pPr>
            <a:lvl7pPr marL="29718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7pPr>
            <a:lvl8pPr marL="34290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8pPr>
            <a:lvl9pPr marL="38862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9pPr>
          </a:lstStyle>
          <a:p>
            <a:pPr algn="r" eaLnBrk="1" hangingPunct="1">
              <a:defRPr/>
            </a:pPr>
            <a:fld id="{7B749C96-E81C-4FB4-AB9C-556304DF2B34}" type="slidenum">
              <a:rPr kumimoji="0" lang="zh-TW" altLang="zh-TW" sz="1200" smtClean="0">
                <a:solidFill>
                  <a:srgbClr val="000000"/>
                </a:solidFill>
                <a:latin typeface="Calibri" panose="020F0502020204030204" pitchFamily="34" charset="0"/>
              </a:rPr>
              <a:pPr algn="r" eaLnBrk="1" hangingPunct="1">
                <a:defRPr/>
              </a:pPr>
              <a:t>‹#›</a:t>
            </a:fld>
            <a:endParaRPr kumimoji="0" lang="en-US" altLang="zh-TW" sz="120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Lst>
  <p:transition spd="slow"/>
  <p:hf hdr="0" ftr="0" dt="0"/>
  <p:txStyles>
    <p:titleStyle>
      <a:lvl1pPr algn="ctr" rtl="0" eaLnBrk="0" fontAlgn="base" hangingPunct="0">
        <a:spcBef>
          <a:spcPct val="0"/>
        </a:spcBef>
        <a:spcAft>
          <a:spcPct val="0"/>
        </a:spcAft>
        <a:defRPr lang="zh-TW" sz="29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2900" b="1">
          <a:solidFill>
            <a:srgbClr val="333399"/>
          </a:solidFill>
          <a:latin typeface="Arial" charset="0"/>
          <a:ea typeface="標楷體" pitchFamily="65" charset="-120"/>
        </a:defRPr>
      </a:lvl2pPr>
      <a:lvl3pPr algn="ctr" rtl="0" eaLnBrk="0" fontAlgn="base" hangingPunct="0">
        <a:spcBef>
          <a:spcPct val="0"/>
        </a:spcBef>
        <a:spcAft>
          <a:spcPct val="0"/>
        </a:spcAft>
        <a:defRPr sz="2900" b="1">
          <a:solidFill>
            <a:srgbClr val="333399"/>
          </a:solidFill>
          <a:latin typeface="Arial" charset="0"/>
          <a:ea typeface="標楷體" pitchFamily="65" charset="-120"/>
        </a:defRPr>
      </a:lvl3pPr>
      <a:lvl4pPr algn="ctr" rtl="0" eaLnBrk="0" fontAlgn="base" hangingPunct="0">
        <a:spcBef>
          <a:spcPct val="0"/>
        </a:spcBef>
        <a:spcAft>
          <a:spcPct val="0"/>
        </a:spcAft>
        <a:defRPr sz="2900" b="1">
          <a:solidFill>
            <a:srgbClr val="333399"/>
          </a:solidFill>
          <a:latin typeface="Arial" charset="0"/>
          <a:ea typeface="標楷體" pitchFamily="65" charset="-120"/>
        </a:defRPr>
      </a:lvl4pPr>
      <a:lvl5pPr algn="ctr" rtl="0" eaLnBrk="0" fontAlgn="base" hangingPunct="0">
        <a:spcBef>
          <a:spcPct val="0"/>
        </a:spcBef>
        <a:spcAft>
          <a:spcPct val="0"/>
        </a:spcAft>
        <a:defRPr sz="2900" b="1">
          <a:solidFill>
            <a:srgbClr val="333399"/>
          </a:solidFill>
          <a:latin typeface="Arial" charset="0"/>
          <a:ea typeface="標楷體" pitchFamily="65" charset="-120"/>
        </a:defRPr>
      </a:lvl5pPr>
      <a:lvl6pPr marL="416235" algn="ctr" rtl="0" eaLnBrk="0" fontAlgn="base" hangingPunct="0">
        <a:spcBef>
          <a:spcPct val="0"/>
        </a:spcBef>
        <a:spcAft>
          <a:spcPct val="0"/>
        </a:spcAft>
        <a:defRPr sz="2913" b="1">
          <a:solidFill>
            <a:srgbClr val="333399"/>
          </a:solidFill>
          <a:latin typeface="Arial" charset="0"/>
          <a:ea typeface="標楷體" pitchFamily="65" charset="-120"/>
        </a:defRPr>
      </a:lvl6pPr>
      <a:lvl7pPr marL="832470" algn="ctr" rtl="0" eaLnBrk="0" fontAlgn="base" hangingPunct="0">
        <a:spcBef>
          <a:spcPct val="0"/>
        </a:spcBef>
        <a:spcAft>
          <a:spcPct val="0"/>
        </a:spcAft>
        <a:defRPr sz="2913" b="1">
          <a:solidFill>
            <a:srgbClr val="333399"/>
          </a:solidFill>
          <a:latin typeface="Arial" charset="0"/>
          <a:ea typeface="標楷體" pitchFamily="65" charset="-120"/>
        </a:defRPr>
      </a:lvl7pPr>
      <a:lvl8pPr marL="1248705" algn="ctr" rtl="0" eaLnBrk="0" fontAlgn="base" hangingPunct="0">
        <a:spcBef>
          <a:spcPct val="0"/>
        </a:spcBef>
        <a:spcAft>
          <a:spcPct val="0"/>
        </a:spcAft>
        <a:defRPr sz="2913" b="1">
          <a:solidFill>
            <a:srgbClr val="333399"/>
          </a:solidFill>
          <a:latin typeface="Arial" charset="0"/>
          <a:ea typeface="標楷體" pitchFamily="65" charset="-120"/>
        </a:defRPr>
      </a:lvl8pPr>
      <a:lvl9pPr marL="1664940" algn="ctr" rtl="0" eaLnBrk="0" fontAlgn="base" hangingPunct="0">
        <a:spcBef>
          <a:spcPct val="0"/>
        </a:spcBef>
        <a:spcAft>
          <a:spcPct val="0"/>
        </a:spcAft>
        <a:defRPr sz="2913" b="1">
          <a:solidFill>
            <a:srgbClr val="333399"/>
          </a:solidFill>
          <a:latin typeface="Arial" charset="0"/>
          <a:ea typeface="標楷體" pitchFamily="65" charset="-120"/>
        </a:defRPr>
      </a:lvl9pPr>
    </p:titleStyle>
    <p:bodyStyle>
      <a:lvl1pPr marL="415925" indent="-415925" algn="l" rtl="0" eaLnBrk="0" fontAlgn="base" hangingPunct="0">
        <a:lnSpc>
          <a:spcPct val="130000"/>
        </a:lnSpc>
        <a:spcBef>
          <a:spcPct val="0"/>
        </a:spcBef>
        <a:spcAft>
          <a:spcPts val="63"/>
        </a:spcAft>
        <a:buSzPct val="100000"/>
        <a:buFont typeface="標楷體" panose="03000509000000000000" pitchFamily="65" charset="-120"/>
        <a:buAutoNum type="ea1JpnKorPeriod"/>
        <a:tabLst>
          <a:tab pos="623888" algn="l"/>
        </a:tabLst>
        <a:defRPr lang="zh-TW" sz="2100" b="1" kern="1200">
          <a:solidFill>
            <a:srgbClr val="333399"/>
          </a:solidFill>
          <a:latin typeface="Arial"/>
          <a:ea typeface="標楷體" pitchFamily="65"/>
        </a:defRPr>
      </a:lvl1pPr>
      <a:lvl2pPr marL="676275" lvl="1" indent="-258763" algn="l" rtl="0" eaLnBrk="0" fontAlgn="base" hangingPunct="0">
        <a:spcBef>
          <a:spcPts val="450"/>
        </a:spcBef>
        <a:spcAft>
          <a:spcPct val="0"/>
        </a:spcAft>
        <a:buSzPct val="100000"/>
        <a:buChar char="–"/>
        <a:defRPr lang="zh-TW" sz="2000">
          <a:solidFill>
            <a:srgbClr val="000000"/>
          </a:solidFill>
          <a:latin typeface="Arial"/>
          <a:ea typeface="標楷體"/>
        </a:defRPr>
      </a:lvl2pPr>
      <a:lvl3pPr marL="1039813" lvl="2" indent="-207963" algn="l" rtl="0" eaLnBrk="0" fontAlgn="base" hangingPunct="0">
        <a:spcBef>
          <a:spcPts val="550"/>
        </a:spcBef>
        <a:spcAft>
          <a:spcPct val="0"/>
        </a:spcAft>
        <a:buSzPct val="100000"/>
        <a:buChar char="•"/>
        <a:defRPr lang="zh-TW" sz="2100">
          <a:solidFill>
            <a:srgbClr val="000000"/>
          </a:solidFill>
          <a:latin typeface="Arial"/>
          <a:ea typeface="標楷體"/>
        </a:defRPr>
      </a:lvl3pPr>
      <a:lvl4pPr marL="1455738" lvl="3" indent="-207963" algn="l" rtl="0" eaLnBrk="0" fontAlgn="base" hangingPunct="0">
        <a:spcBef>
          <a:spcPts val="450"/>
        </a:spcBef>
        <a:spcAft>
          <a:spcPct val="0"/>
        </a:spcAft>
        <a:buSzPct val="100000"/>
        <a:buChar char="–"/>
        <a:defRPr lang="zh-TW">
          <a:solidFill>
            <a:srgbClr val="000000"/>
          </a:solidFill>
          <a:latin typeface="Arial"/>
          <a:ea typeface="標楷體"/>
        </a:defRPr>
      </a:lvl4pPr>
      <a:lvl5pPr marL="1871663" lvl="4" indent="-207963" algn="l" rtl="0" eaLnBrk="0" fontAlgn="base" hangingPunct="0">
        <a:spcBef>
          <a:spcPts val="450"/>
        </a:spcBef>
        <a:spcAft>
          <a:spcPct val="0"/>
        </a:spcAft>
        <a:buSzPct val="100000"/>
        <a:buChar char="»"/>
        <a:defRPr lang="zh-TW">
          <a:solidFill>
            <a:srgbClr val="000000"/>
          </a:solidFill>
          <a:latin typeface="Arial"/>
          <a:ea typeface="標楷體"/>
        </a:defRPr>
      </a:lvl5pPr>
      <a:lvl6pPr marL="2289292" indent="-208117" algn="l" rtl="0" eaLnBrk="0" fontAlgn="base" hangingPunct="0">
        <a:spcBef>
          <a:spcPts val="455"/>
        </a:spcBef>
        <a:spcAft>
          <a:spcPct val="0"/>
        </a:spcAft>
        <a:buSzPct val="100000"/>
        <a:buChar char="»"/>
        <a:defRPr lang="zh-TW" sz="1821">
          <a:solidFill>
            <a:srgbClr val="000000"/>
          </a:solidFill>
          <a:latin typeface="Arial"/>
          <a:ea typeface="標楷體"/>
        </a:defRPr>
      </a:lvl6pPr>
      <a:lvl7pPr marL="2705527" indent="-208117" algn="l" rtl="0" eaLnBrk="0" fontAlgn="base" hangingPunct="0">
        <a:spcBef>
          <a:spcPts val="455"/>
        </a:spcBef>
        <a:spcAft>
          <a:spcPct val="0"/>
        </a:spcAft>
        <a:buSzPct val="100000"/>
        <a:buChar char="»"/>
        <a:defRPr lang="zh-TW" sz="1821">
          <a:solidFill>
            <a:srgbClr val="000000"/>
          </a:solidFill>
          <a:latin typeface="Arial"/>
          <a:ea typeface="標楷體"/>
        </a:defRPr>
      </a:lvl7pPr>
      <a:lvl8pPr marL="3121762" indent="-208117" algn="l" rtl="0" eaLnBrk="0" fontAlgn="base" hangingPunct="0">
        <a:spcBef>
          <a:spcPts val="455"/>
        </a:spcBef>
        <a:spcAft>
          <a:spcPct val="0"/>
        </a:spcAft>
        <a:buSzPct val="100000"/>
        <a:buChar char="»"/>
        <a:defRPr lang="zh-TW" sz="1821">
          <a:solidFill>
            <a:srgbClr val="000000"/>
          </a:solidFill>
          <a:latin typeface="Arial"/>
          <a:ea typeface="標楷體"/>
        </a:defRPr>
      </a:lvl8pPr>
      <a:lvl9pPr marL="3537996" indent="-208117" algn="l" rtl="0" eaLnBrk="0" fontAlgn="base" hangingPunct="0">
        <a:spcBef>
          <a:spcPts val="455"/>
        </a:spcBef>
        <a:spcAft>
          <a:spcPct val="0"/>
        </a:spcAft>
        <a:buSzPct val="100000"/>
        <a:buChar char="»"/>
        <a:defRPr lang="zh-TW" sz="1821">
          <a:solidFill>
            <a:srgbClr val="000000"/>
          </a:solidFill>
          <a:latin typeface="Arial"/>
          <a:ea typeface="標楷體"/>
        </a:defRPr>
      </a:lvl9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75881C3-0DE5-4A69-AD8D-018CF5BEA2E2}"/>
              </a:ext>
            </a:extLst>
          </p:cNvPr>
          <p:cNvSpPr txBox="1">
            <a:spLocks noGrp="1"/>
          </p:cNvSpPr>
          <p:nvPr>
            <p:ph type="title"/>
          </p:nvPr>
        </p:nvSpPr>
        <p:spPr>
          <a:xfrm>
            <a:off x="966788" y="115888"/>
            <a:ext cx="7175500" cy="533400"/>
          </a:xfrm>
          <a:prstGeom prst="rect">
            <a:avLst/>
          </a:prstGeom>
          <a:noFill/>
          <a:ln>
            <a:noFill/>
          </a:ln>
        </p:spPr>
        <p:txBody>
          <a:bodyPr vert="horz" wrap="square" lIns="91440" tIns="45720" rIns="91440" bIns="45720" anchor="ctr" anchorCtr="1" compatLnSpc="1"/>
          <a:lstStyle/>
          <a:p>
            <a:pPr lvl="0"/>
            <a:r>
              <a:rPr lang="zh-TW"/>
              <a:t>按一下以編輯母片標題樣式</a:t>
            </a:r>
          </a:p>
        </p:txBody>
      </p:sp>
      <p:sp>
        <p:nvSpPr>
          <p:cNvPr id="4099" name="Rectangle 3">
            <a:extLst>
              <a:ext uri="{FF2B5EF4-FFF2-40B4-BE49-F238E27FC236}">
                <a16:creationId xmlns:a16="http://schemas.microsoft.com/office/drawing/2014/main" id="{32380454-D5EC-42AC-9803-F90D210FED5A}"/>
              </a:ext>
            </a:extLst>
          </p:cNvPr>
          <p:cNvSpPr txBox="1">
            <a:spLocks noGrp="1"/>
          </p:cNvSpPr>
          <p:nvPr>
            <p:ph type="body" idx="1"/>
          </p:nvPr>
        </p:nvSpPr>
        <p:spPr bwMode="auto">
          <a:xfrm>
            <a:off x="231775" y="908050"/>
            <a:ext cx="868045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zh-TW"/>
              <a:t>按一下以編輯母片</a:t>
            </a:r>
          </a:p>
          <a:p>
            <a:pPr lvl="1"/>
            <a:r>
              <a:rPr lang="zh-TW" altLang="zh-TW"/>
              <a:t>第二層</a:t>
            </a:r>
          </a:p>
          <a:p>
            <a:pPr lvl="2"/>
            <a:r>
              <a:rPr lang="zh-TW" altLang="zh-TW"/>
              <a:t>第三層</a:t>
            </a:r>
          </a:p>
          <a:p>
            <a:pPr lvl="3"/>
            <a:r>
              <a:rPr lang="zh-TW" altLang="zh-TW"/>
              <a:t>第四層</a:t>
            </a:r>
          </a:p>
          <a:p>
            <a:pPr lvl="4"/>
            <a:r>
              <a:rPr lang="zh-TW" altLang="zh-TW"/>
              <a:t>第五層</a:t>
            </a:r>
          </a:p>
        </p:txBody>
      </p:sp>
      <p:grpSp>
        <p:nvGrpSpPr>
          <p:cNvPr id="4100" name="Group 3">
            <a:extLst>
              <a:ext uri="{FF2B5EF4-FFF2-40B4-BE49-F238E27FC236}">
                <a16:creationId xmlns:a16="http://schemas.microsoft.com/office/drawing/2014/main" id="{81BA6167-550C-4ED2-A49C-F1BC5A689501}"/>
              </a:ext>
            </a:extLst>
          </p:cNvPr>
          <p:cNvGrpSpPr>
            <a:grpSpLocks/>
          </p:cNvGrpSpPr>
          <p:nvPr/>
        </p:nvGrpSpPr>
        <p:grpSpPr bwMode="auto">
          <a:xfrm>
            <a:off x="1541463" y="692150"/>
            <a:ext cx="6019800" cy="74613"/>
            <a:chOff x="1693605" y="765179"/>
            <a:chExt cx="6613416" cy="74615"/>
          </a:xfrm>
        </p:grpSpPr>
        <p:sp>
          <p:nvSpPr>
            <p:cNvPr id="2060" name="Rectangle 4">
              <a:extLst>
                <a:ext uri="{FF2B5EF4-FFF2-40B4-BE49-F238E27FC236}">
                  <a16:creationId xmlns:a16="http://schemas.microsoft.com/office/drawing/2014/main" id="{5DAA1A40-9C4E-46B4-815F-49910EBE337C}"/>
                </a:ext>
              </a:extLst>
            </p:cNvPr>
            <p:cNvSpPr>
              <a:spLocks noChangeArrowheads="1"/>
            </p:cNvSpPr>
            <p:nvPr/>
          </p:nvSpPr>
          <p:spPr bwMode="auto">
            <a:xfrm>
              <a:off x="1693605" y="765179"/>
              <a:ext cx="3264851" cy="74615"/>
            </a:xfrm>
            <a:prstGeom prst="rect">
              <a:avLst/>
            </a:prstGeom>
            <a:gradFill rotWithShape="0">
              <a:gsLst>
                <a:gs pos="0">
                  <a:srgbClr val="FFFFFF"/>
                </a:gs>
                <a:gs pos="100000">
                  <a:srgbClr val="FF0000"/>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kumimoji="0" lang="en-US" altLang="zh-TW" sz="1800">
                <a:solidFill>
                  <a:srgbClr val="000000"/>
                </a:solidFill>
                <a:latin typeface="Arial" charset="0"/>
                <a:ea typeface="新細明體" pitchFamily="18" charset="-120"/>
              </a:endParaRPr>
            </a:p>
          </p:txBody>
        </p:sp>
        <p:sp>
          <p:nvSpPr>
            <p:cNvPr id="2061" name="Rectangle 5">
              <a:extLst>
                <a:ext uri="{FF2B5EF4-FFF2-40B4-BE49-F238E27FC236}">
                  <a16:creationId xmlns:a16="http://schemas.microsoft.com/office/drawing/2014/main" id="{8C33492A-DEDA-497B-AC58-FE6C9549FDFC}"/>
                </a:ext>
              </a:extLst>
            </p:cNvPr>
            <p:cNvSpPr>
              <a:spLocks noChangeArrowheads="1"/>
            </p:cNvSpPr>
            <p:nvPr/>
          </p:nvSpPr>
          <p:spPr bwMode="auto">
            <a:xfrm>
              <a:off x="4958456" y="765179"/>
              <a:ext cx="3348565" cy="74615"/>
            </a:xfrm>
            <a:prstGeom prst="rect">
              <a:avLst/>
            </a:prstGeom>
            <a:gradFill rotWithShape="0">
              <a:gsLst>
                <a:gs pos="0">
                  <a:srgbClr val="0033CC"/>
                </a:gs>
                <a:gs pos="100000">
                  <a:srgbClr val="FFFFFF"/>
                </a:gs>
              </a:gsLst>
              <a:lin ang="0"/>
            </a:gradFill>
            <a:ln>
              <a:noFill/>
            </a:ln>
          </p:spPr>
          <p:txBody>
            <a:bodyPr wrap="none" anchor="ctr" anchorCtr="1"/>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ctr" eaLnBrk="1" hangingPunct="1">
                <a:defRPr/>
              </a:pPr>
              <a:endParaRPr kumimoji="0" lang="en-US" altLang="zh-TW" sz="1800">
                <a:solidFill>
                  <a:srgbClr val="000000"/>
                </a:solidFill>
                <a:latin typeface="Arial" charset="0"/>
                <a:ea typeface="新細明體" pitchFamily="18" charset="-120"/>
              </a:endParaRPr>
            </a:p>
          </p:txBody>
        </p:sp>
      </p:grpSp>
      <p:sp>
        <p:nvSpPr>
          <p:cNvPr id="7" name="Rectangle 4">
            <a:extLst>
              <a:ext uri="{FF2B5EF4-FFF2-40B4-BE49-F238E27FC236}">
                <a16:creationId xmlns:a16="http://schemas.microsoft.com/office/drawing/2014/main" id="{E2F00BCA-67F8-4D77-83B6-E9959A02A477}"/>
              </a:ext>
            </a:extLst>
          </p:cNvPr>
          <p:cNvSpPr txBox="1">
            <a:spLocks noGrp="1"/>
          </p:cNvSpPr>
          <p:nvPr>
            <p:ph type="dt" sz="half" idx="2"/>
          </p:nvPr>
        </p:nvSpPr>
        <p:spPr>
          <a:xfrm>
            <a:off x="-4763" y="6453188"/>
            <a:ext cx="1757363" cy="377825"/>
          </a:xfrm>
          <a:prstGeom prst="rect">
            <a:avLst/>
          </a:prstGeom>
          <a:noFill/>
          <a:ln>
            <a:noFill/>
          </a:ln>
        </p:spPr>
        <p:txBody>
          <a:bodyPr vert="horz" wrap="square" lIns="91440" tIns="45720" rIns="91440" bIns="45720" anchor="t" anchorCtr="0" compatLnSpc="1"/>
          <a:lstStyle>
            <a:lvl1pPr marL="0" marR="0" lvl="0" indent="0" algn="l" defTabSz="914400" rtl="0" eaLnBrk="1" fontAlgn="auto" hangingPunct="1">
              <a:lnSpc>
                <a:spcPct val="100000"/>
              </a:lnSpc>
              <a:spcBef>
                <a:spcPts val="0"/>
              </a:spcBef>
              <a:spcAft>
                <a:spcPts val="0"/>
              </a:spcAft>
              <a:buNone/>
              <a:tabLst/>
              <a:defRPr kumimoji="0" lang="en-US" sz="1800" b="0" i="0" u="none" strike="noStrike" kern="1200" cap="none" spc="0" baseline="0">
                <a:solidFill>
                  <a:srgbClr val="000000"/>
                </a:solidFill>
                <a:uFillTx/>
                <a:latin typeface="Arial"/>
                <a:ea typeface="標楷體"/>
              </a:defRPr>
            </a:lvl1pPr>
          </a:lstStyle>
          <a:p>
            <a:pPr>
              <a:defRPr/>
            </a:pPr>
            <a:endParaRPr/>
          </a:p>
        </p:txBody>
      </p:sp>
      <p:sp>
        <p:nvSpPr>
          <p:cNvPr id="8" name="Rectangle 5">
            <a:extLst>
              <a:ext uri="{FF2B5EF4-FFF2-40B4-BE49-F238E27FC236}">
                <a16:creationId xmlns:a16="http://schemas.microsoft.com/office/drawing/2014/main" id="{CB98ECD7-FE53-42C4-9C9D-3FEAA7A9D259}"/>
              </a:ext>
            </a:extLst>
          </p:cNvPr>
          <p:cNvSpPr txBox="1">
            <a:spLocks noGrp="1"/>
          </p:cNvSpPr>
          <p:nvPr>
            <p:ph type="ftr" sz="quarter" idx="3"/>
          </p:nvPr>
        </p:nvSpPr>
        <p:spPr>
          <a:xfrm>
            <a:off x="3217863" y="6453188"/>
            <a:ext cx="2671762" cy="377825"/>
          </a:xfrm>
          <a:prstGeom prst="rect">
            <a:avLst/>
          </a:prstGeom>
          <a:noFill/>
          <a:ln>
            <a:noFill/>
          </a:ln>
        </p:spPr>
        <p:txBody>
          <a:bodyPr vert="horz" wrap="square" lIns="91440" tIns="45720" rIns="91440" bIns="45720" anchor="t" anchorCtr="1" compatLnSpc="1"/>
          <a:lstStyle>
            <a:lvl1pPr marL="0" marR="0" lvl="0" indent="0" algn="ctr" defTabSz="914400" rtl="0" eaLnBrk="1" fontAlgn="auto" hangingPunct="1">
              <a:lnSpc>
                <a:spcPct val="100000"/>
              </a:lnSpc>
              <a:spcBef>
                <a:spcPts val="0"/>
              </a:spcBef>
              <a:spcAft>
                <a:spcPts val="0"/>
              </a:spcAft>
              <a:buNone/>
              <a:tabLst/>
              <a:defRPr kumimoji="0" lang="en-US" sz="1800" b="0" i="0" u="none" strike="noStrike" kern="1200" cap="none" spc="0" baseline="0">
                <a:solidFill>
                  <a:srgbClr val="000000"/>
                </a:solidFill>
                <a:uFillTx/>
                <a:latin typeface="Arial"/>
                <a:ea typeface="標楷體"/>
              </a:defRPr>
            </a:lvl1pPr>
          </a:lstStyle>
          <a:p>
            <a:pPr>
              <a:defRPr/>
            </a:pPr>
            <a:endParaRPr/>
          </a:p>
        </p:txBody>
      </p:sp>
      <p:grpSp>
        <p:nvGrpSpPr>
          <p:cNvPr id="4103" name="Group 19">
            <a:extLst>
              <a:ext uri="{FF2B5EF4-FFF2-40B4-BE49-F238E27FC236}">
                <a16:creationId xmlns:a16="http://schemas.microsoft.com/office/drawing/2014/main" id="{18DB499F-4EF1-4575-912D-98827DCE6EE7}"/>
              </a:ext>
            </a:extLst>
          </p:cNvPr>
          <p:cNvGrpSpPr>
            <a:grpSpLocks/>
          </p:cNvGrpSpPr>
          <p:nvPr/>
        </p:nvGrpSpPr>
        <p:grpSpPr bwMode="auto">
          <a:xfrm>
            <a:off x="85725" y="88900"/>
            <a:ext cx="433388" cy="379413"/>
            <a:chOff x="93661" y="88897"/>
            <a:chExt cx="476219" cy="379037"/>
          </a:xfrm>
        </p:grpSpPr>
        <p:sp>
          <p:nvSpPr>
            <p:cNvPr id="4105" name="Freeform 20">
              <a:extLst>
                <a:ext uri="{FF2B5EF4-FFF2-40B4-BE49-F238E27FC236}">
                  <a16:creationId xmlns:a16="http://schemas.microsoft.com/office/drawing/2014/main" id="{907E7422-C3D4-49A1-94A8-DF72D7C50ABE}"/>
                </a:ext>
              </a:extLst>
            </p:cNvPr>
            <p:cNvSpPr>
              <a:spLocks/>
            </p:cNvSpPr>
            <p:nvPr/>
          </p:nvSpPr>
          <p:spPr bwMode="auto">
            <a:xfrm>
              <a:off x="93661" y="88897"/>
              <a:ext cx="352338" cy="377451"/>
            </a:xfrm>
            <a:custGeom>
              <a:avLst/>
              <a:gdLst>
                <a:gd name="T0" fmla="*/ 2147483646 w 229"/>
                <a:gd name="T1" fmla="*/ 0 h 284"/>
                <a:gd name="T2" fmla="*/ 2147483646 w 229"/>
                <a:gd name="T3" fmla="*/ 2147483646 h 284"/>
                <a:gd name="T4" fmla="*/ 2147483646 w 229"/>
                <a:gd name="T5" fmla="*/ 2147483646 h 284"/>
                <a:gd name="T6" fmla="*/ 0 w 229"/>
                <a:gd name="T7" fmla="*/ 2147483646 h 284"/>
                <a:gd name="T8" fmla="*/ 2147483646 w 229"/>
                <a:gd name="T9" fmla="*/ 0 h 284"/>
                <a:gd name="T10" fmla="*/ 2147483646 w 229"/>
                <a:gd name="T11" fmla="*/ 2147483646 h 284"/>
                <a:gd name="T12" fmla="*/ 0 w 229"/>
                <a:gd name="T13" fmla="*/ 2147483646 h 284"/>
                <a:gd name="T14" fmla="*/ 2147483646 w 229"/>
                <a:gd name="T15" fmla="*/ 2147483646 h 284"/>
                <a:gd name="T16" fmla="*/ 2147483646 w 229"/>
                <a:gd name="T17" fmla="*/ 2147483646 h 284"/>
                <a:gd name="T18" fmla="*/ 2147483646 w 229"/>
                <a:gd name="T19" fmla="*/ 2147483646 h 284"/>
                <a:gd name="T20" fmla="*/ 2147483646 w 229"/>
                <a:gd name="T21" fmla="*/ 2147483646 h 284"/>
                <a:gd name="T22" fmla="*/ 2147483646 w 229"/>
                <a:gd name="T23" fmla="*/ 2147483646 h 284"/>
                <a:gd name="T24" fmla="*/ 2147483646 w 229"/>
                <a:gd name="T25" fmla="*/ 2147483646 h 284"/>
                <a:gd name="T26" fmla="*/ 2147483646 w 229"/>
                <a:gd name="T27" fmla="*/ 2147483646 h 284"/>
                <a:gd name="T28" fmla="*/ 2147483646 w 229"/>
                <a:gd name="T29" fmla="*/ 2147483646 h 284"/>
                <a:gd name="T30" fmla="*/ 2147483646 w 229"/>
                <a:gd name="T31" fmla="*/ 2147483646 h 284"/>
                <a:gd name="T32" fmla="*/ 2147483646 w 229"/>
                <a:gd name="T33" fmla="*/ 2147483646 h 284"/>
                <a:gd name="T34" fmla="*/ 2147483646 w 229"/>
                <a:gd name="T35" fmla="*/ 2147483646 h 284"/>
                <a:gd name="T36" fmla="*/ 2147483646 w 229"/>
                <a:gd name="T37" fmla="*/ 2147483646 h 284"/>
                <a:gd name="T38" fmla="*/ 2147483646 w 229"/>
                <a:gd name="T39" fmla="*/ 2147483646 h 284"/>
                <a:gd name="T40" fmla="*/ 2147483646 w 229"/>
                <a:gd name="T41" fmla="*/ 2147483646 h 284"/>
                <a:gd name="T42" fmla="*/ 2147483646 w 229"/>
                <a:gd name="T43" fmla="*/ 2147483646 h 284"/>
                <a:gd name="T44" fmla="*/ 2147483646 w 229"/>
                <a:gd name="T45" fmla="*/ 2147483646 h 284"/>
                <a:gd name="T46" fmla="*/ 2147483646 w 229"/>
                <a:gd name="T47" fmla="*/ 2147483646 h 284"/>
                <a:gd name="T48" fmla="*/ 2147483646 w 229"/>
                <a:gd name="T49" fmla="*/ 2147483646 h 284"/>
                <a:gd name="T50" fmla="*/ 2147483646 w 229"/>
                <a:gd name="T51" fmla="*/ 0 h 284"/>
                <a:gd name="T52" fmla="*/ 17694720 60000 65536"/>
                <a:gd name="T53" fmla="*/ 0 60000 65536"/>
                <a:gd name="T54" fmla="*/ 5898240 60000 65536"/>
                <a:gd name="T55" fmla="*/ 1179648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9"/>
                <a:gd name="T79" fmla="*/ 0 h 284"/>
                <a:gd name="T80" fmla="*/ 229 w 229"/>
                <a:gd name="T81" fmla="*/ 284 h 2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9" h="284">
                  <a:moveTo>
                    <a:pt x="228" y="0"/>
                  </a:moveTo>
                  <a:lnTo>
                    <a:pt x="76" y="1"/>
                  </a:lnTo>
                  <a:lnTo>
                    <a:pt x="0" y="140"/>
                  </a:lnTo>
                  <a:lnTo>
                    <a:pt x="75" y="283"/>
                  </a:lnTo>
                  <a:lnTo>
                    <a:pt x="75" y="263"/>
                  </a:lnTo>
                  <a:lnTo>
                    <a:pt x="77" y="249"/>
                  </a:lnTo>
                  <a:lnTo>
                    <a:pt x="79" y="228"/>
                  </a:lnTo>
                  <a:lnTo>
                    <a:pt x="83" y="209"/>
                  </a:lnTo>
                  <a:lnTo>
                    <a:pt x="84" y="204"/>
                  </a:lnTo>
                  <a:lnTo>
                    <a:pt x="88" y="191"/>
                  </a:lnTo>
                  <a:lnTo>
                    <a:pt x="92" y="178"/>
                  </a:lnTo>
                  <a:lnTo>
                    <a:pt x="95" y="170"/>
                  </a:lnTo>
                  <a:lnTo>
                    <a:pt x="99" y="161"/>
                  </a:lnTo>
                  <a:lnTo>
                    <a:pt x="98" y="164"/>
                  </a:lnTo>
                  <a:lnTo>
                    <a:pt x="102" y="155"/>
                  </a:lnTo>
                  <a:lnTo>
                    <a:pt x="106" y="144"/>
                  </a:lnTo>
                  <a:lnTo>
                    <a:pt x="116" y="124"/>
                  </a:lnTo>
                  <a:lnTo>
                    <a:pt x="131" y="100"/>
                  </a:lnTo>
                  <a:lnTo>
                    <a:pt x="149" y="76"/>
                  </a:lnTo>
                  <a:lnTo>
                    <a:pt x="175" y="46"/>
                  </a:lnTo>
                  <a:lnTo>
                    <a:pt x="195" y="28"/>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4106" name="Freeform 21">
              <a:extLst>
                <a:ext uri="{FF2B5EF4-FFF2-40B4-BE49-F238E27FC236}">
                  <a16:creationId xmlns:a16="http://schemas.microsoft.com/office/drawing/2014/main" id="{BD6D8D0D-5C94-46F5-9C95-9BD26033847D}"/>
                </a:ext>
              </a:extLst>
            </p:cNvPr>
            <p:cNvSpPr>
              <a:spLocks/>
            </p:cNvSpPr>
            <p:nvPr/>
          </p:nvSpPr>
          <p:spPr bwMode="auto">
            <a:xfrm>
              <a:off x="296376" y="88897"/>
              <a:ext cx="273504" cy="379037"/>
            </a:xfrm>
            <a:custGeom>
              <a:avLst/>
              <a:gdLst>
                <a:gd name="T0" fmla="*/ 2147483646 w 176"/>
                <a:gd name="T1" fmla="*/ 0 h 286"/>
                <a:gd name="T2" fmla="*/ 2147483646 w 176"/>
                <a:gd name="T3" fmla="*/ 2147483646 h 286"/>
                <a:gd name="T4" fmla="*/ 2147483646 w 176"/>
                <a:gd name="T5" fmla="*/ 2147483646 h 286"/>
                <a:gd name="T6" fmla="*/ 0 w 176"/>
                <a:gd name="T7" fmla="*/ 2147483646 h 286"/>
                <a:gd name="T8" fmla="*/ 2147483646 w 176"/>
                <a:gd name="T9" fmla="*/ 2147483646 h 286"/>
                <a:gd name="T10" fmla="*/ 2147483646 w 176"/>
                <a:gd name="T11" fmla="*/ 2147483646 h 286"/>
                <a:gd name="T12" fmla="*/ 2147483646 w 176"/>
                <a:gd name="T13" fmla="*/ 0 h 286"/>
                <a:gd name="T14" fmla="*/ 2147483646 w 176"/>
                <a:gd name="T15" fmla="*/ 2147483646 h 286"/>
                <a:gd name="T16" fmla="*/ 2147483646 w 176"/>
                <a:gd name="T17" fmla="*/ 2147483646 h 286"/>
                <a:gd name="T18" fmla="*/ 2147483646 w 176"/>
                <a:gd name="T19" fmla="*/ 2147483646 h 286"/>
                <a:gd name="T20" fmla="*/ 2147483646 w 176"/>
                <a:gd name="T21" fmla="*/ 2147483646 h 286"/>
                <a:gd name="T22" fmla="*/ 2147483646 w 176"/>
                <a:gd name="T23" fmla="*/ 2147483646 h 286"/>
                <a:gd name="T24" fmla="*/ 2147483646 w 176"/>
                <a:gd name="T25" fmla="*/ 2147483646 h 286"/>
                <a:gd name="T26" fmla="*/ 2147483646 w 176"/>
                <a:gd name="T27" fmla="*/ 2147483646 h 286"/>
                <a:gd name="T28" fmla="*/ 2147483646 w 176"/>
                <a:gd name="T29" fmla="*/ 2147483646 h 286"/>
                <a:gd name="T30" fmla="*/ 2147483646 w 176"/>
                <a:gd name="T31" fmla="*/ 2147483646 h 286"/>
                <a:gd name="T32" fmla="*/ 2147483646 w 176"/>
                <a:gd name="T33" fmla="*/ 2147483646 h 286"/>
                <a:gd name="T34" fmla="*/ 2147483646 w 176"/>
                <a:gd name="T35" fmla="*/ 2147483646 h 286"/>
                <a:gd name="T36" fmla="*/ 2147483646 w 176"/>
                <a:gd name="T37" fmla="*/ 2147483646 h 286"/>
                <a:gd name="T38" fmla="*/ 0 w 176"/>
                <a:gd name="T39" fmla="*/ 2147483646 h 286"/>
                <a:gd name="T40" fmla="*/ 0 w 176"/>
                <a:gd name="T41" fmla="*/ 2147483646 h 286"/>
                <a:gd name="T42" fmla="*/ 2147483646 w 176"/>
                <a:gd name="T43" fmla="*/ 2147483646 h 286"/>
                <a:gd name="T44" fmla="*/ 17694720 60000 65536"/>
                <a:gd name="T45" fmla="*/ 0 60000 65536"/>
                <a:gd name="T46" fmla="*/ 5898240 60000 65536"/>
                <a:gd name="T47" fmla="*/ 1179648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6"/>
                <a:gd name="T67" fmla="*/ 0 h 286"/>
                <a:gd name="T68" fmla="*/ 176 w 176"/>
                <a:gd name="T69" fmla="*/ 286 h 28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6" h="286">
                  <a:moveTo>
                    <a:pt x="96" y="285"/>
                  </a:moveTo>
                  <a:lnTo>
                    <a:pt x="175" y="143"/>
                  </a:lnTo>
                  <a:lnTo>
                    <a:pt x="97" y="0"/>
                  </a:lnTo>
                  <a:lnTo>
                    <a:pt x="89" y="11"/>
                  </a:lnTo>
                  <a:lnTo>
                    <a:pt x="76" y="30"/>
                  </a:lnTo>
                  <a:lnTo>
                    <a:pt x="65" y="49"/>
                  </a:lnTo>
                  <a:lnTo>
                    <a:pt x="57" y="65"/>
                  </a:lnTo>
                  <a:lnTo>
                    <a:pt x="46" y="84"/>
                  </a:lnTo>
                  <a:lnTo>
                    <a:pt x="35" y="106"/>
                  </a:lnTo>
                  <a:lnTo>
                    <a:pt x="25" y="128"/>
                  </a:lnTo>
                  <a:lnTo>
                    <a:pt x="15" y="156"/>
                  </a:lnTo>
                  <a:lnTo>
                    <a:pt x="7" y="184"/>
                  </a:lnTo>
                  <a:lnTo>
                    <a:pt x="4" y="205"/>
                  </a:lnTo>
                  <a:lnTo>
                    <a:pt x="1" y="221"/>
                  </a:lnTo>
                  <a:lnTo>
                    <a:pt x="1" y="239"/>
                  </a:lnTo>
                  <a:lnTo>
                    <a:pt x="0" y="264"/>
                  </a:lnTo>
                  <a:lnTo>
                    <a:pt x="0" y="285"/>
                  </a:lnTo>
                  <a:lnTo>
                    <a:pt x="96" y="2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grpSp>
      <p:sp>
        <p:nvSpPr>
          <p:cNvPr id="15" name="投影片編號版面配置區 3">
            <a:extLst>
              <a:ext uri="{FF2B5EF4-FFF2-40B4-BE49-F238E27FC236}">
                <a16:creationId xmlns:a16="http://schemas.microsoft.com/office/drawing/2014/main" id="{5259FA62-C284-4C0E-9E1A-9B132650FA64}"/>
              </a:ext>
            </a:extLst>
          </p:cNvPr>
          <p:cNvSpPr txBox="1">
            <a:spLocks noChangeArrowheads="1"/>
          </p:cNvSpPr>
          <p:nvPr userDrawn="1"/>
        </p:nvSpPr>
        <p:spPr bwMode="auto">
          <a:xfrm>
            <a:off x="8783638" y="6597650"/>
            <a:ext cx="442912" cy="260350"/>
          </a:xfrm>
          <a:prstGeom prst="rect">
            <a:avLst/>
          </a:prstGeom>
          <a:noFill/>
          <a:ln>
            <a:noFill/>
          </a:ln>
        </p:spPr>
        <p:txBody>
          <a:bodyPr/>
          <a:lstStyle>
            <a:lvl1pPr>
              <a:defRPr kumimoji="1" sz="2400">
                <a:solidFill>
                  <a:schemeClr val="tx1"/>
                </a:solidFill>
                <a:latin typeface="標楷體" panose="03000509000000000000" pitchFamily="65" charset="-120"/>
                <a:ea typeface="標楷體" panose="03000509000000000000" pitchFamily="65" charset="-120"/>
              </a:defRPr>
            </a:lvl1pPr>
            <a:lvl2pPr marL="742950" indent="-285750">
              <a:defRPr kumimoji="1" sz="2400">
                <a:solidFill>
                  <a:schemeClr val="tx1"/>
                </a:solidFill>
                <a:latin typeface="標楷體" panose="03000509000000000000" pitchFamily="65" charset="-120"/>
                <a:ea typeface="標楷體" panose="03000509000000000000" pitchFamily="65" charset="-120"/>
              </a:defRPr>
            </a:lvl2pPr>
            <a:lvl3pPr marL="1143000" indent="-228600">
              <a:defRPr kumimoji="1" sz="2400">
                <a:solidFill>
                  <a:schemeClr val="tx1"/>
                </a:solidFill>
                <a:latin typeface="標楷體" panose="03000509000000000000" pitchFamily="65" charset="-120"/>
                <a:ea typeface="標楷體" panose="03000509000000000000" pitchFamily="65" charset="-120"/>
              </a:defRPr>
            </a:lvl3pPr>
            <a:lvl4pPr marL="1600200" indent="-228600">
              <a:defRPr kumimoji="1" sz="2400">
                <a:solidFill>
                  <a:schemeClr val="tx1"/>
                </a:solidFill>
                <a:latin typeface="標楷體" panose="03000509000000000000" pitchFamily="65" charset="-120"/>
                <a:ea typeface="標楷體" panose="03000509000000000000" pitchFamily="65" charset="-120"/>
              </a:defRPr>
            </a:lvl4pPr>
            <a:lvl5pPr marL="2057400" indent="-228600">
              <a:defRPr kumimoji="1" sz="2400">
                <a:solidFill>
                  <a:schemeClr val="tx1"/>
                </a:solidFill>
                <a:latin typeface="標楷體" panose="03000509000000000000" pitchFamily="65" charset="-120"/>
                <a:ea typeface="標楷體" panose="03000509000000000000" pitchFamily="65" charset="-120"/>
              </a:defRPr>
            </a:lvl5pPr>
            <a:lvl6pPr marL="25146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6pPr>
            <a:lvl7pPr marL="29718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7pPr>
            <a:lvl8pPr marL="34290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8pPr>
            <a:lvl9pPr marL="3886200" indent="-228600" eaLnBrk="0" fontAlgn="base" hangingPunct="0">
              <a:spcBef>
                <a:spcPct val="0"/>
              </a:spcBef>
              <a:spcAft>
                <a:spcPct val="0"/>
              </a:spcAft>
              <a:defRPr kumimoji="1" sz="2400">
                <a:solidFill>
                  <a:schemeClr val="tx1"/>
                </a:solidFill>
                <a:latin typeface="標楷體" panose="03000509000000000000" pitchFamily="65" charset="-120"/>
                <a:ea typeface="標楷體" panose="03000509000000000000" pitchFamily="65" charset="-120"/>
              </a:defRPr>
            </a:lvl9pPr>
          </a:lstStyle>
          <a:p>
            <a:pPr algn="r" eaLnBrk="1" hangingPunct="1">
              <a:defRPr/>
            </a:pPr>
            <a:fld id="{4641C312-9E4B-4A2C-893B-A1EEF637D840}" type="slidenum">
              <a:rPr kumimoji="0" lang="zh-TW" altLang="zh-TW" sz="1400" smtClean="0">
                <a:solidFill>
                  <a:srgbClr val="000000"/>
                </a:solidFill>
                <a:latin typeface="Calibri" panose="020F0502020204030204" pitchFamily="34" charset="0"/>
              </a:rPr>
              <a:pPr algn="r" eaLnBrk="1" hangingPunct="1">
                <a:defRPr/>
              </a:pPr>
              <a:t>‹#›</a:t>
            </a:fld>
            <a:endParaRPr kumimoji="0" lang="en-US" altLang="zh-TW" sz="140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603" r:id="rId6"/>
  </p:sldLayoutIdLst>
  <p:transition spd="slow"/>
  <p:hf hdr="0" ftr="0" dt="0"/>
  <p:txStyles>
    <p:titleStyle>
      <a:lvl1pPr algn="ctr" rtl="0" eaLnBrk="0" fontAlgn="base" hangingPunct="0">
        <a:spcBef>
          <a:spcPct val="0"/>
        </a:spcBef>
        <a:spcAft>
          <a:spcPct val="0"/>
        </a:spcAft>
        <a:defRPr lang="zh-TW" sz="32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3200" b="1">
          <a:solidFill>
            <a:srgbClr val="333399"/>
          </a:solidFill>
          <a:latin typeface="Arial" charset="0"/>
          <a:ea typeface="標楷體" pitchFamily="65" charset="-120"/>
        </a:defRPr>
      </a:lvl2pPr>
      <a:lvl3pPr algn="ctr" rtl="0" eaLnBrk="0" fontAlgn="base" hangingPunct="0">
        <a:spcBef>
          <a:spcPct val="0"/>
        </a:spcBef>
        <a:spcAft>
          <a:spcPct val="0"/>
        </a:spcAft>
        <a:defRPr sz="3200" b="1">
          <a:solidFill>
            <a:srgbClr val="333399"/>
          </a:solidFill>
          <a:latin typeface="Arial" charset="0"/>
          <a:ea typeface="標楷體" pitchFamily="65" charset="-120"/>
        </a:defRPr>
      </a:lvl3pPr>
      <a:lvl4pPr algn="ctr" rtl="0" eaLnBrk="0" fontAlgn="base" hangingPunct="0">
        <a:spcBef>
          <a:spcPct val="0"/>
        </a:spcBef>
        <a:spcAft>
          <a:spcPct val="0"/>
        </a:spcAft>
        <a:defRPr sz="3200" b="1">
          <a:solidFill>
            <a:srgbClr val="333399"/>
          </a:solidFill>
          <a:latin typeface="Arial" charset="0"/>
          <a:ea typeface="標楷體" pitchFamily="65" charset="-120"/>
        </a:defRPr>
      </a:lvl4pPr>
      <a:lvl5pPr algn="ctr" rtl="0" eaLnBrk="0" fontAlgn="base" hangingPunct="0">
        <a:spcBef>
          <a:spcPct val="0"/>
        </a:spcBef>
        <a:spcAft>
          <a:spcPct val="0"/>
        </a:spcAft>
        <a:defRPr sz="3200" b="1">
          <a:solidFill>
            <a:srgbClr val="333399"/>
          </a:solidFill>
          <a:latin typeface="Arial" charset="0"/>
          <a:ea typeface="標楷體" pitchFamily="65" charset="-120"/>
        </a:defRPr>
      </a:lvl5pPr>
      <a:lvl6pPr marL="457200" algn="ctr" rtl="0" eaLnBrk="0" fontAlgn="base" hangingPunct="0">
        <a:spcBef>
          <a:spcPct val="0"/>
        </a:spcBef>
        <a:spcAft>
          <a:spcPct val="0"/>
        </a:spcAft>
        <a:defRPr sz="3200" b="1">
          <a:solidFill>
            <a:srgbClr val="333399"/>
          </a:solidFill>
          <a:latin typeface="Arial" charset="0"/>
          <a:ea typeface="標楷體" pitchFamily="65" charset="-120"/>
        </a:defRPr>
      </a:lvl6pPr>
      <a:lvl7pPr marL="914400" algn="ctr" rtl="0" eaLnBrk="0" fontAlgn="base" hangingPunct="0">
        <a:spcBef>
          <a:spcPct val="0"/>
        </a:spcBef>
        <a:spcAft>
          <a:spcPct val="0"/>
        </a:spcAft>
        <a:defRPr sz="3200" b="1">
          <a:solidFill>
            <a:srgbClr val="333399"/>
          </a:solidFill>
          <a:latin typeface="Arial" charset="0"/>
          <a:ea typeface="標楷體" pitchFamily="65" charset="-120"/>
        </a:defRPr>
      </a:lvl7pPr>
      <a:lvl8pPr marL="1371600" algn="ctr" rtl="0" eaLnBrk="0" fontAlgn="base" hangingPunct="0">
        <a:spcBef>
          <a:spcPct val="0"/>
        </a:spcBef>
        <a:spcAft>
          <a:spcPct val="0"/>
        </a:spcAft>
        <a:defRPr sz="3200" b="1">
          <a:solidFill>
            <a:srgbClr val="333399"/>
          </a:solidFill>
          <a:latin typeface="Arial" charset="0"/>
          <a:ea typeface="標楷體" pitchFamily="65" charset="-120"/>
        </a:defRPr>
      </a:lvl8pPr>
      <a:lvl9pPr marL="1828800" algn="ctr" rtl="0" eaLnBrk="0" fontAlgn="base" hangingPunct="0">
        <a:spcBef>
          <a:spcPct val="0"/>
        </a:spcBef>
        <a:spcAft>
          <a:spcPct val="0"/>
        </a:spcAft>
        <a:defRPr sz="3200" b="1">
          <a:solidFill>
            <a:srgbClr val="333399"/>
          </a:solidFill>
          <a:latin typeface="Arial" charset="0"/>
          <a:ea typeface="標楷體" pitchFamily="65" charset="-120"/>
        </a:defRPr>
      </a:lvl9pPr>
    </p:titleStyle>
    <p:bodyStyle>
      <a:lvl1pPr marL="457200" indent="-457200" algn="l" rtl="0" eaLnBrk="0" fontAlgn="base" hangingPunct="0">
        <a:lnSpc>
          <a:spcPct val="130000"/>
        </a:lnSpc>
        <a:spcBef>
          <a:spcPct val="0"/>
        </a:spcBef>
        <a:spcAft>
          <a:spcPts val="63"/>
        </a:spcAft>
        <a:buSzPct val="100000"/>
        <a:buFont typeface="標楷體" panose="03000509000000000000" pitchFamily="65" charset="-120"/>
        <a:buAutoNum type="ea1JpnKorPeriod"/>
        <a:tabLst>
          <a:tab pos="685800" algn="l"/>
        </a:tabLst>
        <a:defRPr lang="zh-TW" sz="2400" b="1" kern="1200">
          <a:solidFill>
            <a:srgbClr val="333399"/>
          </a:solidFill>
          <a:latin typeface="Arial"/>
          <a:ea typeface="標楷體" pitchFamily="65"/>
        </a:defRPr>
      </a:lvl1pPr>
      <a:lvl2pPr marL="742950" lvl="1" indent="-285750" algn="l" rtl="0" eaLnBrk="0" fontAlgn="base" hangingPunct="0">
        <a:spcBef>
          <a:spcPts val="500"/>
        </a:spcBef>
        <a:spcAft>
          <a:spcPct val="0"/>
        </a:spcAft>
        <a:buSzPct val="100000"/>
        <a:buChar char="–"/>
        <a:defRPr lang="zh-TW" sz="2200">
          <a:solidFill>
            <a:srgbClr val="000000"/>
          </a:solidFill>
          <a:latin typeface="Arial"/>
          <a:ea typeface="標楷體"/>
        </a:defRPr>
      </a:lvl2pPr>
      <a:lvl3pPr marL="1143000" lvl="2" indent="-228600" algn="l" rtl="0" eaLnBrk="0" fontAlgn="base" hangingPunct="0">
        <a:spcBef>
          <a:spcPts val="600"/>
        </a:spcBef>
        <a:spcAft>
          <a:spcPct val="0"/>
        </a:spcAft>
        <a:buSzPct val="100000"/>
        <a:buChar char="•"/>
        <a:defRPr lang="zh-TW" sz="2400">
          <a:solidFill>
            <a:srgbClr val="000000"/>
          </a:solidFill>
          <a:latin typeface="Arial"/>
          <a:ea typeface="標楷體"/>
        </a:defRPr>
      </a:lvl3pPr>
      <a:lvl4pPr marL="1600200" lvl="3" indent="-228600" algn="l" rtl="0" eaLnBrk="0" fontAlgn="base" hangingPunct="0">
        <a:spcBef>
          <a:spcPts val="500"/>
        </a:spcBef>
        <a:spcAft>
          <a:spcPct val="0"/>
        </a:spcAft>
        <a:buSzPct val="100000"/>
        <a:buChar char="–"/>
        <a:defRPr lang="zh-TW" sz="2000">
          <a:solidFill>
            <a:srgbClr val="000000"/>
          </a:solidFill>
          <a:latin typeface="Arial"/>
          <a:ea typeface="標楷體"/>
        </a:defRPr>
      </a:lvl4pPr>
      <a:lvl5pPr marL="2057400" lvl="4" indent="-228600" algn="l" rtl="0" eaLnBrk="0" fontAlgn="base" hangingPunct="0">
        <a:spcBef>
          <a:spcPts val="500"/>
        </a:spcBef>
        <a:spcAft>
          <a:spcPct val="0"/>
        </a:spcAft>
        <a:buSzPct val="100000"/>
        <a:buChar char="»"/>
        <a:defRPr lang="zh-TW" sz="2000">
          <a:solidFill>
            <a:srgbClr val="000000"/>
          </a:solidFill>
          <a:latin typeface="Arial"/>
          <a:ea typeface="標楷體"/>
        </a:defRPr>
      </a:lvl5pPr>
      <a:lvl6pPr marL="2514600" indent="-228600" algn="l" rtl="0" eaLnBrk="0" fontAlgn="base" hangingPunct="0">
        <a:spcBef>
          <a:spcPts val="500"/>
        </a:spcBef>
        <a:spcAft>
          <a:spcPct val="0"/>
        </a:spcAft>
        <a:buSzPct val="100000"/>
        <a:buChar char="»"/>
        <a:defRPr lang="zh-TW" sz="2000">
          <a:solidFill>
            <a:srgbClr val="000000"/>
          </a:solidFill>
          <a:latin typeface="Arial"/>
          <a:ea typeface="標楷體"/>
        </a:defRPr>
      </a:lvl6pPr>
      <a:lvl7pPr marL="2971800" indent="-228600" algn="l" rtl="0" eaLnBrk="0" fontAlgn="base" hangingPunct="0">
        <a:spcBef>
          <a:spcPts val="500"/>
        </a:spcBef>
        <a:spcAft>
          <a:spcPct val="0"/>
        </a:spcAft>
        <a:buSzPct val="100000"/>
        <a:buChar char="»"/>
        <a:defRPr lang="zh-TW" sz="2000">
          <a:solidFill>
            <a:srgbClr val="000000"/>
          </a:solidFill>
          <a:latin typeface="Arial"/>
          <a:ea typeface="標楷體"/>
        </a:defRPr>
      </a:lvl7pPr>
      <a:lvl8pPr marL="3429000" indent="-228600" algn="l" rtl="0" eaLnBrk="0" fontAlgn="base" hangingPunct="0">
        <a:spcBef>
          <a:spcPts val="500"/>
        </a:spcBef>
        <a:spcAft>
          <a:spcPct val="0"/>
        </a:spcAft>
        <a:buSzPct val="100000"/>
        <a:buChar char="»"/>
        <a:defRPr lang="zh-TW" sz="2000">
          <a:solidFill>
            <a:srgbClr val="000000"/>
          </a:solidFill>
          <a:latin typeface="Arial"/>
          <a:ea typeface="標楷體"/>
        </a:defRPr>
      </a:lvl8pPr>
      <a:lvl9pPr marL="3886200" indent="-228600" algn="l" rtl="0" eaLnBrk="0" fontAlgn="base" hangingPunct="0">
        <a:spcBef>
          <a:spcPts val="500"/>
        </a:spcBef>
        <a:spcAft>
          <a:spcPct val="0"/>
        </a:spcAft>
        <a:buSzPct val="100000"/>
        <a:buChar char="»"/>
        <a:defRPr lang="zh-TW" sz="2000">
          <a:solidFill>
            <a:srgbClr val="000000"/>
          </a:solidFill>
          <a:latin typeface="Arial"/>
          <a:ea typeface="標楷體"/>
        </a:defRPr>
      </a:lvl9pPr>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36766-F789-4C72-B6B7-A1D8DB264F04}" type="datetimeFigureOut">
              <a:rPr lang="zh-TW" altLang="en-US" smtClean="0"/>
              <a:t>2022/10/27</a:t>
            </a:fld>
            <a:endParaRPr lang="zh-TW" altLang="en-US"/>
          </a:p>
        </p:txBody>
      </p:sp>
      <p:sp>
        <p:nvSpPr>
          <p:cNvPr id="5" name="頁尾版面配置區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EA5FD-76E9-410F-8252-EEACF97DDAD2}" type="slidenum">
              <a:rPr lang="zh-TW" altLang="en-US" smtClean="0"/>
              <a:t>‹#›</a:t>
            </a:fld>
            <a:endParaRPr lang="zh-TW" altLang="en-US"/>
          </a:p>
        </p:txBody>
      </p:sp>
    </p:spTree>
    <p:extLst>
      <p:ext uri="{BB962C8B-B14F-4D97-AF65-F5344CB8AC3E}">
        <p14:creationId xmlns:p14="http://schemas.microsoft.com/office/powerpoint/2010/main" val="3280307954"/>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jpeg"/><Relationship Id="rId4" Type="http://schemas.openxmlformats.org/officeDocument/2006/relationships/image" Target="../media/image18.jpeg"/><Relationship Id="rId9" Type="http://schemas.openxmlformats.org/officeDocument/2006/relationships/slide" Target="slide3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25216;&#34899;&#21152;&#20540;&#32068;/FY111%20AI&#36628;&#23566;&#26696;/&#23439;&#33521;/&#22519;&#34892;&#36914;&#24230;&#22577;&#21578;/&#26597;&#26680;&#40670;&#22577;&#21578;/FY111%20&#29872;&#20445;&#22238;&#25910;&#22609;&#26009;&#22320;&#30938;&#36028;&#21512;&#21697;&#36074;&#35386;&#26039;&#27169;&#32068;_&#26597;&#26680;&#40670;1.1.docx"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8.jpeg"/><Relationship Id="rId7" Type="http://schemas.openxmlformats.org/officeDocument/2006/relationships/image" Target="../media/image9.png"/><Relationship Id="rId12"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51.png"/><Relationship Id="rId11"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20582" y="5113719"/>
            <a:ext cx="4902835" cy="764312"/>
          </a:xfrm>
          <a:prstGeom prst="rect">
            <a:avLst/>
          </a:prstGeom>
        </p:spPr>
        <p:txBody>
          <a:bodyPr vert="horz" wrap="square" lIns="0" tIns="12700" rIns="0" bIns="0" rtlCol="0">
            <a:spAutoFit/>
          </a:bodyPr>
          <a:lstStyle/>
          <a:p>
            <a:pPr marL="1463675" marR="5080" indent="-1451610" algn="ctr">
              <a:lnSpc>
                <a:spcPct val="100000"/>
              </a:lnSpc>
              <a:spcBef>
                <a:spcPts val="100"/>
              </a:spcBef>
            </a:pPr>
            <a:r>
              <a:rPr sz="2400" dirty="0" err="1">
                <a:latin typeface="微軟正黑體" panose="020B0604030504040204" pitchFamily="34" charset="-120"/>
                <a:ea typeface="微軟正黑體" panose="020B0604030504040204" pitchFamily="34" charset="-120"/>
                <a:cs typeface="微軟正黑體"/>
              </a:rPr>
              <a:t>分包單位</a:t>
            </a:r>
            <a:r>
              <a:rPr sz="2400" dirty="0" smtClean="0">
                <a:latin typeface="微軟正黑體" panose="020B0604030504040204" pitchFamily="34" charset="-120"/>
                <a:ea typeface="微軟正黑體" panose="020B0604030504040204" pitchFamily="34" charset="-120"/>
                <a:cs typeface="微軟正黑體"/>
              </a:rPr>
              <a:t>：</a:t>
            </a:r>
            <a:r>
              <a:rPr lang="zh-TW" altLang="en-US" dirty="0">
                <a:latin typeface="微軟正黑體" panose="020B0604030504040204" pitchFamily="34" charset="-120"/>
                <a:ea typeface="微軟正黑體" panose="020B0604030504040204" pitchFamily="34" charset="-120"/>
              </a:rPr>
              <a:t>財團法人資訊工業策進</a:t>
            </a:r>
            <a:r>
              <a:rPr lang="zh-TW" altLang="en-US" dirty="0" smtClean="0">
                <a:latin typeface="微軟正黑體" panose="020B0604030504040204" pitchFamily="34" charset="-120"/>
                <a:ea typeface="微軟正黑體" panose="020B0604030504040204" pitchFamily="34" charset="-120"/>
              </a:rPr>
              <a:t>會</a:t>
            </a:r>
            <a:endParaRPr lang="en-US" altLang="zh-TW" dirty="0">
              <a:latin typeface="微軟正黑體" panose="020B0604030504040204" pitchFamily="34" charset="-120"/>
              <a:ea typeface="微軟正黑體" panose="020B0604030504040204" pitchFamily="34" charset="-120"/>
            </a:endParaRPr>
          </a:p>
          <a:p>
            <a:pPr marL="1463675" marR="5080" indent="-1451610" algn="ctr">
              <a:lnSpc>
                <a:spcPct val="100000"/>
              </a:lnSpc>
              <a:spcBef>
                <a:spcPts val="100"/>
              </a:spcBef>
            </a:pPr>
            <a:r>
              <a:rPr sz="2400" dirty="0">
                <a:latin typeface="微軟正黑體" panose="020B0604030504040204" pitchFamily="34" charset="-120"/>
                <a:ea typeface="微軟正黑體" panose="020B0604030504040204" pitchFamily="34" charset="-120"/>
                <a:cs typeface="微軟正黑體"/>
              </a:rPr>
              <a:t>  11</a:t>
            </a:r>
            <a:r>
              <a:rPr lang="en-US" altLang="zh-TW" sz="2400" dirty="0">
                <a:latin typeface="微軟正黑體" panose="020B0604030504040204" pitchFamily="34" charset="-120"/>
                <a:ea typeface="微軟正黑體" panose="020B0604030504040204" pitchFamily="34" charset="-120"/>
                <a:cs typeface="微軟正黑體"/>
              </a:rPr>
              <a:t>1</a:t>
            </a:r>
            <a:r>
              <a:rPr sz="2400" dirty="0">
                <a:latin typeface="微軟正黑體" panose="020B0604030504040204" pitchFamily="34" charset="-120"/>
                <a:ea typeface="微軟正黑體" panose="020B0604030504040204" pitchFamily="34" charset="-120"/>
                <a:cs typeface="微軟正黑體"/>
              </a:rPr>
              <a:t>年</a:t>
            </a:r>
            <a:r>
              <a:rPr lang="en-US" altLang="zh-TW" sz="2400" dirty="0">
                <a:latin typeface="微軟正黑體" panose="020B0604030504040204" pitchFamily="34" charset="-120"/>
                <a:ea typeface="微軟正黑體" panose="020B0604030504040204" pitchFamily="34" charset="-120"/>
                <a:cs typeface="微軟正黑體"/>
              </a:rPr>
              <a:t> </a:t>
            </a:r>
            <a:r>
              <a:rPr lang="en-US" altLang="zh-TW" dirty="0">
                <a:latin typeface="微軟正黑體" panose="020B0604030504040204" pitchFamily="34" charset="-120"/>
                <a:ea typeface="微軟正黑體" panose="020B0604030504040204" pitchFamily="34" charset="-120"/>
              </a:rPr>
              <a:t>O </a:t>
            </a:r>
            <a:r>
              <a:rPr sz="2400" dirty="0">
                <a:latin typeface="微軟正黑體" panose="020B0604030504040204" pitchFamily="34" charset="-120"/>
                <a:ea typeface="微軟正黑體" panose="020B0604030504040204" pitchFamily="34" charset="-120"/>
                <a:cs typeface="微軟正黑體"/>
              </a:rPr>
              <a:t>月</a:t>
            </a:r>
            <a:r>
              <a:rPr lang="en-US" altLang="zh-TW" sz="2400" dirty="0">
                <a:latin typeface="微軟正黑體" panose="020B0604030504040204" pitchFamily="34" charset="-120"/>
                <a:ea typeface="微軟正黑體" panose="020B0604030504040204" pitchFamily="34" charset="-120"/>
                <a:cs typeface="微軟正黑體"/>
              </a:rPr>
              <a:t> </a:t>
            </a:r>
            <a:r>
              <a:rPr lang="en-US" altLang="zh-TW" dirty="0">
                <a:latin typeface="微軟正黑體" panose="020B0604030504040204" pitchFamily="34" charset="-120"/>
                <a:ea typeface="微軟正黑體" panose="020B0604030504040204" pitchFamily="34" charset="-120"/>
              </a:rPr>
              <a:t>O </a:t>
            </a:r>
            <a:r>
              <a:rPr sz="2400" dirty="0">
                <a:latin typeface="微軟正黑體" panose="020B0604030504040204" pitchFamily="34" charset="-120"/>
                <a:ea typeface="微軟正黑體" panose="020B0604030504040204" pitchFamily="34" charset="-120"/>
                <a:cs typeface="微軟正黑體"/>
              </a:rPr>
              <a:t>日</a:t>
            </a:r>
          </a:p>
        </p:txBody>
      </p:sp>
      <p:sp>
        <p:nvSpPr>
          <p:cNvPr id="9" name="object 9"/>
          <p:cNvSpPr txBox="1"/>
          <p:nvPr/>
        </p:nvSpPr>
        <p:spPr>
          <a:xfrm>
            <a:off x="1159827" y="188640"/>
            <a:ext cx="6824345" cy="382156"/>
          </a:xfrm>
          <a:prstGeom prst="rect">
            <a:avLst/>
          </a:prstGeom>
        </p:spPr>
        <p:txBody>
          <a:bodyPr vert="horz" wrap="square" lIns="0" tIns="12700" rIns="0" bIns="0" rtlCol="0">
            <a:spAutoFit/>
          </a:bodyPr>
          <a:lstStyle/>
          <a:p>
            <a:pPr marL="12700">
              <a:lnSpc>
                <a:spcPct val="100000"/>
              </a:lnSpc>
              <a:spcBef>
                <a:spcPts val="100"/>
              </a:spcBef>
            </a:pPr>
            <a:r>
              <a:rPr sz="2400" b="1" spc="-5"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rPr>
              <a:t>11</a:t>
            </a:r>
            <a:r>
              <a:rPr lang="en-US" altLang="zh-TW" sz="2400" b="1" spc="-5"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rPr>
              <a:t>1</a:t>
            </a:r>
            <a:r>
              <a:rPr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rPr>
              <a:t>年</a:t>
            </a:r>
            <a:r>
              <a:rPr sz="2400" b="1" spc="-6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rPr>
              <a:t> </a:t>
            </a:r>
            <a:r>
              <a:rPr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rPr>
              <a:t>AI</a:t>
            </a:r>
            <a:r>
              <a:rPr sz="2400" b="1" spc="-55"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rPr>
              <a:t> </a:t>
            </a:r>
            <a:r>
              <a:rPr sz="24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rPr>
              <a:t>加值智慧製造產業推廣計畫期</a:t>
            </a:r>
            <a:r>
              <a:rPr lang="zh-TW" altLang="en-US"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rPr>
              <a:t>末</a:t>
            </a:r>
            <a:r>
              <a:rPr sz="24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rPr>
              <a:t>檢討會議</a:t>
            </a:r>
            <a:endParaRPr sz="2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微軟正黑體"/>
            </a:endParaRPr>
          </a:p>
        </p:txBody>
      </p:sp>
      <p:sp>
        <p:nvSpPr>
          <p:cNvPr id="18" name="object 18"/>
          <p:cNvSpPr txBox="1">
            <a:spLocks noGrp="1"/>
          </p:cNvSpPr>
          <p:nvPr>
            <p:ph type="title"/>
          </p:nvPr>
        </p:nvSpPr>
        <p:spPr>
          <a:xfrm>
            <a:off x="827584" y="1475309"/>
            <a:ext cx="7738109" cy="1173398"/>
          </a:xfrm>
          <a:prstGeom prst="rect">
            <a:avLst/>
          </a:prstGeom>
        </p:spPr>
        <p:txBody>
          <a:bodyPr vert="horz" wrap="square" lIns="0" tIns="97790" rIns="0" bIns="0" rtlCol="0">
            <a:spAutoFit/>
          </a:bodyPr>
          <a:lstStyle/>
          <a:p>
            <a:pPr marR="81915" algn="ctr">
              <a:lnSpc>
                <a:spcPct val="100000"/>
              </a:lnSpc>
              <a:spcBef>
                <a:spcPts val="770"/>
              </a:spcBef>
            </a:pPr>
            <a:r>
              <a:rPr spc="-15" dirty="0">
                <a:solidFill>
                  <a:srgbClr val="0000CC"/>
                </a:solidFill>
                <a:latin typeface="微軟正黑體" panose="020B0604030504040204" pitchFamily="34" charset="-120"/>
                <a:ea typeface="微軟正黑體" panose="020B0604030504040204" pitchFamily="34" charset="-120"/>
              </a:rPr>
              <a:t>AI</a:t>
            </a:r>
            <a:r>
              <a:rPr spc="-5" dirty="0">
                <a:solidFill>
                  <a:srgbClr val="0000CC"/>
                </a:solidFill>
                <a:latin typeface="微軟正黑體" panose="020B0604030504040204" pitchFamily="34" charset="-120"/>
                <a:ea typeface="微軟正黑體" panose="020B0604030504040204" pitchFamily="34" charset="-120"/>
              </a:rPr>
              <a:t>加值智慧製造產業推廣</a:t>
            </a:r>
            <a:r>
              <a:rPr dirty="0">
                <a:solidFill>
                  <a:srgbClr val="0000CC"/>
                </a:solidFill>
                <a:latin typeface="微軟正黑體" panose="020B0604030504040204" pitchFamily="34" charset="-120"/>
                <a:ea typeface="微軟正黑體" panose="020B0604030504040204" pitchFamily="34" charset="-120"/>
              </a:rPr>
              <a:t>分包</a:t>
            </a:r>
            <a:r>
              <a:rPr spc="-5" dirty="0">
                <a:solidFill>
                  <a:srgbClr val="0000CC"/>
                </a:solidFill>
                <a:latin typeface="微軟正黑體" panose="020B0604030504040204" pitchFamily="34" charset="-120"/>
                <a:ea typeface="微軟正黑體" panose="020B0604030504040204" pitchFamily="34" charset="-120"/>
              </a:rPr>
              <a:t>計畫</a:t>
            </a:r>
            <a:endParaRPr dirty="0">
              <a:latin typeface="微軟正黑體" panose="020B0604030504040204" pitchFamily="34" charset="-120"/>
              <a:ea typeface="微軟正黑體" panose="020B0604030504040204" pitchFamily="34" charset="-120"/>
            </a:endParaRPr>
          </a:p>
          <a:p>
            <a:pPr>
              <a:spcBef>
                <a:spcPts val="675"/>
              </a:spcBef>
            </a:pPr>
            <a:r>
              <a:rPr spc="-5" dirty="0">
                <a:solidFill>
                  <a:srgbClr val="0000CC"/>
                </a:solidFill>
                <a:latin typeface="微軟正黑體" panose="020B0604030504040204" pitchFamily="34" charset="-120"/>
                <a:ea typeface="微軟正黑體" panose="020B0604030504040204" pitchFamily="34" charset="-120"/>
              </a:rPr>
              <a:t>(</a:t>
            </a:r>
            <a:r>
              <a:rPr lang="en-US" spc="-5" dirty="0">
                <a:solidFill>
                  <a:srgbClr val="0000CC"/>
                </a:solidFill>
                <a:latin typeface="微軟正黑體" panose="020B0604030504040204" pitchFamily="34" charset="-120"/>
                <a:ea typeface="微軟正黑體" panose="020B0604030504040204" pitchFamily="34" charset="-120"/>
              </a:rPr>
              <a:t>OOO</a:t>
            </a:r>
            <a:r>
              <a:rPr spc="-5" dirty="0">
                <a:solidFill>
                  <a:srgbClr val="0000CC"/>
                </a:solidFill>
                <a:latin typeface="微軟正黑體" panose="020B0604030504040204" pitchFamily="34" charset="-120"/>
                <a:ea typeface="微軟正黑體" panose="020B0604030504040204" pitchFamily="34" charset="-120"/>
              </a:rPr>
              <a:t>、</a:t>
            </a:r>
            <a:r>
              <a:rPr lang="en-US" altLang="zh-TW" spc="-5" dirty="0">
                <a:solidFill>
                  <a:srgbClr val="0000CC"/>
                </a:solidFill>
                <a:latin typeface="微軟正黑體" panose="020B0604030504040204" pitchFamily="34" charset="-120"/>
                <a:ea typeface="微軟正黑體" panose="020B0604030504040204" pitchFamily="34" charset="-120"/>
              </a:rPr>
              <a:t> OOO</a:t>
            </a:r>
            <a:r>
              <a:rPr spc="5" dirty="0">
                <a:solidFill>
                  <a:srgbClr val="0000CC"/>
                </a:solidFill>
                <a:latin typeface="微軟正黑體" panose="020B0604030504040204" pitchFamily="34" charset="-120"/>
                <a:ea typeface="微軟正黑體" panose="020B0604030504040204" pitchFamily="34" charset="-120"/>
              </a:rPr>
              <a:t>領</a:t>
            </a:r>
            <a:r>
              <a:rPr spc="-5" dirty="0">
                <a:solidFill>
                  <a:srgbClr val="0000CC"/>
                </a:solidFill>
                <a:latin typeface="微軟正黑體" panose="020B0604030504040204" pitchFamily="34" charset="-120"/>
                <a:ea typeface="微軟正黑體" panose="020B0604030504040204" pitchFamily="34" charset="-120"/>
              </a:rPr>
              <a:t>域)</a:t>
            </a:r>
            <a:endParaRPr dirty="0">
              <a:latin typeface="微軟正黑體" panose="020B0604030504040204" pitchFamily="34" charset="-120"/>
              <a:ea typeface="微軟正黑體" panose="020B0604030504040204" pitchFamily="34" charset="-120"/>
            </a:endParaRPr>
          </a:p>
        </p:txBody>
      </p:sp>
      <p:sp>
        <p:nvSpPr>
          <p:cNvPr id="19" name="object 19"/>
          <p:cNvSpPr txBox="1"/>
          <p:nvPr/>
        </p:nvSpPr>
        <p:spPr>
          <a:xfrm>
            <a:off x="9007475" y="6666153"/>
            <a:ext cx="179705" cy="203835"/>
          </a:xfrm>
          <a:prstGeom prst="rect">
            <a:avLst/>
          </a:prstGeom>
        </p:spPr>
        <p:txBody>
          <a:bodyPr vert="horz" wrap="square" lIns="0" tIns="0" rIns="0" bIns="0" rtlCol="0">
            <a:spAutoFit/>
          </a:bodyPr>
          <a:lstStyle/>
          <a:p>
            <a:pPr marL="38100">
              <a:lnSpc>
                <a:spcPts val="1435"/>
              </a:lnSpc>
            </a:pPr>
            <a:fld id="{81D60167-4931-47E6-BA6A-407CBD079E47}" type="slidenum">
              <a:rPr sz="1400" dirty="0">
                <a:latin typeface="Calibri"/>
                <a:cs typeface="Calibri"/>
              </a:rPr>
              <a:t>1</a:t>
            </a:fld>
            <a:endParaRPr sz="1400">
              <a:latin typeface="Calibri"/>
              <a:cs typeface="Calibri"/>
            </a:endParaRPr>
          </a:p>
        </p:txBody>
      </p:sp>
      <p:pic>
        <p:nvPicPr>
          <p:cNvPr id="21" name="圖片 20">
            <a:extLst>
              <a:ext uri="{FF2B5EF4-FFF2-40B4-BE49-F238E27FC236}">
                <a16:creationId xmlns:a16="http://schemas.microsoft.com/office/drawing/2014/main" id="{C42AEF2E-2D6C-4A64-8A91-0406492C1334}"/>
              </a:ext>
            </a:extLst>
          </p:cNvPr>
          <p:cNvPicPr>
            <a:picLocks noChangeAspect="1"/>
          </p:cNvPicPr>
          <p:nvPr/>
        </p:nvPicPr>
        <p:blipFill>
          <a:blip r:embed="rId2"/>
          <a:stretch>
            <a:fillRect/>
          </a:stretch>
        </p:blipFill>
        <p:spPr>
          <a:xfrm>
            <a:off x="197740" y="3292898"/>
            <a:ext cx="8748518" cy="11766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3EA27DB-642A-4E87-B893-2AB07D6205BD}"/>
              </a:ext>
            </a:extLst>
          </p:cNvPr>
          <p:cNvSpPr txBox="1">
            <a:spLocks noChangeArrowheads="1"/>
          </p:cNvSpPr>
          <p:nvPr/>
        </p:nvSpPr>
        <p:spPr>
          <a:xfrm>
            <a:off x="2193162" y="78219"/>
            <a:ext cx="5545138"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-KPI</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執行情形</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3" name="文字方塊 12"/>
          <p:cNvSpPr txBox="1"/>
          <p:nvPr/>
        </p:nvSpPr>
        <p:spPr>
          <a:xfrm>
            <a:off x="9913745" y="-95424"/>
            <a:ext cx="3299699" cy="1569660"/>
          </a:xfrm>
          <a:prstGeom prst="rect">
            <a:avLst/>
          </a:prstGeom>
          <a:solidFill>
            <a:srgbClr val="66FFFF"/>
          </a:solidFill>
          <a:ln w="60325">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algn="just">
              <a:defRPr/>
            </a:pPr>
            <a:r>
              <a:rPr lang="zh-TW" altLang="en-US" b="1"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請貼上計畫書之工作項目及預定進度並以紅色箭頭標示目前實際執行進度</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14" name="文字方塊 13"/>
          <p:cNvSpPr txBox="1"/>
          <p:nvPr/>
        </p:nvSpPr>
        <p:spPr>
          <a:xfrm>
            <a:off x="-2844824" y="-95424"/>
            <a:ext cx="22221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a:solidFill>
                  <a:prstClr val="black"/>
                </a:solidFill>
                <a:latin typeface="微軟正黑體" panose="020B0604030504040204" pitchFamily="34" charset="-120"/>
                <a:ea typeface="微軟正黑體" panose="020B0604030504040204" pitchFamily="34" charset="-120"/>
              </a:rPr>
              <a:t>_p3</a:t>
            </a:r>
          </a:p>
        </p:txBody>
      </p:sp>
      <p:sp>
        <p:nvSpPr>
          <p:cNvPr id="2" name="文字方塊 1">
            <a:extLst>
              <a:ext uri="{FF2B5EF4-FFF2-40B4-BE49-F238E27FC236}">
                <a16:creationId xmlns:a16="http://schemas.microsoft.com/office/drawing/2014/main" id="{0EC11BB0-948C-4344-AAC7-5F126C12CC45}"/>
              </a:ext>
            </a:extLst>
          </p:cNvPr>
          <p:cNvSpPr txBox="1"/>
          <p:nvPr/>
        </p:nvSpPr>
        <p:spPr>
          <a:xfrm>
            <a:off x="395536" y="836712"/>
            <a:ext cx="6408712" cy="646331"/>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查核點達成情形說明：</a:t>
            </a:r>
            <a:endParaRPr lang="en-US" altLang="zh-TW" sz="2000" b="1"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本輔導計畫全年度查核點目標</a:t>
            </a:r>
            <a:r>
              <a:rPr lang="zh-TW" altLang="en-US" sz="1600" dirty="0" smtClean="0">
                <a:latin typeface="微軟正黑體" panose="020B0604030504040204" pitchFamily="34" charset="-120"/>
                <a:ea typeface="微軟正黑體" panose="020B0604030504040204" pitchFamily="34" charset="-120"/>
              </a:rPr>
              <a:t>數</a:t>
            </a:r>
            <a:r>
              <a:rPr lang="en-US" altLang="zh-TW" sz="1600" dirty="0" smtClean="0">
                <a:latin typeface="微軟正黑體" panose="020B0604030504040204" pitchFamily="34" charset="-120"/>
                <a:ea typeface="微軟正黑體" panose="020B0604030504040204" pitchFamily="34" charset="-120"/>
              </a:rPr>
              <a:t>4</a:t>
            </a:r>
            <a:r>
              <a:rPr lang="zh-TW" altLang="en-US" sz="1600" dirty="0" smtClean="0">
                <a:latin typeface="微軟正黑體" panose="020B0604030504040204" pitchFamily="34" charset="-120"/>
                <a:ea typeface="微軟正黑體" panose="020B0604030504040204" pitchFamily="34" charset="-120"/>
              </a:rPr>
              <a:t>個</a:t>
            </a:r>
            <a:r>
              <a:rPr lang="zh-TW" altLang="en-US" sz="1600" dirty="0">
                <a:latin typeface="微軟正黑體" panose="020B0604030504040204" pitchFamily="34" charset="-120"/>
                <a:ea typeface="微軟正黑體" panose="020B0604030504040204" pitchFamily="34" charset="-120"/>
              </a:rPr>
              <a:t>，共</a:t>
            </a:r>
            <a:r>
              <a:rPr lang="zh-TW" altLang="en-US" sz="1600" dirty="0" smtClean="0">
                <a:latin typeface="微軟正黑體" panose="020B0604030504040204" pitchFamily="34" charset="-120"/>
                <a:ea typeface="微軟正黑體" panose="020B0604030504040204" pitchFamily="34" charset="-120"/>
              </a:rPr>
              <a:t>達成</a:t>
            </a:r>
            <a:r>
              <a:rPr lang="en-US" altLang="zh-TW" sz="1600" dirty="0" smtClean="0">
                <a:latin typeface="微軟正黑體" panose="020B0604030504040204" pitchFamily="34" charset="-120"/>
                <a:ea typeface="微軟正黑體" panose="020B0604030504040204" pitchFamily="34" charset="-120"/>
              </a:rPr>
              <a:t>4</a:t>
            </a:r>
            <a:r>
              <a:rPr lang="zh-TW" altLang="en-US" sz="1600" dirty="0" smtClean="0">
                <a:latin typeface="微軟正黑體" panose="020B0604030504040204" pitchFamily="34" charset="-120"/>
                <a:ea typeface="微軟正黑體" panose="020B0604030504040204" pitchFamily="34" charset="-120"/>
              </a:rPr>
              <a:t>個</a:t>
            </a:r>
            <a:r>
              <a:rPr lang="en-US" altLang="zh-TW" sz="1600" dirty="0" smtClean="0">
                <a:latin typeface="微軟正黑體" panose="020B0604030504040204" pitchFamily="34" charset="-120"/>
                <a:ea typeface="微軟正黑體" panose="020B0604030504040204" pitchFamily="34" charset="-120"/>
              </a:rPr>
              <a:t>(100%)</a:t>
            </a:r>
            <a:endParaRPr lang="zh-TW" altLang="en-US" sz="1600" dirty="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3"/>
          <a:stretch>
            <a:fillRect/>
          </a:stretch>
        </p:blipFill>
        <p:spPr>
          <a:xfrm>
            <a:off x="323528" y="1464944"/>
            <a:ext cx="8522117" cy="5060400"/>
          </a:xfrm>
          <a:prstGeom prst="rect">
            <a:avLst/>
          </a:prstGeom>
        </p:spPr>
      </p:pic>
      <p:cxnSp>
        <p:nvCxnSpPr>
          <p:cNvPr id="11" name="直線單箭頭接點 4">
            <a:extLst>
              <a:ext uri="{FF2B5EF4-FFF2-40B4-BE49-F238E27FC236}">
                <a16:creationId xmlns:a16="http://schemas.microsoft.com/office/drawing/2014/main" id="{23DD9680-532C-4740-962B-F548EE8444EA}"/>
              </a:ext>
            </a:extLst>
          </p:cNvPr>
          <p:cNvCxnSpPr>
            <a:cxnSpLocks noChangeShapeType="1"/>
          </p:cNvCxnSpPr>
          <p:nvPr/>
        </p:nvCxnSpPr>
        <p:spPr bwMode="auto">
          <a:xfrm>
            <a:off x="3888112" y="3861048"/>
            <a:ext cx="1692000" cy="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2" name="直線單箭頭接點 4">
            <a:extLst>
              <a:ext uri="{FF2B5EF4-FFF2-40B4-BE49-F238E27FC236}">
                <a16:creationId xmlns:a16="http://schemas.microsoft.com/office/drawing/2014/main" id="{6C1CBA9D-3E25-4E81-99F4-86BB7B09BB8D}"/>
              </a:ext>
            </a:extLst>
          </p:cNvPr>
          <p:cNvCxnSpPr>
            <a:cxnSpLocks noChangeShapeType="1"/>
          </p:cNvCxnSpPr>
          <p:nvPr/>
        </p:nvCxnSpPr>
        <p:spPr bwMode="auto">
          <a:xfrm>
            <a:off x="5220072" y="4365104"/>
            <a:ext cx="1044000" cy="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5" name="直線單箭頭接點 4">
            <a:extLst>
              <a:ext uri="{FF2B5EF4-FFF2-40B4-BE49-F238E27FC236}">
                <a16:creationId xmlns:a16="http://schemas.microsoft.com/office/drawing/2014/main" id="{23DD9680-532C-4740-962B-F548EE8444EA}"/>
              </a:ext>
            </a:extLst>
          </p:cNvPr>
          <p:cNvCxnSpPr>
            <a:cxnSpLocks noChangeShapeType="1"/>
          </p:cNvCxnSpPr>
          <p:nvPr/>
        </p:nvCxnSpPr>
        <p:spPr bwMode="auto">
          <a:xfrm>
            <a:off x="4176112" y="5517232"/>
            <a:ext cx="2844160" cy="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 name="直線單箭頭接點 4">
            <a:extLst>
              <a:ext uri="{FF2B5EF4-FFF2-40B4-BE49-F238E27FC236}">
                <a16:creationId xmlns:a16="http://schemas.microsoft.com/office/drawing/2014/main" id="{6C1CBA9D-3E25-4E81-99F4-86BB7B09BB8D}"/>
              </a:ext>
            </a:extLst>
          </p:cNvPr>
          <p:cNvCxnSpPr>
            <a:cxnSpLocks noChangeShapeType="1"/>
          </p:cNvCxnSpPr>
          <p:nvPr/>
        </p:nvCxnSpPr>
        <p:spPr bwMode="auto">
          <a:xfrm>
            <a:off x="5724128" y="5013176"/>
            <a:ext cx="1296144" cy="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圓角矩形 227">
            <a:extLst>
              <a:ext uri="{FF2B5EF4-FFF2-40B4-BE49-F238E27FC236}">
                <a16:creationId xmlns:a16="http://schemas.microsoft.com/office/drawing/2014/main" id="{6900D8D0-F98B-4EFD-A03E-958744AA0640}"/>
              </a:ext>
            </a:extLst>
          </p:cNvPr>
          <p:cNvSpPr/>
          <p:nvPr/>
        </p:nvSpPr>
        <p:spPr bwMode="auto">
          <a:xfrm>
            <a:off x="6795543" y="1826897"/>
            <a:ext cx="1880912" cy="4536000"/>
          </a:xfrm>
          <a:prstGeom prst="roundRect">
            <a:avLst>
              <a:gd name="adj" fmla="val 3374"/>
            </a:avLst>
          </a:prstGeom>
          <a:solidFill>
            <a:srgbClr val="5B9BD5">
              <a:lumMod val="20000"/>
              <a:lumOff val="80000"/>
            </a:srgbClr>
          </a:solidFill>
          <a:ln w="9525" cap="flat" cmpd="sng" algn="ctr">
            <a:no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marL="0" marR="0" lvl="0" indent="0" algn="r" defTabSz="844083" eaLnBrk="1" fontAlgn="base" latinLnBrk="0" hangingPunct="1">
              <a:lnSpc>
                <a:spcPct val="100000"/>
              </a:lnSpc>
              <a:spcBef>
                <a:spcPct val="0"/>
              </a:spcBef>
              <a:spcAft>
                <a:spcPct val="0"/>
              </a:spcAft>
              <a:buClrTx/>
              <a:buSzTx/>
              <a:buFontTx/>
              <a:buNone/>
              <a:tabLst/>
              <a:defRPr/>
            </a:pPr>
            <a:r>
              <a:rPr kumimoji="0" lang="zh-TW" altLang="en-US" sz="1662" b="1" i="0" u="none" strike="noStrike" kern="0" cap="none" spc="0" normalizeH="0" baseline="0" noProof="0" dirty="0">
                <a:ln>
                  <a:noFill/>
                </a:ln>
                <a:solidFill>
                  <a:srgbClr val="000000"/>
                </a:solidFill>
                <a:effectLst/>
                <a:uLnTx/>
                <a:uFillTx/>
                <a:latin typeface="文鼎圓體B5Std_M" panose="020F0600000000000000" pitchFamily="34" charset="-120"/>
                <a:ea typeface="文鼎圓體B5Std_M" panose="020F0600000000000000" pitchFamily="34" charset="-120"/>
              </a:rPr>
              <a:t>冷卻區</a:t>
            </a:r>
          </a:p>
        </p:txBody>
      </p:sp>
      <p:sp>
        <p:nvSpPr>
          <p:cNvPr id="14" name="圓角矩形 227">
            <a:extLst>
              <a:ext uri="{FF2B5EF4-FFF2-40B4-BE49-F238E27FC236}">
                <a16:creationId xmlns:a16="http://schemas.microsoft.com/office/drawing/2014/main" id="{6900D8D0-F98B-4EFD-A03E-958744AA0640}"/>
              </a:ext>
            </a:extLst>
          </p:cNvPr>
          <p:cNvSpPr/>
          <p:nvPr/>
        </p:nvSpPr>
        <p:spPr bwMode="auto">
          <a:xfrm>
            <a:off x="3253498" y="1826393"/>
            <a:ext cx="3550750" cy="4521092"/>
          </a:xfrm>
          <a:prstGeom prst="roundRect">
            <a:avLst>
              <a:gd name="adj" fmla="val 3374"/>
            </a:avLst>
          </a:prstGeom>
          <a:solidFill>
            <a:srgbClr val="ED7D31">
              <a:lumMod val="20000"/>
              <a:lumOff val="80000"/>
            </a:srgbClr>
          </a:solidFill>
          <a:ln w="9525" cap="flat" cmpd="sng" algn="ctr">
            <a:no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marL="0" marR="0" lvl="0" indent="0" algn="ctr" defTabSz="844083" eaLnBrk="1" fontAlgn="base" latinLnBrk="0" hangingPunct="1">
              <a:lnSpc>
                <a:spcPct val="100000"/>
              </a:lnSpc>
              <a:spcBef>
                <a:spcPct val="0"/>
              </a:spcBef>
              <a:spcAft>
                <a:spcPct val="0"/>
              </a:spcAft>
              <a:buClrTx/>
              <a:buSzTx/>
              <a:buFontTx/>
              <a:buNone/>
              <a:tabLst/>
              <a:defRPr/>
            </a:pPr>
            <a:endParaRPr kumimoji="0" lang="zh-TW" altLang="en-US" sz="1662" b="1" i="0" u="none" strike="noStrike" kern="0" cap="none" spc="0" normalizeH="0" baseline="0" noProof="0" dirty="0">
              <a:ln>
                <a:noFill/>
              </a:ln>
              <a:solidFill>
                <a:srgbClr val="000000"/>
              </a:solidFill>
              <a:effectLst/>
              <a:uLnTx/>
              <a:uFillTx/>
              <a:latin typeface="文鼎圓體B5Std_M" panose="020F0600000000000000" pitchFamily="34" charset="-120"/>
              <a:ea typeface="文鼎圓體B5Std_M" panose="020F0600000000000000" pitchFamily="34" charset="-120"/>
            </a:endParaRPr>
          </a:p>
        </p:txBody>
      </p:sp>
      <p:sp>
        <p:nvSpPr>
          <p:cNvPr id="10" name="圓角矩形 227">
            <a:extLst>
              <a:ext uri="{FF2B5EF4-FFF2-40B4-BE49-F238E27FC236}">
                <a16:creationId xmlns:a16="http://schemas.microsoft.com/office/drawing/2014/main" id="{6900D8D0-F98B-4EFD-A03E-958744AA0640}"/>
              </a:ext>
            </a:extLst>
          </p:cNvPr>
          <p:cNvSpPr/>
          <p:nvPr/>
        </p:nvSpPr>
        <p:spPr bwMode="auto">
          <a:xfrm>
            <a:off x="667772" y="1836865"/>
            <a:ext cx="2659866" cy="4510620"/>
          </a:xfrm>
          <a:prstGeom prst="roundRect">
            <a:avLst>
              <a:gd name="adj" fmla="val 3374"/>
            </a:avLst>
          </a:prstGeom>
          <a:solidFill>
            <a:srgbClr val="DAEDEF">
              <a:lumMod val="90000"/>
            </a:srgbClr>
          </a:solidFill>
          <a:ln w="9525" cap="flat" cmpd="sng" algn="ctr">
            <a:no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defTabSz="844083" fontAlgn="base">
              <a:spcBef>
                <a:spcPct val="0"/>
              </a:spcBef>
              <a:spcAft>
                <a:spcPct val="0"/>
              </a:spcAft>
              <a:defRPr/>
            </a:pPr>
            <a:r>
              <a:rPr lang="zh-TW" altLang="en-US" sz="1662" b="1" kern="0" dirty="0" smtClean="0">
                <a:solidFill>
                  <a:srgbClr val="000000"/>
                </a:solidFill>
                <a:latin typeface="文鼎圓體B5Std_M" panose="020F0600000000000000" pitchFamily="34" charset="-120"/>
                <a:ea typeface="文鼎圓體B5Std_M" panose="020F0600000000000000" pitchFamily="34" charset="-120"/>
              </a:rPr>
              <a:t>底料區</a:t>
            </a:r>
            <a:endParaRPr lang="zh-TW" altLang="en-US" sz="1662" b="1" kern="0" dirty="0">
              <a:solidFill>
                <a:srgbClr val="000000"/>
              </a:solidFill>
              <a:latin typeface="文鼎圓體B5Std_M" panose="020F0600000000000000" pitchFamily="34" charset="-120"/>
              <a:ea typeface="文鼎圓體B5Std_M" panose="020F0600000000000000" pitchFamily="34" charset="-120"/>
            </a:endParaRPr>
          </a:p>
        </p:txBody>
      </p:sp>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2" y="1882989"/>
            <a:ext cx="7864667" cy="3185209"/>
          </a:xfrm>
          <a:prstGeom prst="rect">
            <a:avLst/>
          </a:prstGeom>
        </p:spPr>
      </p:pic>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sp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kumimoji="0"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查核點</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 </a:t>
            </a:r>
            <a:r>
              <a:rPr kumimoji="0"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感</a:t>
            </a:r>
            <a:r>
              <a:rPr kumimoji="0"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測資料模組</a:t>
            </a:r>
            <a:r>
              <a:rPr kumimoji="0"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zh-TW" altLang="en-US" sz="180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矩形 5"/>
          <p:cNvSpPr/>
          <p:nvPr/>
        </p:nvSpPr>
        <p:spPr>
          <a:xfrm>
            <a:off x="202571" y="1552555"/>
            <a:ext cx="8799488" cy="307777"/>
          </a:xfrm>
          <a:prstGeom prst="rect">
            <a:avLst/>
          </a:prstGeom>
        </p:spPr>
        <p:txBody>
          <a:bodyPr wrap="square">
            <a:spAutoFit/>
          </a:bodyPr>
          <a:lstStyle/>
          <a:p>
            <a:pPr marL="342900" indent="-342900" eaLnBrk="1" fontAlgn="auto" hangingPunct="1">
              <a:spcAft>
                <a:spcPts val="0"/>
              </a:spcAft>
              <a:buClr>
                <a:srgbClr val="800080"/>
              </a:buClr>
              <a:buFont typeface="+mj-lt"/>
              <a:buAutoNum type="arabicPeriod"/>
              <a:defRPr/>
            </a:pP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完成訊號擷取</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規劃。</a:t>
            </a:r>
            <a:endPar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3" name="文字方塊 12"/>
          <p:cNvSpPr txBox="1"/>
          <p:nvPr/>
        </p:nvSpPr>
        <p:spPr>
          <a:xfrm>
            <a:off x="-2412776" y="0"/>
            <a:ext cx="22221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smtClean="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smtClean="0">
                <a:solidFill>
                  <a:prstClr val="black"/>
                </a:solidFill>
                <a:latin typeface="微軟正黑體" panose="020B0604030504040204" pitchFamily="34" charset="-120"/>
                <a:ea typeface="微軟正黑體" panose="020B0604030504040204" pitchFamily="34" charset="-120"/>
              </a:rPr>
              <a:t>_p4</a:t>
            </a:r>
          </a:p>
        </p:txBody>
      </p:sp>
      <p:graphicFrame>
        <p:nvGraphicFramePr>
          <p:cNvPr id="8" name="表格 7"/>
          <p:cNvGraphicFramePr>
            <a:graphicFrameLocks noGrp="1"/>
          </p:cNvGraphicFramePr>
          <p:nvPr>
            <p:extLst/>
          </p:nvPr>
        </p:nvGraphicFramePr>
        <p:xfrm>
          <a:off x="667770" y="4486887"/>
          <a:ext cx="8008685" cy="2182473"/>
        </p:xfrm>
        <a:graphic>
          <a:graphicData uri="http://schemas.openxmlformats.org/drawingml/2006/table">
            <a:tbl>
              <a:tblPr/>
              <a:tblGrid>
                <a:gridCol w="677491">
                  <a:extLst>
                    <a:ext uri="{9D8B030D-6E8A-4147-A177-3AD203B41FA5}">
                      <a16:colId xmlns:a16="http://schemas.microsoft.com/office/drawing/2014/main" val="538037718"/>
                    </a:ext>
                  </a:extLst>
                </a:gridCol>
                <a:gridCol w="624929">
                  <a:extLst>
                    <a:ext uri="{9D8B030D-6E8A-4147-A177-3AD203B41FA5}">
                      <a16:colId xmlns:a16="http://schemas.microsoft.com/office/drawing/2014/main" val="2638913605"/>
                    </a:ext>
                  </a:extLst>
                </a:gridCol>
                <a:gridCol w="1426751">
                  <a:extLst>
                    <a:ext uri="{9D8B030D-6E8A-4147-A177-3AD203B41FA5}">
                      <a16:colId xmlns:a16="http://schemas.microsoft.com/office/drawing/2014/main" val="2120161409"/>
                    </a:ext>
                  </a:extLst>
                </a:gridCol>
                <a:gridCol w="598995">
                  <a:extLst>
                    <a:ext uri="{9D8B030D-6E8A-4147-A177-3AD203B41FA5}">
                      <a16:colId xmlns:a16="http://schemas.microsoft.com/office/drawing/2014/main" val="3900630329"/>
                    </a:ext>
                  </a:extLst>
                </a:gridCol>
                <a:gridCol w="576064">
                  <a:extLst>
                    <a:ext uri="{9D8B030D-6E8A-4147-A177-3AD203B41FA5}">
                      <a16:colId xmlns:a16="http://schemas.microsoft.com/office/drawing/2014/main" val="2229868947"/>
                    </a:ext>
                  </a:extLst>
                </a:gridCol>
                <a:gridCol w="504056">
                  <a:extLst>
                    <a:ext uri="{9D8B030D-6E8A-4147-A177-3AD203B41FA5}">
                      <a16:colId xmlns:a16="http://schemas.microsoft.com/office/drawing/2014/main" val="1779971370"/>
                    </a:ext>
                  </a:extLst>
                </a:gridCol>
                <a:gridCol w="738671">
                  <a:extLst>
                    <a:ext uri="{9D8B030D-6E8A-4147-A177-3AD203B41FA5}">
                      <a16:colId xmlns:a16="http://schemas.microsoft.com/office/drawing/2014/main" val="1311192567"/>
                    </a:ext>
                  </a:extLst>
                </a:gridCol>
                <a:gridCol w="666443">
                  <a:extLst>
                    <a:ext uri="{9D8B030D-6E8A-4147-A177-3AD203B41FA5}">
                      <a16:colId xmlns:a16="http://schemas.microsoft.com/office/drawing/2014/main" val="189408475"/>
                    </a:ext>
                  </a:extLst>
                </a:gridCol>
                <a:gridCol w="323078">
                  <a:extLst>
                    <a:ext uri="{9D8B030D-6E8A-4147-A177-3AD203B41FA5}">
                      <a16:colId xmlns:a16="http://schemas.microsoft.com/office/drawing/2014/main" val="837755451"/>
                    </a:ext>
                  </a:extLst>
                </a:gridCol>
                <a:gridCol w="743232">
                  <a:extLst>
                    <a:ext uri="{9D8B030D-6E8A-4147-A177-3AD203B41FA5}">
                      <a16:colId xmlns:a16="http://schemas.microsoft.com/office/drawing/2014/main" val="1902081747"/>
                    </a:ext>
                  </a:extLst>
                </a:gridCol>
                <a:gridCol w="533157">
                  <a:extLst>
                    <a:ext uri="{9D8B030D-6E8A-4147-A177-3AD203B41FA5}">
                      <a16:colId xmlns:a16="http://schemas.microsoft.com/office/drawing/2014/main" val="2771687173"/>
                    </a:ext>
                  </a:extLst>
                </a:gridCol>
                <a:gridCol w="595818">
                  <a:extLst>
                    <a:ext uri="{9D8B030D-6E8A-4147-A177-3AD203B41FA5}">
                      <a16:colId xmlns:a16="http://schemas.microsoft.com/office/drawing/2014/main" val="579263751"/>
                    </a:ext>
                  </a:extLst>
                </a:gridCol>
              </a:tblGrid>
              <a:tr h="171844">
                <a:tc gridSpan="3">
                  <a:txBody>
                    <a:bodyPr/>
                    <a:lstStyle/>
                    <a:p>
                      <a:pPr algn="ctr" fontAlgn="ctr"/>
                      <a:r>
                        <a:rPr lang="zh-TW" altLang="en-US" sz="1050" b="1" i="0" u="none" strike="noStrike" dirty="0">
                          <a:solidFill>
                            <a:srgbClr val="FFFFFF"/>
                          </a:solidFill>
                          <a:effectLst/>
                          <a:latin typeface="微軟正黑體" panose="020B0604030504040204" pitchFamily="34" charset="-120"/>
                          <a:ea typeface="微軟正黑體" panose="020B0604030504040204" pitchFamily="34" charset="-120"/>
                        </a:rPr>
                        <a:t>押出參數</a:t>
                      </a:r>
                      <a:r>
                        <a:rPr lang="zh-TW" altLang="en-US" sz="1050" b="1" i="0" u="none" strike="noStrike" dirty="0" smtClean="0">
                          <a:solidFill>
                            <a:srgbClr val="FFFFFF"/>
                          </a:solidFill>
                          <a:effectLst/>
                          <a:latin typeface="微軟正黑體" panose="020B0604030504040204" pitchFamily="34" charset="-120"/>
                          <a:ea typeface="微軟正黑體" panose="020B0604030504040204" pitchFamily="34" charset="-120"/>
                        </a:rPr>
                        <a:t>模組</a:t>
                      </a:r>
                      <a:r>
                        <a:rPr lang="en-US" altLang="zh-TW" sz="1050" b="1" i="0" u="none" strike="noStrike" dirty="0" smtClean="0">
                          <a:solidFill>
                            <a:srgbClr val="FFFFFF"/>
                          </a:solidFill>
                          <a:effectLst/>
                          <a:latin typeface="微軟正黑體" panose="020B0604030504040204" pitchFamily="34" charset="-120"/>
                          <a:ea typeface="微軟正黑體" panose="020B0604030504040204" pitchFamily="34" charset="-120"/>
                        </a:rPr>
                        <a:t>.</a:t>
                      </a:r>
                      <a:endParaRPr lang="zh-TW" altLang="en-US" sz="105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solidFill>
                      <a:srgbClr val="548235"/>
                    </a:solidFill>
                  </a:tcPr>
                </a:tc>
                <a:tc hMerge="1">
                  <a:txBody>
                    <a:bodyPr/>
                    <a:lstStyle/>
                    <a:p>
                      <a:endParaRPr lang="zh-TW" altLang="en-US"/>
                    </a:p>
                  </a:txBody>
                  <a:tcPr/>
                </a:tc>
                <a:tc hMerge="1">
                  <a:txBody>
                    <a:bodyPr/>
                    <a:lstStyle/>
                    <a:p>
                      <a:endParaRPr lang="zh-TW" altLang="en-US"/>
                    </a:p>
                  </a:txBody>
                  <a:tcPr/>
                </a:tc>
                <a:tc gridSpan="3">
                  <a:txBody>
                    <a:bodyPr/>
                    <a:lstStyle/>
                    <a:p>
                      <a:pPr algn="ctr" fontAlgn="ctr"/>
                      <a:r>
                        <a:rPr lang="zh-TW" altLang="en-US" sz="1050" b="1" i="0" u="none" strike="noStrike" dirty="0">
                          <a:solidFill>
                            <a:srgbClr val="FFFFFF"/>
                          </a:solidFill>
                          <a:effectLst/>
                          <a:latin typeface="微軟正黑體" panose="020B0604030504040204" pitchFamily="34" charset="-120"/>
                          <a:ea typeface="微軟正黑體" panose="020B0604030504040204" pitchFamily="34" charset="-120"/>
                        </a:rPr>
                        <a:t>貼</a:t>
                      </a:r>
                      <a:r>
                        <a:rPr lang="zh-TW" altLang="en-US" sz="1050" b="1" i="0" u="none" strike="noStrike" dirty="0" smtClean="0">
                          <a:solidFill>
                            <a:srgbClr val="FFFFFF"/>
                          </a:solidFill>
                          <a:effectLst/>
                          <a:latin typeface="微軟正黑體" panose="020B0604030504040204" pitchFamily="34" charset="-120"/>
                          <a:ea typeface="微軟正黑體" panose="020B0604030504040204" pitchFamily="34" charset="-120"/>
                        </a:rPr>
                        <a:t>合模組參數</a:t>
                      </a:r>
                      <a:r>
                        <a:rPr lang="en-US" altLang="zh-TW" sz="1050" b="1" i="0" u="none" strike="noStrike" dirty="0" smtClean="0">
                          <a:solidFill>
                            <a:srgbClr val="FFFFFF"/>
                          </a:solidFill>
                          <a:effectLst/>
                          <a:latin typeface="微軟正黑體" panose="020B0604030504040204" pitchFamily="34" charset="-120"/>
                          <a:ea typeface="微軟正黑體" panose="020B0604030504040204" pitchFamily="34" charset="-120"/>
                        </a:rPr>
                        <a:t>(</a:t>
                      </a:r>
                      <a:r>
                        <a:rPr lang="zh-TW" altLang="en-US" sz="1050" b="1" i="0" u="none" strike="noStrike" dirty="0" smtClean="0">
                          <a:solidFill>
                            <a:srgbClr val="FFFFFF"/>
                          </a:solidFill>
                          <a:effectLst/>
                          <a:latin typeface="微軟正黑體" panose="020B0604030504040204" pitchFamily="34" charset="-120"/>
                          <a:ea typeface="微軟正黑體" panose="020B0604030504040204" pitchFamily="34" charset="-120"/>
                        </a:rPr>
                        <a:t>定值</a:t>
                      </a:r>
                      <a:r>
                        <a:rPr lang="en-US" altLang="zh-TW" sz="1050" b="1" i="0" u="none" strike="noStrike" dirty="0" smtClean="0">
                          <a:solidFill>
                            <a:srgbClr val="FFFFFF"/>
                          </a:solidFill>
                          <a:effectLst/>
                          <a:latin typeface="微軟正黑體" panose="020B0604030504040204" pitchFamily="34" charset="-120"/>
                          <a:ea typeface="微軟正黑體" panose="020B0604030504040204" pitchFamily="34" charset="-120"/>
                        </a:rPr>
                        <a:t>)</a:t>
                      </a:r>
                      <a:br>
                        <a:rPr lang="en-US" altLang="zh-TW" sz="1050" b="1" i="0" u="none" strike="noStrike" dirty="0" smtClean="0">
                          <a:solidFill>
                            <a:srgbClr val="FFFFFF"/>
                          </a:solidFill>
                          <a:effectLst/>
                          <a:latin typeface="微軟正黑體" panose="020B0604030504040204" pitchFamily="34" charset="-120"/>
                          <a:ea typeface="微軟正黑體" panose="020B0604030504040204" pitchFamily="34" charset="-120"/>
                        </a:rPr>
                      </a:br>
                      <a:r>
                        <a:rPr lang="en-US" altLang="zh-TW" sz="1050" b="1" i="0" u="none" strike="noStrike" dirty="0" smtClean="0">
                          <a:solidFill>
                            <a:srgbClr val="FFFFFF"/>
                          </a:solidFill>
                          <a:effectLst/>
                          <a:latin typeface="微軟正黑體" panose="020B0604030504040204" pitchFamily="34" charset="-120"/>
                          <a:ea typeface="微軟正黑體" panose="020B0604030504040204" pitchFamily="34" charset="-120"/>
                        </a:rPr>
                        <a:t>【</a:t>
                      </a:r>
                      <a:r>
                        <a:rPr lang="zh-TW" altLang="en-US" sz="1050" b="1" i="0" u="none" strike="noStrike" dirty="0" smtClean="0">
                          <a:solidFill>
                            <a:srgbClr val="FFFFFF"/>
                          </a:solidFill>
                          <a:effectLst/>
                          <a:latin typeface="微軟正黑體" panose="020B0604030504040204" pitchFamily="34" charset="-120"/>
                          <a:ea typeface="微軟正黑體" panose="020B0604030504040204" pitchFamily="34" charset="-120"/>
                        </a:rPr>
                        <a:t>對應產品厚度</a:t>
                      </a:r>
                      <a:r>
                        <a:rPr lang="en-US" altLang="zh-TW" sz="1050" b="1" i="0" u="none" strike="noStrike" dirty="0" smtClean="0">
                          <a:solidFill>
                            <a:srgbClr val="FFFFFF"/>
                          </a:solidFill>
                          <a:effectLst/>
                          <a:latin typeface="微軟正黑體" panose="020B0604030504040204" pitchFamily="34" charset="-120"/>
                          <a:ea typeface="微軟正黑體" panose="020B0604030504040204" pitchFamily="34" charset="-120"/>
                        </a:rPr>
                        <a:t>0.25mm】</a:t>
                      </a:r>
                      <a:endParaRPr lang="zh-TW" altLang="en-US" sz="105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solidFill>
                      <a:srgbClr val="C65911"/>
                    </a:solidFill>
                  </a:tcPr>
                </a:tc>
                <a:tc hMerge="1">
                  <a:txBody>
                    <a:bodyPr/>
                    <a:lstStyle/>
                    <a:p>
                      <a:endParaRPr lang="zh-TW" altLang="en-US"/>
                    </a:p>
                  </a:txBody>
                  <a:tcPr/>
                </a:tc>
                <a:tc hMerge="1">
                  <a:txBody>
                    <a:bodyPr/>
                    <a:lstStyle/>
                    <a:p>
                      <a:endParaRPr lang="zh-TW" altLang="en-US"/>
                    </a:p>
                  </a:txBody>
                  <a:tcPr/>
                </a:tc>
                <a:tc gridSpan="3">
                  <a:txBody>
                    <a:bodyPr/>
                    <a:lstStyle/>
                    <a:p>
                      <a:pPr algn="ctr" fontAlgn="ctr"/>
                      <a:r>
                        <a:rPr lang="zh-TW" altLang="en-US" sz="1050" b="1" i="0" u="none" strike="noStrike" dirty="0" smtClean="0">
                          <a:solidFill>
                            <a:srgbClr val="FFFFFF"/>
                          </a:solidFill>
                          <a:effectLst/>
                          <a:latin typeface="微軟正黑體" panose="020B0604030504040204" pitchFamily="34" charset="-120"/>
                          <a:ea typeface="微軟正黑體" panose="020B0604030504040204" pitchFamily="34" charset="-120"/>
                        </a:rPr>
                        <a:t>捲</a:t>
                      </a:r>
                      <a:r>
                        <a:rPr lang="zh-TW" altLang="en-US" sz="1050" b="1" i="0" u="none" strike="noStrike" dirty="0">
                          <a:solidFill>
                            <a:srgbClr val="FFFFFF"/>
                          </a:solidFill>
                          <a:effectLst/>
                          <a:latin typeface="微軟正黑體" panose="020B0604030504040204" pitchFamily="34" charset="-120"/>
                          <a:ea typeface="微軟正黑體" panose="020B0604030504040204" pitchFamily="34" charset="-120"/>
                        </a:rPr>
                        <a:t>料監測模組</a:t>
                      </a:r>
                    </a:p>
                  </a:txBody>
                  <a:tcPr marL="4403" marR="4403" marT="4403" marB="0" anchor="ctr">
                    <a:lnL>
                      <a:noFill/>
                    </a:lnL>
                    <a:lnR>
                      <a:noFill/>
                    </a:lnR>
                    <a:lnT>
                      <a:noFill/>
                    </a:lnT>
                    <a:lnB>
                      <a:noFill/>
                    </a:lnB>
                    <a:solidFill>
                      <a:srgbClr val="404040"/>
                    </a:solidFill>
                  </a:tcPr>
                </a:tc>
                <a:tc hMerge="1">
                  <a:txBody>
                    <a:bodyPr/>
                    <a:lstStyle/>
                    <a:p>
                      <a:endParaRPr lang="zh-TW" altLang="en-US"/>
                    </a:p>
                  </a:txBody>
                  <a:tcPr/>
                </a:tc>
                <a:tc hMerge="1">
                  <a:txBody>
                    <a:bodyPr/>
                    <a:lstStyle/>
                    <a:p>
                      <a:endParaRPr lang="zh-TW" altLang="en-US"/>
                    </a:p>
                  </a:txBody>
                  <a:tcPr/>
                </a:tc>
                <a:tc gridSpan="3">
                  <a:txBody>
                    <a:bodyPr/>
                    <a:lstStyle/>
                    <a:p>
                      <a:pPr algn="ctr" fontAlgn="ctr"/>
                      <a:r>
                        <a:rPr lang="zh-TW" altLang="en-US" sz="1050" b="1" i="0" u="none" strike="noStrike" dirty="0">
                          <a:solidFill>
                            <a:srgbClr val="FFFFFF"/>
                          </a:solidFill>
                          <a:effectLst/>
                          <a:latin typeface="微軟正黑體" panose="020B0604030504040204" pitchFamily="34" charset="-120"/>
                          <a:ea typeface="微軟正黑體" panose="020B0604030504040204" pitchFamily="34" charset="-120"/>
                        </a:rPr>
                        <a:t>冷卻監測模組</a:t>
                      </a:r>
                    </a:p>
                  </a:txBody>
                  <a:tcPr marL="4403" marR="4403" marT="4403" marB="0" anchor="ctr">
                    <a:lnL>
                      <a:noFill/>
                    </a:lnL>
                    <a:lnR>
                      <a:noFill/>
                    </a:lnR>
                    <a:lnT>
                      <a:noFill/>
                    </a:lnT>
                    <a:lnB>
                      <a:noFill/>
                    </a:lnB>
                    <a:solidFill>
                      <a:srgbClr val="203764"/>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93966"/>
                  </a:ext>
                </a:extLst>
              </a:tr>
              <a:tr h="161046">
                <a:tc>
                  <a:txBody>
                    <a:bodyPr/>
                    <a:lstStyle/>
                    <a:p>
                      <a:pPr algn="ctr" fontAlgn="ctr"/>
                      <a:r>
                        <a:rPr lang="zh-TW" altLang="en-US" sz="900" b="1" i="0" u="none" strike="noStrike">
                          <a:solidFill>
                            <a:srgbClr val="FFFFFF"/>
                          </a:solidFill>
                          <a:effectLst/>
                          <a:latin typeface="微軟正黑體" panose="020B0604030504040204" pitchFamily="34" charset="-120"/>
                          <a:ea typeface="微軟正黑體" panose="020B0604030504040204" pitchFamily="34" charset="-120"/>
                        </a:rPr>
                        <a:t>訊號類型</a:t>
                      </a:r>
                    </a:p>
                  </a:txBody>
                  <a:tcPr marL="4403" marR="4403" marT="4403"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0AD47"/>
                    </a:solidFill>
                  </a:tcPr>
                </a:tc>
                <a:tc>
                  <a:txBody>
                    <a:bodyPr/>
                    <a:lstStyle/>
                    <a:p>
                      <a:pPr algn="ctr" fontAlgn="ctr"/>
                      <a:r>
                        <a:rPr lang="zh-TW" altLang="en-US" sz="900" b="1" i="0" u="none" strike="noStrike">
                          <a:solidFill>
                            <a:srgbClr val="FFFFFF"/>
                          </a:solidFill>
                          <a:effectLst/>
                          <a:latin typeface="微軟正黑體" panose="020B0604030504040204" pitchFamily="34" charset="-120"/>
                          <a:ea typeface="微軟正黑體" panose="020B0604030504040204" pitchFamily="34" charset="-120"/>
                        </a:rPr>
                        <a:t>來源</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0AD47"/>
                    </a:solidFill>
                  </a:tcPr>
                </a:tc>
                <a:tc>
                  <a:txBody>
                    <a:bodyPr/>
                    <a:lstStyle/>
                    <a:p>
                      <a:pPr algn="ctr" fontAlgn="ctr"/>
                      <a:r>
                        <a:rPr lang="zh-TW" altLang="en-US" sz="900" b="1" i="0" u="none" strike="noStrike" dirty="0">
                          <a:solidFill>
                            <a:srgbClr val="FFFFFF"/>
                          </a:solidFill>
                          <a:effectLst/>
                          <a:latin typeface="微軟正黑體" panose="020B0604030504040204" pitchFamily="34" charset="-120"/>
                          <a:ea typeface="微軟正黑體" panose="020B0604030504040204" pitchFamily="34" charset="-120"/>
                        </a:rPr>
                        <a:t>感測設備</a:t>
                      </a:r>
                    </a:p>
                  </a:txBody>
                  <a:tcPr marL="4403" marR="4403" marT="4403"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70AD47"/>
                    </a:solidFill>
                  </a:tcPr>
                </a:tc>
                <a:tc>
                  <a:txBody>
                    <a:bodyPr/>
                    <a:lstStyle/>
                    <a:p>
                      <a:pPr algn="ctr" fontAlgn="ctr"/>
                      <a:r>
                        <a:rPr lang="zh-TW" altLang="en-US" sz="900" b="1" i="0" u="none" strike="noStrike">
                          <a:solidFill>
                            <a:srgbClr val="FFFFFF"/>
                          </a:solidFill>
                          <a:effectLst/>
                          <a:latin typeface="微軟正黑體" panose="020B0604030504040204" pitchFamily="34" charset="-120"/>
                          <a:ea typeface="微軟正黑體" panose="020B0604030504040204" pitchFamily="34" charset="-120"/>
                        </a:rPr>
                        <a:t>訊號源</a:t>
                      </a:r>
                    </a:p>
                  </a:txBody>
                  <a:tcPr marL="4403" marR="4403" marT="4403"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ctr"/>
                      <a:r>
                        <a:rPr lang="zh-TW" altLang="en-US" sz="900" b="1" i="0" u="none" strike="noStrike" dirty="0">
                          <a:solidFill>
                            <a:srgbClr val="FFFFFF"/>
                          </a:solidFill>
                          <a:effectLst/>
                          <a:latin typeface="微軟正黑體" panose="020B0604030504040204" pitchFamily="34" charset="-120"/>
                          <a:ea typeface="微軟正黑體" panose="020B0604030504040204" pitchFamily="34" charset="-120"/>
                        </a:rPr>
                        <a:t>擷取方式</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ctr"/>
                      <a:r>
                        <a:rPr lang="zh-TW" altLang="en-US" sz="900" b="1" i="0" u="none" strike="noStrike" dirty="0">
                          <a:solidFill>
                            <a:srgbClr val="FFFFFF"/>
                          </a:solidFill>
                          <a:effectLst/>
                          <a:latin typeface="微軟正黑體" panose="020B0604030504040204" pitchFamily="34" charset="-120"/>
                          <a:ea typeface="微軟正黑體" panose="020B0604030504040204" pitchFamily="34" charset="-120"/>
                        </a:rPr>
                        <a:t>感測設備</a:t>
                      </a:r>
                    </a:p>
                  </a:txBody>
                  <a:tcPr marL="4403" marR="4403" marT="4403"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ctr"/>
                      <a:r>
                        <a:rPr lang="zh-TW" altLang="en-US" sz="900" b="1" i="0" u="none" strike="noStrike" dirty="0">
                          <a:solidFill>
                            <a:srgbClr val="FFFFFF"/>
                          </a:solidFill>
                          <a:effectLst/>
                          <a:latin typeface="微軟正黑體" panose="020B0604030504040204" pitchFamily="34" charset="-120"/>
                          <a:ea typeface="微軟正黑體" panose="020B0604030504040204" pitchFamily="34" charset="-120"/>
                        </a:rPr>
                        <a:t>訊號類型</a:t>
                      </a:r>
                    </a:p>
                  </a:txBody>
                  <a:tcPr marL="4403" marR="4403" marT="4403"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5A5A5"/>
                    </a:solidFill>
                  </a:tcPr>
                </a:tc>
                <a:tc>
                  <a:txBody>
                    <a:bodyPr/>
                    <a:lstStyle/>
                    <a:p>
                      <a:pPr algn="ctr" fontAlgn="ctr"/>
                      <a:r>
                        <a:rPr lang="zh-TW" altLang="en-US" sz="900" b="1" i="0" u="none" strike="noStrike" dirty="0">
                          <a:solidFill>
                            <a:srgbClr val="FFFFFF"/>
                          </a:solidFill>
                          <a:effectLst/>
                          <a:latin typeface="微軟正黑體" panose="020B0604030504040204" pitchFamily="34" charset="-120"/>
                          <a:ea typeface="微軟正黑體" panose="020B0604030504040204" pitchFamily="34" charset="-120"/>
                        </a:rPr>
                        <a:t>擷取方式</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5A5A5"/>
                    </a:solidFill>
                  </a:tcPr>
                </a:tc>
                <a:tc>
                  <a:txBody>
                    <a:bodyPr/>
                    <a:lstStyle/>
                    <a:p>
                      <a:pPr algn="ctr" fontAlgn="ctr"/>
                      <a:r>
                        <a:rPr lang="zh-TW" altLang="en-US" sz="900" b="1" i="0" u="none" strike="noStrike" dirty="0">
                          <a:solidFill>
                            <a:srgbClr val="FFFFFF"/>
                          </a:solidFill>
                          <a:effectLst/>
                          <a:latin typeface="微軟正黑體" panose="020B0604030504040204" pitchFamily="34" charset="-120"/>
                          <a:ea typeface="微軟正黑體" panose="020B0604030504040204" pitchFamily="34" charset="-120"/>
                        </a:rPr>
                        <a:t>感測設備</a:t>
                      </a:r>
                    </a:p>
                  </a:txBody>
                  <a:tcPr marL="4403" marR="4403" marT="4403"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A5A5A5"/>
                    </a:solidFill>
                  </a:tcPr>
                </a:tc>
                <a:tc>
                  <a:txBody>
                    <a:bodyPr/>
                    <a:lstStyle/>
                    <a:p>
                      <a:pPr algn="ctr" fontAlgn="ctr"/>
                      <a:r>
                        <a:rPr lang="zh-TW" altLang="en-US" sz="900" b="1" i="0" u="none" strike="noStrike">
                          <a:solidFill>
                            <a:srgbClr val="FFFFFF"/>
                          </a:solidFill>
                          <a:effectLst/>
                          <a:latin typeface="微軟正黑體" panose="020B0604030504040204" pitchFamily="34" charset="-120"/>
                          <a:ea typeface="微軟正黑體" panose="020B0604030504040204" pitchFamily="34" charset="-120"/>
                        </a:rPr>
                        <a:t>訊號類型</a:t>
                      </a:r>
                    </a:p>
                  </a:txBody>
                  <a:tcPr marL="4403" marR="4403" marT="4403"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ctr" fontAlgn="ctr"/>
                      <a:r>
                        <a:rPr lang="zh-TW" altLang="en-US" sz="900" b="1" i="0" u="none" strike="noStrike">
                          <a:solidFill>
                            <a:srgbClr val="FFFFFF"/>
                          </a:solidFill>
                          <a:effectLst/>
                          <a:latin typeface="微軟正黑體" panose="020B0604030504040204" pitchFamily="34" charset="-120"/>
                          <a:ea typeface="微軟正黑體" panose="020B0604030504040204" pitchFamily="34" charset="-120"/>
                        </a:rPr>
                        <a:t>擷取方式</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ctr" fontAlgn="ctr"/>
                      <a:r>
                        <a:rPr lang="zh-TW" altLang="en-US" sz="900" b="1" i="0" u="none" strike="noStrike">
                          <a:solidFill>
                            <a:srgbClr val="FFFFFF"/>
                          </a:solidFill>
                          <a:effectLst/>
                          <a:latin typeface="微軟正黑體" panose="020B0604030504040204" pitchFamily="34" charset="-120"/>
                          <a:ea typeface="微軟正黑體" panose="020B0604030504040204" pitchFamily="34" charset="-120"/>
                        </a:rPr>
                        <a:t>感測設備</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4229576195"/>
                  </a:ext>
                </a:extLst>
              </a:tr>
              <a:tr h="225463">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轉速</a:t>
                      </a: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E0B4"/>
                    </a:solidFill>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感測資料</a:t>
                      </a: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E0B4"/>
                    </a:solidFill>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轉速感測器</a:t>
                      </a:r>
                      <a:endParaRPr 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E0B4"/>
                    </a:solidFill>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初階厚度</a:t>
                      </a: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solidFill>
                      <a:srgbClr val="F8CBAD"/>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感測資料</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solidFill>
                      <a:srgbClr val="F8CBAD"/>
                    </a:solidFill>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紅外線溫度感測器</a:t>
                      </a: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solidFill>
                      <a:srgbClr val="F8CBAD"/>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無</a:t>
                      </a: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BDBDB"/>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BDBDB"/>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BDBDB"/>
                    </a:solidFill>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溫度</a:t>
                      </a:r>
                      <a:r>
                        <a:rPr lang="en-US" altLang="zh-TW" sz="900" b="0" i="0" u="none" strike="noStrike" dirty="0" smtClean="0">
                          <a:solidFill>
                            <a:schemeClr val="tx1"/>
                          </a:solidFill>
                          <a:effectLst/>
                          <a:latin typeface="微軟正黑體" panose="020B0604030504040204" pitchFamily="34" charset="-120"/>
                          <a:ea typeface="微軟正黑體" panose="020B0604030504040204" pitchFamily="34" charset="-120"/>
                        </a:rPr>
                        <a:t>(</a:t>
                      </a: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材料</a:t>
                      </a:r>
                      <a:r>
                        <a:rPr lang="en-US" altLang="zh-TW" sz="900" b="0" i="0" u="none" strike="noStrike" dirty="0" smtClean="0">
                          <a:solidFill>
                            <a:schemeClr val="tx1"/>
                          </a:solidFill>
                          <a:effectLst/>
                          <a:latin typeface="微軟正黑體" panose="020B0604030504040204" pitchFamily="34" charset="-120"/>
                          <a:ea typeface="微軟正黑體" panose="020B0604030504040204" pitchFamily="34" charset="-120"/>
                        </a:rPr>
                        <a:t>)</a:t>
                      </a: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感測資料</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紅外線溫度感測器</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950054457"/>
                  </a:ext>
                </a:extLst>
              </a:tr>
              <a:tr h="147952">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溫度</a:t>
                      </a: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EFDA"/>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控制器資料</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EFDA"/>
                    </a:solidFill>
                  </a:tcPr>
                </a:tc>
                <a:tc>
                  <a:txBody>
                    <a:bodyPr/>
                    <a:lstStyle/>
                    <a:p>
                      <a:pPr algn="l" fontAlgn="ctr"/>
                      <a:r>
                        <a:rPr lang="en-US" sz="900" b="0" i="0" u="none" strike="noStrike" dirty="0">
                          <a:solidFill>
                            <a:schemeClr val="tx1"/>
                          </a:solidFill>
                          <a:effectLst/>
                          <a:latin typeface="微軟正黑體" panose="020B0604030504040204" pitchFamily="34" charset="-120"/>
                          <a:ea typeface="微軟正黑體" panose="020B0604030504040204" pitchFamily="34" charset="-120"/>
                        </a:rPr>
                        <a:t>LUH JIANG</a:t>
                      </a: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溫控器</a:t>
                      </a:r>
                    </a:p>
                  </a:txBody>
                  <a:tcPr marL="4403" marR="4403" marT="440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EFDA"/>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ctr"/>
                      <a:endParaRPr 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地磚厚度</a:t>
                      </a: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感測資料</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基恩斯雷射測距感測器</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468824040"/>
                  </a:ext>
                </a:extLst>
              </a:tr>
              <a:tr h="291303">
                <a:tc>
                  <a:txBody>
                    <a:bodyPr/>
                    <a:lstStyle/>
                    <a:p>
                      <a:pPr algn="l" fontAlgn="ctr"/>
                      <a:r>
                        <a:rPr lang="zh-TW" altLang="en-US" sz="900" b="0" i="0" u="none" strike="noStrike">
                          <a:solidFill>
                            <a:schemeClr val="tx1"/>
                          </a:solidFill>
                          <a:effectLst/>
                          <a:latin typeface="微軟正黑體" panose="020B0604030504040204" pitchFamily="34" charset="-120"/>
                          <a:ea typeface="微軟正黑體" panose="020B0604030504040204" pitchFamily="34" charset="-120"/>
                        </a:rPr>
                        <a:t>電流值</a:t>
                      </a: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E0B4"/>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感測資料</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E0B4"/>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電流感測器</a:t>
                      </a:r>
                    </a:p>
                  </a:txBody>
                  <a:tcPr marL="4403" marR="4403" marT="440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E0B4"/>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ctr"/>
                      <a:endParaRPr 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溫溼度</a:t>
                      </a:r>
                      <a:endParaRPr lang="en-US" altLang="zh-TW"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solidFill>
                      <a:srgbClr val="B4C6E7"/>
                    </a:solidFill>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感測器</a:t>
                      </a: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solidFill>
                      <a:srgbClr val="B4C6E7"/>
                    </a:solidFill>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環境溫溼度</a:t>
                      </a:r>
                      <a:endParaRPr 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solidFill>
                      <a:srgbClr val="B4C6E7"/>
                    </a:solidFill>
                  </a:tcPr>
                </a:tc>
                <a:extLst>
                  <a:ext uri="{0D108BD9-81ED-4DB2-BD59-A6C34878D82A}">
                    <a16:rowId xmlns:a16="http://schemas.microsoft.com/office/drawing/2014/main" val="2473823165"/>
                  </a:ext>
                </a:extLst>
              </a:tr>
              <a:tr h="291303">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出料</a:t>
                      </a: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量</a:t>
                      </a:r>
                      <a:r>
                        <a:rPr lang="en-US" altLang="zh-TW" sz="900" b="0" i="0" u="none" strike="noStrike" dirty="0" smtClean="0">
                          <a:solidFill>
                            <a:schemeClr val="tx1"/>
                          </a:solidFill>
                          <a:effectLst/>
                          <a:latin typeface="微軟正黑體" panose="020B0604030504040204" pitchFamily="34" charset="-120"/>
                          <a:ea typeface="微軟正黑體" panose="020B0604030504040204" pitchFamily="34" charset="-120"/>
                        </a:rPr>
                        <a:t/>
                      </a:r>
                      <a:br>
                        <a:rPr lang="en-US" altLang="zh-TW" sz="900" b="0" i="0" u="none" strike="noStrike" dirty="0" smtClean="0">
                          <a:solidFill>
                            <a:schemeClr val="tx1"/>
                          </a:solidFill>
                          <a:effectLst/>
                          <a:latin typeface="微軟正黑體" panose="020B0604030504040204" pitchFamily="34" charset="-120"/>
                          <a:ea typeface="微軟正黑體" panose="020B0604030504040204" pitchFamily="34" charset="-120"/>
                        </a:rPr>
                      </a:br>
                      <a:r>
                        <a:rPr lang="en-US" altLang="zh-TW" sz="900" b="0" i="0" u="none" strike="noStrike" dirty="0" smtClean="0">
                          <a:solidFill>
                            <a:schemeClr val="tx1"/>
                          </a:solidFill>
                          <a:effectLst/>
                          <a:latin typeface="微軟正黑體" panose="020B0604030504040204" pitchFamily="34" charset="-120"/>
                          <a:ea typeface="微軟正黑體" panose="020B0604030504040204" pitchFamily="34" charset="-120"/>
                        </a:rPr>
                        <a:t>(</a:t>
                      </a: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塑料面積</a:t>
                      </a:r>
                      <a:r>
                        <a:rPr lang="en-US" altLang="zh-TW" sz="9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EFDA"/>
                    </a:solidFill>
                  </a:tcPr>
                </a:tc>
                <a:tc>
                  <a:txBody>
                    <a:bodyPr/>
                    <a:lstStyle/>
                    <a:p>
                      <a:pPr algn="l" fontAlgn="ctr"/>
                      <a:r>
                        <a:rPr lang="zh-TW" altLang="en-US" sz="900" b="0" i="0" u="none" strike="noStrike">
                          <a:solidFill>
                            <a:schemeClr val="tx1"/>
                          </a:solidFill>
                          <a:effectLst/>
                          <a:latin typeface="微軟正黑體" panose="020B0604030504040204" pitchFamily="34" charset="-120"/>
                          <a:ea typeface="微軟正黑體" panose="020B0604030504040204" pitchFamily="34" charset="-120"/>
                        </a:rPr>
                        <a:t>感測資料</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EFDA"/>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雷射測距感測器</a:t>
                      </a:r>
                    </a:p>
                  </a:txBody>
                  <a:tcPr marL="4403" marR="4403" marT="440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EFDA"/>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cs typeface="+mn-cs"/>
                        </a:rPr>
                        <a:t>偏擺度</a:t>
                      </a: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cs typeface="+mn-cs"/>
                      </a:endParaRPr>
                    </a:p>
                  </a:txBody>
                  <a:tcPr marL="4403" marR="4403" marT="4403"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9E1F2"/>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cs typeface="+mn-cs"/>
                        </a:rPr>
                        <a:t>感測資料</a:t>
                      </a: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9E1F2"/>
                    </a:solidFill>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cs typeface="+mn-cs"/>
                        </a:rPr>
                        <a:t>紅外線感</a:t>
                      </a: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cs typeface="+mn-cs"/>
                        </a:rPr>
                        <a:t>測器</a:t>
                      </a: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73373825"/>
                  </a:ext>
                </a:extLst>
              </a:tr>
              <a:tr h="291303">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溫度</a:t>
                      </a:r>
                      <a:r>
                        <a:rPr lang="en-US" altLang="zh-TW" sz="900" b="0" i="0" u="none" strike="noStrike" dirty="0" smtClean="0">
                          <a:solidFill>
                            <a:schemeClr val="tx1"/>
                          </a:solidFill>
                          <a:effectLst/>
                          <a:latin typeface="微軟正黑體" panose="020B0604030504040204" pitchFamily="34" charset="-120"/>
                          <a:ea typeface="微軟正黑體" panose="020B0604030504040204" pitchFamily="34" charset="-120"/>
                        </a:rPr>
                        <a:t>(</a:t>
                      </a: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材料</a:t>
                      </a:r>
                      <a:r>
                        <a:rPr lang="en-US" altLang="zh-TW" sz="900" b="0" i="0" u="none" strike="noStrike" dirty="0" smtClean="0">
                          <a:solidFill>
                            <a:schemeClr val="tx1"/>
                          </a:solidFill>
                          <a:effectLst/>
                          <a:latin typeface="微軟正黑體" panose="020B0604030504040204" pitchFamily="34" charset="-120"/>
                          <a:ea typeface="微軟正黑體" panose="020B0604030504040204" pitchFamily="34" charset="-120"/>
                        </a:rPr>
                        <a:t>)</a:t>
                      </a: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EFDA"/>
                    </a:solidFill>
                  </a:tcPr>
                </a:tc>
                <a:tc>
                  <a:txBody>
                    <a:bodyPr/>
                    <a:lstStyle/>
                    <a:p>
                      <a:pPr algn="l" fontAlgn="ctr"/>
                      <a:r>
                        <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rPr>
                        <a:t>感測資料</a:t>
                      </a:r>
                    </a:p>
                  </a:txBody>
                  <a:tcPr marL="4403" marR="4403" marT="440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EFDA"/>
                    </a:solidFill>
                  </a:tcPr>
                </a:tc>
                <a:tc>
                  <a:txBody>
                    <a:bodyPr/>
                    <a:lstStyle/>
                    <a:p>
                      <a:pPr algn="l" fontAlgn="ctr"/>
                      <a:r>
                        <a:rPr lang="zh-TW" altLang="en-US" sz="900" b="0" i="0" u="none" strike="noStrike" dirty="0" smtClean="0">
                          <a:solidFill>
                            <a:schemeClr val="tx1"/>
                          </a:solidFill>
                          <a:effectLst/>
                          <a:latin typeface="微軟正黑體" panose="020B0604030504040204" pitchFamily="34" charset="-120"/>
                          <a:ea typeface="微軟正黑體" panose="020B0604030504040204" pitchFamily="34" charset="-120"/>
                        </a:rPr>
                        <a:t>紅外線溫度感測器</a:t>
                      </a: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EFDA"/>
                    </a:solid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endParaRPr lang="en-US" altLang="zh-TW"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endParaRPr lang="zh-TW" alt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endParaRPr lang="en-US" sz="9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4403" marR="4403" marT="440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3336765"/>
                  </a:ext>
                </a:extLst>
              </a:tr>
              <a:tr h="147952">
                <a:tc>
                  <a:txBody>
                    <a:bodyPr/>
                    <a:lstStyle/>
                    <a:p>
                      <a:pPr algn="l" fontAlgn="ctr"/>
                      <a:endPar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l" fontAlgn="ctr"/>
                      <a:endPar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l" fontAlgn="ctr"/>
                      <a:endPar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l" fontAlgn="ctr"/>
                      <a:endParaRPr lang="zh-TW" altLang="en-US" sz="900" b="0" i="0" u="none" strike="noStrike">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tcPr>
                </a:tc>
                <a:tc>
                  <a:txBody>
                    <a:bodyPr/>
                    <a:lstStyle/>
                    <a:p>
                      <a:pPr algn="l" fontAlgn="ctr"/>
                      <a:endParaRPr lang="zh-TW" altLang="en-US" sz="900" b="0" i="0" u="none" strike="noStrike">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tcPr>
                </a:tc>
                <a:tc>
                  <a:txBody>
                    <a:bodyPr/>
                    <a:lstStyle/>
                    <a:p>
                      <a:pPr algn="l" fontAlgn="ctr"/>
                      <a:endParaRPr lang="zh-TW" altLang="en-US" sz="900" b="0" i="0" u="none" strike="noStrike">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tcPr>
                </a:tc>
                <a:tc>
                  <a:txBody>
                    <a:bodyPr/>
                    <a:lstStyle/>
                    <a:p>
                      <a:pPr algn="l" fontAlgn="ctr"/>
                      <a:endParaRPr lang="zh-TW" altLang="en-US" sz="900" b="0" i="0" u="none" strike="noStrike">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tcPr>
                </a:tc>
                <a:tc>
                  <a:txBody>
                    <a:bodyPr/>
                    <a:lstStyle/>
                    <a:p>
                      <a:pPr algn="l" fontAlgn="ctr"/>
                      <a:endPar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tcPr>
                </a:tc>
                <a:tc>
                  <a:txBody>
                    <a:bodyPr/>
                    <a:lstStyle/>
                    <a:p>
                      <a:pPr algn="l" fontAlgn="ctr"/>
                      <a:endParaRPr lang="zh-TW" altLang="en-US" sz="900" b="0" i="0" u="none" strike="noStrike">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tcPr>
                </a:tc>
                <a:tc>
                  <a:txBody>
                    <a:bodyPr/>
                    <a:lstStyle/>
                    <a:p>
                      <a:pPr algn="l" fontAlgn="ctr"/>
                      <a:endPar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tcPr>
                </a:tc>
                <a:tc>
                  <a:txBody>
                    <a:bodyPr/>
                    <a:lstStyle/>
                    <a:p>
                      <a:pPr algn="l" fontAlgn="ctr"/>
                      <a:endParaRPr lang="zh-TW" altLang="en-US" sz="900" b="0" i="0" u="none" strike="noStrike">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tcPr>
                </a:tc>
                <a:tc>
                  <a:txBody>
                    <a:bodyPr/>
                    <a:lstStyle/>
                    <a:p>
                      <a:pPr algn="l" fontAlgn="ctr"/>
                      <a:endPar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03" marR="4403" marT="4403" marB="0" anchor="ctr">
                    <a:lnL>
                      <a:noFill/>
                    </a:lnL>
                    <a:lnR>
                      <a:noFill/>
                    </a:lnR>
                    <a:lnT>
                      <a:noFill/>
                    </a:lnT>
                    <a:lnB>
                      <a:noFill/>
                    </a:lnB>
                  </a:tcPr>
                </a:tc>
                <a:extLst>
                  <a:ext uri="{0D108BD9-81ED-4DB2-BD59-A6C34878D82A}">
                    <a16:rowId xmlns:a16="http://schemas.microsoft.com/office/drawing/2014/main" val="1596159791"/>
                  </a:ext>
                </a:extLst>
              </a:tr>
            </a:tbl>
          </a:graphicData>
        </a:graphic>
      </p:graphicFrame>
      <p:sp>
        <p:nvSpPr>
          <p:cNvPr id="16" name="矩形 15"/>
          <p:cNvSpPr/>
          <p:nvPr/>
        </p:nvSpPr>
        <p:spPr>
          <a:xfrm>
            <a:off x="3399645" y="1886293"/>
            <a:ext cx="814647" cy="338554"/>
          </a:xfrm>
          <a:prstGeom prst="rect">
            <a:avLst/>
          </a:prstGeom>
        </p:spPr>
        <p:txBody>
          <a:bodyPr wrap="none">
            <a:spAutoFit/>
          </a:bodyPr>
          <a:lstStyle/>
          <a:p>
            <a:r>
              <a:rPr kumimoji="0" lang="zh-TW" altLang="en-US" sz="1600" b="1" kern="0" dirty="0">
                <a:solidFill>
                  <a:srgbClr val="000000"/>
                </a:solidFill>
                <a:latin typeface="文鼎圓體B5Std_M" panose="020F0600000000000000" pitchFamily="34" charset="-120"/>
                <a:ea typeface="文鼎圓體B5Std_M" panose="020F0600000000000000" pitchFamily="34" charset="-120"/>
              </a:rPr>
              <a:t>貼合區</a:t>
            </a:r>
            <a:endParaRPr lang="zh-TW" altLang="en-US" sz="1600" dirty="0"/>
          </a:p>
        </p:txBody>
      </p:sp>
    </p:spTree>
    <p:extLst>
      <p:ext uri="{BB962C8B-B14F-4D97-AF65-F5344CB8AC3E}">
        <p14:creationId xmlns:p14="http://schemas.microsoft.com/office/powerpoint/2010/main" val="3513467427"/>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kumimoji="0"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查核點</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 </a:t>
            </a:r>
            <a:r>
              <a:rPr kumimoji="0"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感</a:t>
            </a:r>
            <a:r>
              <a:rPr kumimoji="0"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測資料模組</a:t>
            </a:r>
            <a:r>
              <a:rPr kumimoji="0"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zh-TW" altLang="en-US" sz="180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矩形 5"/>
          <p:cNvSpPr/>
          <p:nvPr/>
        </p:nvSpPr>
        <p:spPr>
          <a:xfrm>
            <a:off x="141768" y="1484784"/>
            <a:ext cx="8799488" cy="523220"/>
          </a:xfrm>
          <a:prstGeom prst="rect">
            <a:avLst/>
          </a:prstGeom>
        </p:spPr>
        <p:txBody>
          <a:bodyPr wrap="square">
            <a:spAutoFit/>
          </a:bodyPr>
          <a:lstStyle/>
          <a:p>
            <a:pPr marL="342900" indent="-342900" eaLnBrk="1" fontAlgn="auto" hangingPunct="1">
              <a:spcAft>
                <a:spcPts val="0"/>
              </a:spcAft>
              <a:buClr>
                <a:srgbClr val="800080"/>
              </a:buClr>
              <a:buFont typeface="+mj-lt"/>
              <a:buAutoNum type="arabicPeriod" startAt="2"/>
              <a:defRPr/>
            </a:pP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針對</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本計畫場域位置</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如下圖</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1</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、地磚貼合製程</a:t>
            </a:r>
            <a:r>
              <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，現場設備狀態</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如下圖</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2</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、宏英工業連續性地磚貼合設備</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a:t>
            </a:r>
            <a:endPar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endParaRPr>
          </a:p>
          <a:p>
            <a:pPr marL="342900" indent="-342900" eaLnBrk="1" fontAlgn="auto" hangingPunct="1">
              <a:spcAft>
                <a:spcPts val="0"/>
              </a:spcAft>
              <a:buClr>
                <a:srgbClr val="800080"/>
              </a:buClr>
              <a:buFont typeface="+mj-lt"/>
              <a:buAutoNum type="arabicPeriod" startAt="2"/>
              <a:defRPr/>
            </a:pP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擷取設備控制器</a:t>
            </a:r>
            <a:r>
              <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感測器加工</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參數</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如圖</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3</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、塑料押出寬度、產品厚度、環境溫濕度、</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3</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段製程溫度、電流值</a:t>
            </a:r>
            <a:r>
              <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rPr>
              <a:t>) </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a:t>
            </a:r>
            <a:endPar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3" name="文字方塊 12"/>
          <p:cNvSpPr txBox="1"/>
          <p:nvPr/>
        </p:nvSpPr>
        <p:spPr>
          <a:xfrm>
            <a:off x="-2412776" y="119589"/>
            <a:ext cx="22221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smtClean="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smtClean="0">
                <a:solidFill>
                  <a:prstClr val="black"/>
                </a:solidFill>
                <a:latin typeface="微軟正黑體" panose="020B0604030504040204" pitchFamily="34" charset="-120"/>
                <a:ea typeface="微軟正黑體" panose="020B0604030504040204" pitchFamily="34" charset="-120"/>
              </a:rPr>
              <a:t>_p4</a:t>
            </a:r>
          </a:p>
        </p:txBody>
      </p:sp>
      <p:grpSp>
        <p:nvGrpSpPr>
          <p:cNvPr id="18" name="群組 17"/>
          <p:cNvGrpSpPr/>
          <p:nvPr/>
        </p:nvGrpSpPr>
        <p:grpSpPr>
          <a:xfrm>
            <a:off x="3491880" y="2273707"/>
            <a:ext cx="3418661" cy="2318068"/>
            <a:chOff x="3779911" y="2564358"/>
            <a:chExt cx="3418661" cy="2318068"/>
          </a:xfrm>
        </p:grpSpPr>
        <p:pic>
          <p:nvPicPr>
            <p:cNvPr id="16" name="圖片 15">
              <a:extLst>
                <a:ext uri="{FF2B5EF4-FFF2-40B4-BE49-F238E27FC236}">
                  <a16:creationId xmlns:a16="http://schemas.microsoft.com/office/drawing/2014/main" id="{4AED4D34-4D40-4246-BBFB-11E52A7D2090}"/>
                </a:ext>
              </a:extLst>
            </p:cNvPr>
            <p:cNvPicPr/>
            <p:nvPr/>
          </p:nvPicPr>
          <p:blipFill>
            <a:blip r:embed="rId3"/>
            <a:stretch>
              <a:fillRect/>
            </a:stretch>
          </p:blipFill>
          <p:spPr>
            <a:xfrm>
              <a:off x="3874115" y="2564358"/>
              <a:ext cx="3230254" cy="2010291"/>
            </a:xfrm>
            <a:prstGeom prst="rect">
              <a:avLst/>
            </a:prstGeom>
          </p:spPr>
        </p:pic>
        <p:sp>
          <p:nvSpPr>
            <p:cNvPr id="7" name="矩形 6"/>
            <p:cNvSpPr/>
            <p:nvPr/>
          </p:nvSpPr>
          <p:spPr>
            <a:xfrm>
              <a:off x="3779911" y="4574649"/>
              <a:ext cx="3418661" cy="307777"/>
            </a:xfrm>
            <a:prstGeom prst="rect">
              <a:avLst/>
            </a:prstGeom>
            <a:noFill/>
          </p:spPr>
          <p:txBody>
            <a:bodyPr wrap="square">
              <a:spAutoFit/>
            </a:bodyPr>
            <a:lstStyle/>
            <a:p>
              <a:pPr algn="ctr"/>
              <a:r>
                <a:rPr lang="zh-TW" altLang="en-US"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a:t>
              </a:r>
              <a:r>
                <a:rPr lang="en-US"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、宏英工業連續性地磚貼合設備</a:t>
              </a:r>
            </a:p>
          </p:txBody>
        </p:sp>
      </p:grpSp>
      <p:grpSp>
        <p:nvGrpSpPr>
          <p:cNvPr id="20" name="群組 19"/>
          <p:cNvGrpSpPr/>
          <p:nvPr/>
        </p:nvGrpSpPr>
        <p:grpSpPr>
          <a:xfrm>
            <a:off x="6708347" y="2199629"/>
            <a:ext cx="2149948" cy="2499028"/>
            <a:chOff x="6708347" y="2538720"/>
            <a:chExt cx="2149948" cy="2499028"/>
          </a:xfrm>
        </p:grpSpPr>
        <p:pic>
          <p:nvPicPr>
            <p:cNvPr id="10" name="圖片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5400000">
              <a:off x="6688485" y="2812429"/>
              <a:ext cx="2189672" cy="1642254"/>
            </a:xfrm>
            <a:prstGeom prst="rect">
              <a:avLst/>
            </a:prstGeom>
          </p:spPr>
        </p:pic>
        <p:sp>
          <p:nvSpPr>
            <p:cNvPr id="19" name="矩形 18"/>
            <p:cNvSpPr/>
            <p:nvPr/>
          </p:nvSpPr>
          <p:spPr>
            <a:xfrm>
              <a:off x="6708347" y="4729971"/>
              <a:ext cx="2149948" cy="307777"/>
            </a:xfrm>
            <a:prstGeom prst="rect">
              <a:avLst/>
            </a:prstGeom>
            <a:noFill/>
          </p:spPr>
          <p:txBody>
            <a:bodyPr wrap="square">
              <a:spAutoFit/>
            </a:bodyPr>
            <a:lstStyle/>
            <a:p>
              <a:pPr algn="ctr"/>
              <a:r>
                <a:rPr lang="zh-TW" altLang="en-US"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a:t>
              </a:r>
              <a:r>
                <a:rPr lang="en-US"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3</a:t>
              </a:r>
              <a:r>
                <a:rPr lang="zh-TW" altLang="en-US"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、控制器加工參數</a:t>
              </a:r>
            </a:p>
          </p:txBody>
        </p:sp>
      </p:grpSp>
      <p:sp>
        <p:nvSpPr>
          <p:cNvPr id="23" name="矩形 22"/>
          <p:cNvSpPr/>
          <p:nvPr/>
        </p:nvSpPr>
        <p:spPr>
          <a:xfrm>
            <a:off x="-14970" y="4564306"/>
            <a:ext cx="3248230" cy="307777"/>
          </a:xfrm>
          <a:prstGeom prst="rect">
            <a:avLst/>
          </a:prstGeom>
          <a:noFill/>
        </p:spPr>
        <p:txBody>
          <a:bodyPr wrap="square">
            <a:spAutoFit/>
          </a:bodyPr>
          <a:lstStyle/>
          <a:p>
            <a:pPr algn="ctr"/>
            <a:r>
              <a:rPr lang="zh-TW" altLang="en-US"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a:t>
            </a:r>
            <a:r>
              <a:rPr lang="en-US"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3</a:t>
            </a:r>
            <a:r>
              <a:rPr lang="zh-TW" altLang="en-US"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、加工參數訊號感測器類群</a:t>
            </a:r>
            <a:endParaRPr lang="zh-TW" altLang="en-US"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14" name="群組 13"/>
          <p:cNvGrpSpPr/>
          <p:nvPr/>
        </p:nvGrpSpPr>
        <p:grpSpPr>
          <a:xfrm>
            <a:off x="4153656" y="4869080"/>
            <a:ext cx="1425111" cy="1368000"/>
            <a:chOff x="2112080" y="5031320"/>
            <a:chExt cx="1425111" cy="1368000"/>
          </a:xfrm>
        </p:grpSpPr>
        <p:pic>
          <p:nvPicPr>
            <p:cNvPr id="26" name="圖片 25"/>
            <p:cNvPicPr>
              <a:picLocks noChangeAspect="1"/>
            </p:cNvPicPr>
            <p:nvPr/>
          </p:nvPicPr>
          <p:blipFill>
            <a:blip r:embed="rId5"/>
            <a:stretch>
              <a:fillRect/>
            </a:stretch>
          </p:blipFill>
          <p:spPr>
            <a:xfrm>
              <a:off x="2112080" y="5031320"/>
              <a:ext cx="1425111" cy="1368000"/>
            </a:xfrm>
            <a:prstGeom prst="rect">
              <a:avLst/>
            </a:prstGeom>
          </p:spPr>
        </p:pic>
        <p:sp>
          <p:nvSpPr>
            <p:cNvPr id="32" name="矩形 31"/>
            <p:cNvSpPr/>
            <p:nvPr/>
          </p:nvSpPr>
          <p:spPr>
            <a:xfrm>
              <a:off x="2283461" y="6074201"/>
              <a:ext cx="1082348" cy="307777"/>
            </a:xfrm>
            <a:prstGeom prst="rect">
              <a:avLst/>
            </a:prstGeom>
            <a:solidFill>
              <a:srgbClr val="002060"/>
            </a:solidFill>
          </p:spPr>
          <p:txBody>
            <a:bodyPr wrap="none" anchor="ctr">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紅外線溫度</a:t>
              </a:r>
            </a:p>
          </p:txBody>
        </p:sp>
      </p:grpSp>
      <p:grpSp>
        <p:nvGrpSpPr>
          <p:cNvPr id="39" name="群組 38"/>
          <p:cNvGrpSpPr/>
          <p:nvPr/>
        </p:nvGrpSpPr>
        <p:grpSpPr>
          <a:xfrm>
            <a:off x="5614504" y="4869080"/>
            <a:ext cx="1849870" cy="1368000"/>
            <a:chOff x="3572928" y="5031320"/>
            <a:chExt cx="1849870" cy="1368000"/>
          </a:xfrm>
        </p:grpSpPr>
        <p:pic>
          <p:nvPicPr>
            <p:cNvPr id="21" name="圖片 20">
              <a:extLst>
                <a:ext uri="{FF2B5EF4-FFF2-40B4-BE49-F238E27FC236}">
                  <a16:creationId xmlns:a16="http://schemas.microsoft.com/office/drawing/2014/main" id="{824F6B65-C612-7A4C-98F7-D8CB0DD0A14F}"/>
                </a:ext>
              </a:extLst>
            </p:cNvPr>
            <p:cNvPicPr>
              <a:picLocks noChangeAspect="1"/>
            </p:cNvPicPr>
            <p:nvPr/>
          </p:nvPicPr>
          <p:blipFill>
            <a:blip r:embed="rId6"/>
            <a:stretch>
              <a:fillRect/>
            </a:stretch>
          </p:blipFill>
          <p:spPr>
            <a:xfrm>
              <a:off x="3572928" y="5031320"/>
              <a:ext cx="1849870" cy="1368000"/>
            </a:xfrm>
            <a:prstGeom prst="rect">
              <a:avLst/>
            </a:prstGeom>
          </p:spPr>
        </p:pic>
        <p:sp>
          <p:nvSpPr>
            <p:cNvPr id="31" name="矩形 30"/>
            <p:cNvSpPr/>
            <p:nvPr/>
          </p:nvSpPr>
          <p:spPr>
            <a:xfrm>
              <a:off x="4046458" y="6074201"/>
              <a:ext cx="902811" cy="307777"/>
            </a:xfrm>
            <a:prstGeom prst="rect">
              <a:avLst/>
            </a:prstGeom>
            <a:solidFill>
              <a:srgbClr val="002060"/>
            </a:solidFill>
          </p:spPr>
          <p:txBody>
            <a:bodyPr wrap="none" anchor="ctr">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雷射測距</a:t>
              </a:r>
            </a:p>
          </p:txBody>
        </p:sp>
        <p:sp>
          <p:nvSpPr>
            <p:cNvPr id="38" name="矩形 37"/>
            <p:cNvSpPr/>
            <p:nvPr/>
          </p:nvSpPr>
          <p:spPr>
            <a:xfrm>
              <a:off x="4106392" y="5178040"/>
              <a:ext cx="937566" cy="8512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8" name="群組 27"/>
          <p:cNvGrpSpPr/>
          <p:nvPr/>
        </p:nvGrpSpPr>
        <p:grpSpPr>
          <a:xfrm>
            <a:off x="7500111" y="4869080"/>
            <a:ext cx="1320361" cy="1368000"/>
            <a:chOff x="5458535" y="5031320"/>
            <a:chExt cx="1320361" cy="1368000"/>
          </a:xfrm>
        </p:grpSpPr>
        <p:pic>
          <p:nvPicPr>
            <p:cNvPr id="22" name="圖片 21">
              <a:extLst>
                <a:ext uri="{FF2B5EF4-FFF2-40B4-BE49-F238E27FC236}">
                  <a16:creationId xmlns:a16="http://schemas.microsoft.com/office/drawing/2014/main" id="{3A1B9472-7D68-4148-9E52-B9859361FAF0}"/>
                </a:ext>
              </a:extLst>
            </p:cNvPr>
            <p:cNvPicPr>
              <a:picLocks noChangeAspect="1"/>
            </p:cNvPicPr>
            <p:nvPr/>
          </p:nvPicPr>
          <p:blipFill>
            <a:blip r:embed="rId7"/>
            <a:stretch>
              <a:fillRect/>
            </a:stretch>
          </p:blipFill>
          <p:spPr>
            <a:xfrm>
              <a:off x="5458535" y="5031320"/>
              <a:ext cx="1320361" cy="1368000"/>
            </a:xfrm>
            <a:prstGeom prst="rect">
              <a:avLst/>
            </a:prstGeom>
            <a:solidFill>
              <a:schemeClr val="tx1">
                <a:lumMod val="50000"/>
                <a:lumOff val="50000"/>
              </a:schemeClr>
            </a:solidFill>
          </p:spPr>
        </p:pic>
        <p:sp>
          <p:nvSpPr>
            <p:cNvPr id="37" name="矩形 36"/>
            <p:cNvSpPr/>
            <p:nvPr/>
          </p:nvSpPr>
          <p:spPr>
            <a:xfrm>
              <a:off x="5724128" y="5204286"/>
              <a:ext cx="364677" cy="8512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667310" y="6073551"/>
              <a:ext cx="902811" cy="307777"/>
            </a:xfrm>
            <a:prstGeom prst="rect">
              <a:avLst/>
            </a:prstGeom>
            <a:solidFill>
              <a:srgbClr val="002060"/>
            </a:solidFill>
          </p:spPr>
          <p:txBody>
            <a:bodyPr wrap="none" anchor="ctr">
              <a:spAutoFit/>
            </a:bodyPr>
            <a:lstStyle/>
            <a:p>
              <a:r>
                <a:rPr lang="zh-TW" altLang="en-US" sz="1400" b="1" dirty="0" smtClean="0">
                  <a:solidFill>
                    <a:schemeClr val="bg1"/>
                  </a:solidFill>
                  <a:latin typeface="微軟正黑體" panose="020B0604030504040204" pitchFamily="34" charset="-120"/>
                  <a:ea typeface="微軟正黑體" panose="020B0604030504040204" pitchFamily="34" charset="-120"/>
                </a:rPr>
                <a:t>溫濕度計</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grpSp>
      <p:grpSp>
        <p:nvGrpSpPr>
          <p:cNvPr id="8" name="群組 7"/>
          <p:cNvGrpSpPr/>
          <p:nvPr/>
        </p:nvGrpSpPr>
        <p:grpSpPr>
          <a:xfrm>
            <a:off x="335064" y="4894032"/>
            <a:ext cx="1778593" cy="1333944"/>
            <a:chOff x="335064" y="5056272"/>
            <a:chExt cx="1778593" cy="1333944"/>
          </a:xfrm>
        </p:grpSpPr>
        <p:pic>
          <p:nvPicPr>
            <p:cNvPr id="41" name="圖片 40"/>
            <p:cNvPicPr/>
            <p:nvPr/>
          </p:nvPicPr>
          <p:blipFill>
            <a:blip r:embed="rId8" cstate="hqprint">
              <a:extLst>
                <a:ext uri="{28A0092B-C50C-407E-A947-70E740481C1C}">
                  <a14:useLocalDpi xmlns:a14="http://schemas.microsoft.com/office/drawing/2010/main" val="0"/>
                </a:ext>
              </a:extLst>
            </a:blip>
            <a:stretch>
              <a:fillRect/>
            </a:stretch>
          </p:blipFill>
          <p:spPr>
            <a:xfrm>
              <a:off x="335064" y="5056272"/>
              <a:ext cx="1778593" cy="1333944"/>
            </a:xfrm>
            <a:prstGeom prst="rect">
              <a:avLst/>
            </a:prstGeom>
          </p:spPr>
        </p:pic>
        <p:sp>
          <p:nvSpPr>
            <p:cNvPr id="33" name="矩形 32">
              <a:hlinkClick r:id="rId9" action="ppaction://hlinksldjump"/>
            </p:cNvPr>
            <p:cNvSpPr/>
            <p:nvPr/>
          </p:nvSpPr>
          <p:spPr>
            <a:xfrm>
              <a:off x="755576" y="6055559"/>
              <a:ext cx="902811" cy="307777"/>
            </a:xfrm>
            <a:prstGeom prst="rect">
              <a:avLst/>
            </a:prstGeom>
            <a:solidFill>
              <a:srgbClr val="002060"/>
            </a:solidFill>
          </p:spPr>
          <p:txBody>
            <a:bodyPr wrap="none" anchor="ctr">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雷射測距</a:t>
              </a:r>
            </a:p>
          </p:txBody>
        </p:sp>
      </p:grpSp>
      <p:grpSp>
        <p:nvGrpSpPr>
          <p:cNvPr id="5" name="群組 4"/>
          <p:cNvGrpSpPr/>
          <p:nvPr/>
        </p:nvGrpSpPr>
        <p:grpSpPr>
          <a:xfrm>
            <a:off x="2224445" y="4869219"/>
            <a:ext cx="1824823" cy="1368000"/>
            <a:chOff x="2224445" y="5031459"/>
            <a:chExt cx="1824823" cy="1368000"/>
          </a:xfrm>
        </p:grpSpPr>
        <p:pic>
          <p:nvPicPr>
            <p:cNvPr id="25" name="圖片 2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2224445" y="5031459"/>
              <a:ext cx="1824823" cy="1368000"/>
            </a:xfrm>
            <a:prstGeom prst="rect">
              <a:avLst/>
            </a:prstGeom>
          </p:spPr>
        </p:pic>
        <p:sp>
          <p:nvSpPr>
            <p:cNvPr id="4" name="矩形 3"/>
            <p:cNvSpPr/>
            <p:nvPr/>
          </p:nvSpPr>
          <p:spPr>
            <a:xfrm>
              <a:off x="2686783" y="5173867"/>
              <a:ext cx="288032" cy="236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2567107" y="6067944"/>
              <a:ext cx="1082348" cy="307777"/>
            </a:xfrm>
            <a:prstGeom prst="rect">
              <a:avLst/>
            </a:prstGeom>
            <a:solidFill>
              <a:srgbClr val="002060"/>
            </a:solidFill>
          </p:spPr>
          <p:txBody>
            <a:bodyPr wrap="none" anchor="ctr">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紅外線溫度</a:t>
              </a:r>
            </a:p>
          </p:txBody>
        </p:sp>
      </p:grpSp>
      <p:grpSp>
        <p:nvGrpSpPr>
          <p:cNvPr id="24" name="群組 23"/>
          <p:cNvGrpSpPr/>
          <p:nvPr/>
        </p:nvGrpSpPr>
        <p:grpSpPr>
          <a:xfrm>
            <a:off x="177179" y="2258648"/>
            <a:ext cx="3265162" cy="2239244"/>
            <a:chOff x="177179" y="2346808"/>
            <a:chExt cx="3265162" cy="2239244"/>
          </a:xfrm>
        </p:grpSpPr>
        <p:sp>
          <p:nvSpPr>
            <p:cNvPr id="15" name="文字方塊 14">
              <a:extLst>
                <a:ext uri="{FF2B5EF4-FFF2-40B4-BE49-F238E27FC236}">
                  <a16:creationId xmlns:a16="http://schemas.microsoft.com/office/drawing/2014/main" id="{3F076417-016F-435C-99C7-237BC58B1039}"/>
                </a:ext>
              </a:extLst>
            </p:cNvPr>
            <p:cNvSpPr txBox="1"/>
            <p:nvPr/>
          </p:nvSpPr>
          <p:spPr>
            <a:xfrm>
              <a:off x="360381" y="4278275"/>
              <a:ext cx="2980181" cy="307777"/>
            </a:xfrm>
            <a:prstGeom prst="rect">
              <a:avLst/>
            </a:prstGeom>
            <a:noFill/>
          </p:spPr>
          <p:txBody>
            <a:bodyPr wrap="square">
              <a:spAutoFit/>
            </a:bodyPr>
            <a:lstStyle/>
            <a:p>
              <a:pPr algn="ctr"/>
              <a:r>
                <a:rPr lang="zh-TW" altLang="en-US"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a:t>
              </a:r>
              <a:r>
                <a:rPr lang="en-US"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en-US"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地磚貼合</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製程</a:t>
              </a:r>
              <a:r>
                <a:rPr lang="zh-TW"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場</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域</a:t>
              </a:r>
              <a:r>
                <a:rPr lang="zh-TW" altLang="en-US"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平面</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a:t>
              </a:r>
              <a:endParaRPr lang="zh-TW" altLang="en-US" sz="1400"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11"/>
            <a:stretch>
              <a:fillRect/>
            </a:stretch>
          </p:blipFill>
          <p:spPr>
            <a:xfrm>
              <a:off x="177179" y="2346808"/>
              <a:ext cx="3265162" cy="1974969"/>
            </a:xfrm>
            <a:prstGeom prst="rect">
              <a:avLst/>
            </a:prstGeom>
          </p:spPr>
        </p:pic>
      </p:grpSp>
      <p:sp>
        <p:nvSpPr>
          <p:cNvPr id="12" name="文字方塊 11"/>
          <p:cNvSpPr txBox="1"/>
          <p:nvPr/>
        </p:nvSpPr>
        <p:spPr>
          <a:xfrm>
            <a:off x="765841" y="6219123"/>
            <a:ext cx="902811" cy="307777"/>
          </a:xfrm>
          <a:prstGeom prst="rect">
            <a:avLst/>
          </a:prstGeom>
          <a:noFill/>
        </p:spPr>
        <p:txBody>
          <a:bodyPr wrap="none" rtlCol="0">
            <a:spAutoFit/>
          </a:bodyPr>
          <a:lstStyle/>
          <a:p>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押出寬度</a:t>
            </a:r>
          </a:p>
        </p:txBody>
      </p:sp>
      <p:sp>
        <p:nvSpPr>
          <p:cNvPr id="36" name="文字方塊 35"/>
          <p:cNvSpPr txBox="1"/>
          <p:nvPr/>
        </p:nvSpPr>
        <p:spPr>
          <a:xfrm>
            <a:off x="2411760" y="6245096"/>
            <a:ext cx="1441420" cy="307777"/>
          </a:xfrm>
          <a:prstGeom prst="rect">
            <a:avLst/>
          </a:prstGeom>
          <a:noFill/>
        </p:spPr>
        <p:txBody>
          <a:bodyPr wrap="none" rtlCol="0">
            <a:spAutoFit/>
          </a:bodyPr>
          <a:lstStyle/>
          <a:p>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押出口實際溫度</a:t>
            </a:r>
            <a:endPar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endParaRPr>
          </a:p>
        </p:txBody>
      </p:sp>
      <p:sp>
        <p:nvSpPr>
          <p:cNvPr id="40" name="文字方塊 39"/>
          <p:cNvSpPr txBox="1"/>
          <p:nvPr/>
        </p:nvSpPr>
        <p:spPr>
          <a:xfrm>
            <a:off x="4246220" y="6227976"/>
            <a:ext cx="1261884" cy="307777"/>
          </a:xfrm>
          <a:prstGeom prst="rect">
            <a:avLst/>
          </a:prstGeom>
          <a:noFill/>
        </p:spPr>
        <p:txBody>
          <a:bodyPr wrap="none" rtlCol="0">
            <a:spAutoFit/>
          </a:bodyPr>
          <a:lstStyle/>
          <a:p>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底料實際溫度</a:t>
            </a:r>
            <a:endPar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endParaRPr>
          </a:p>
        </p:txBody>
      </p:sp>
      <p:sp>
        <p:nvSpPr>
          <p:cNvPr id="43" name="文字方塊 42"/>
          <p:cNvSpPr txBox="1"/>
          <p:nvPr/>
        </p:nvSpPr>
        <p:spPr>
          <a:xfrm>
            <a:off x="6088034" y="6245095"/>
            <a:ext cx="902811" cy="307777"/>
          </a:xfrm>
          <a:prstGeom prst="rect">
            <a:avLst/>
          </a:prstGeom>
          <a:noFill/>
        </p:spPr>
        <p:txBody>
          <a:bodyPr wrap="none" rtlCol="0">
            <a:spAutoFit/>
          </a:bodyPr>
          <a:lstStyle/>
          <a:p>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允收厚度</a:t>
            </a:r>
            <a:endPar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endParaRPr>
          </a:p>
        </p:txBody>
      </p:sp>
      <p:sp>
        <p:nvSpPr>
          <p:cNvPr id="44" name="文字方塊 43"/>
          <p:cNvSpPr txBox="1"/>
          <p:nvPr/>
        </p:nvSpPr>
        <p:spPr>
          <a:xfrm>
            <a:off x="7451060" y="6237486"/>
            <a:ext cx="1441420" cy="307777"/>
          </a:xfrm>
          <a:prstGeom prst="rect">
            <a:avLst/>
          </a:prstGeom>
          <a:noFill/>
        </p:spPr>
        <p:txBody>
          <a:bodyPr wrap="none" rtlCol="0">
            <a:spAutoFit/>
          </a:bodyPr>
          <a:lstStyle/>
          <a:p>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現場環境溫濕度</a:t>
            </a:r>
            <a:endPar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endParaRPr>
          </a:p>
        </p:txBody>
      </p:sp>
    </p:spTree>
    <p:extLst>
      <p:ext uri="{BB962C8B-B14F-4D97-AF65-F5344CB8AC3E}">
        <p14:creationId xmlns:p14="http://schemas.microsoft.com/office/powerpoint/2010/main" val="1415026352"/>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kumimoji="0"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查核點</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 </a:t>
            </a:r>
            <a:r>
              <a:rPr kumimoji="0"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感</a:t>
            </a:r>
            <a:r>
              <a:rPr kumimoji="0"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測資料模組</a:t>
            </a:r>
            <a:r>
              <a:rPr kumimoji="0"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zh-TW" altLang="en-US" sz="180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矩形 5"/>
          <p:cNvSpPr/>
          <p:nvPr/>
        </p:nvSpPr>
        <p:spPr>
          <a:xfrm>
            <a:off x="393889" y="1706444"/>
            <a:ext cx="8362572" cy="523220"/>
          </a:xfrm>
          <a:prstGeom prst="rect">
            <a:avLst/>
          </a:prstGeom>
        </p:spPr>
        <p:txBody>
          <a:bodyPr wrap="square">
            <a:spAutoFit/>
          </a:bodyPr>
          <a:lstStyle/>
          <a:p>
            <a:pPr marL="342900" indent="-342900" eaLnBrk="1" fontAlgn="auto" hangingPunct="1">
              <a:spcBef>
                <a:spcPts val="600"/>
              </a:spcBef>
              <a:spcAft>
                <a:spcPts val="0"/>
              </a:spcAft>
              <a:buClr>
                <a:srgbClr val="800080"/>
              </a:buClr>
              <a:buFont typeface="+mj-lt"/>
              <a:buAutoNum type="arabicPeriod" startAt="4"/>
              <a:defRPr/>
            </a:pP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透過</a:t>
            </a:r>
            <a:r>
              <a:rPr lang="en-US" altLang="zh-TW" sz="1400" kern="100" dirty="0" err="1" smtClean="0">
                <a:solidFill>
                  <a:prstClr val="black"/>
                </a:solidFill>
                <a:latin typeface="微軟正黑體" panose="020B0604030504040204" pitchFamily="34" charset="-120"/>
                <a:ea typeface="微軟正黑體" panose="020B0604030504040204" pitchFamily="34" charset="-120"/>
                <a:cs typeface="Times New Roman"/>
              </a:rPr>
              <a:t>MTConnect</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進行</a:t>
            </a:r>
            <a:r>
              <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rPr>
              <a:t>IPC</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資料收集</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如</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圖</a:t>
            </a:r>
            <a:r>
              <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rPr>
              <a:t>4) </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，並</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以</a:t>
            </a:r>
            <a:r>
              <a:rPr lang="en-US" altLang="zh-TW" sz="1400" kern="100" dirty="0" err="1">
                <a:solidFill>
                  <a:prstClr val="black"/>
                </a:solidFill>
                <a:latin typeface="微軟正黑體" panose="020B0604030504040204" pitchFamily="34" charset="-120"/>
                <a:ea typeface="微軟正黑體" panose="020B0604030504040204" pitchFamily="34" charset="-120"/>
                <a:cs typeface="Times New Roman"/>
              </a:rPr>
              <a:t>Json</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格式改為</a:t>
            </a:r>
            <a:r>
              <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rPr>
              <a:t>csv</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儲存感</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測</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器</a:t>
            </a:r>
            <a:r>
              <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控制器</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中的加工</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參數</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如</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圖</a:t>
            </a:r>
            <a:r>
              <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rPr>
              <a:t>5)</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 。</a:t>
            </a:r>
            <a:endPar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3" name="文字方塊 12"/>
          <p:cNvSpPr txBox="1"/>
          <p:nvPr/>
        </p:nvSpPr>
        <p:spPr>
          <a:xfrm>
            <a:off x="-2412776" y="0"/>
            <a:ext cx="22221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smtClean="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smtClean="0">
                <a:solidFill>
                  <a:prstClr val="black"/>
                </a:solidFill>
                <a:latin typeface="微軟正黑體" panose="020B0604030504040204" pitchFamily="34" charset="-120"/>
                <a:ea typeface="微軟正黑體" panose="020B0604030504040204" pitchFamily="34" charset="-120"/>
              </a:rPr>
              <a:t>_p4</a:t>
            </a:r>
          </a:p>
        </p:txBody>
      </p:sp>
      <p:grpSp>
        <p:nvGrpSpPr>
          <p:cNvPr id="33" name="群組 32"/>
          <p:cNvGrpSpPr/>
          <p:nvPr/>
        </p:nvGrpSpPr>
        <p:grpSpPr>
          <a:xfrm>
            <a:off x="4495650" y="3009326"/>
            <a:ext cx="4087316" cy="2756275"/>
            <a:chOff x="251607" y="1680286"/>
            <a:chExt cx="3729601" cy="2388465"/>
          </a:xfrm>
        </p:grpSpPr>
        <p:pic>
          <p:nvPicPr>
            <p:cNvPr id="26" name="圖片 25">
              <a:extLst>
                <a:ext uri="{FF2B5EF4-FFF2-40B4-BE49-F238E27FC236}">
                  <a16:creationId xmlns:a16="http://schemas.microsoft.com/office/drawing/2014/main" id="{78040BF6-24E1-AF44-9381-9A0A52ACE321}"/>
                </a:ext>
              </a:extLst>
            </p:cNvPr>
            <p:cNvPicPr>
              <a:picLocks noChangeAspect="1"/>
            </p:cNvPicPr>
            <p:nvPr/>
          </p:nvPicPr>
          <p:blipFill>
            <a:blip r:embed="rId2"/>
            <a:stretch>
              <a:fillRect/>
            </a:stretch>
          </p:blipFill>
          <p:spPr>
            <a:xfrm>
              <a:off x="371381" y="1680286"/>
              <a:ext cx="3490053" cy="2036746"/>
            </a:xfrm>
            <a:prstGeom prst="rect">
              <a:avLst/>
            </a:prstGeom>
          </p:spPr>
        </p:pic>
        <p:sp>
          <p:nvSpPr>
            <p:cNvPr id="27" name="文字方塊 26">
              <a:extLst>
                <a:ext uri="{FF2B5EF4-FFF2-40B4-BE49-F238E27FC236}">
                  <a16:creationId xmlns:a16="http://schemas.microsoft.com/office/drawing/2014/main" id="{6691AE41-601C-5D44-B20D-6CC4E8E98769}"/>
                </a:ext>
              </a:extLst>
            </p:cNvPr>
            <p:cNvSpPr txBox="1"/>
            <p:nvPr/>
          </p:nvSpPr>
          <p:spPr>
            <a:xfrm>
              <a:off x="251607" y="3760974"/>
              <a:ext cx="3729601" cy="307777"/>
            </a:xfrm>
            <a:prstGeom prst="rect">
              <a:avLst/>
            </a:prstGeom>
            <a:noFill/>
          </p:spPr>
          <p:txBody>
            <a:bodyPr wrap="square">
              <a:spAutoFit/>
            </a:bodyPr>
            <a:lstStyle>
              <a:defPPr>
                <a:defRPr lang="zh-TW"/>
              </a:defPPr>
              <a:lvl1pPr algn="ctr">
                <a:defRPr sz="1600" kern="1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defRPr>
              </a:lvl1pPr>
            </a:lstStyle>
            <a:p>
              <a:r>
                <a:rPr lang="zh-TW" altLang="en-US" sz="1400" dirty="0" smtClean="0"/>
                <a:t>圖</a:t>
              </a:r>
              <a:r>
                <a:rPr lang="en-US" altLang="zh-TW" sz="1400" dirty="0" smtClean="0"/>
                <a:t>5</a:t>
              </a:r>
              <a:r>
                <a:rPr lang="zh-TW" altLang="en-US" sz="1400" dirty="0" smtClean="0"/>
                <a:t>、系統</a:t>
              </a:r>
              <a:r>
                <a:rPr lang="zh-TW" altLang="en-US" sz="1400" dirty="0"/>
                <a:t>整合現場安裝與機台運作整合測試</a:t>
              </a:r>
            </a:p>
          </p:txBody>
        </p:sp>
      </p:grpSp>
      <p:grpSp>
        <p:nvGrpSpPr>
          <p:cNvPr id="34" name="群組 33"/>
          <p:cNvGrpSpPr/>
          <p:nvPr/>
        </p:nvGrpSpPr>
        <p:grpSpPr>
          <a:xfrm>
            <a:off x="507507" y="3043283"/>
            <a:ext cx="3903160" cy="2616159"/>
            <a:chOff x="162744" y="3958308"/>
            <a:chExt cx="3528392" cy="2512290"/>
          </a:xfrm>
        </p:grpSpPr>
        <p:pic>
          <p:nvPicPr>
            <p:cNvPr id="29" name="圖片 28">
              <a:extLst>
                <a:ext uri="{FF2B5EF4-FFF2-40B4-BE49-F238E27FC236}">
                  <a16:creationId xmlns:a16="http://schemas.microsoft.com/office/drawing/2014/main" id="{09E345C1-8A8F-8748-A0E4-B2921E289559}"/>
                </a:ext>
              </a:extLst>
            </p:cNvPr>
            <p:cNvPicPr>
              <a:picLocks noChangeAspect="1"/>
            </p:cNvPicPr>
            <p:nvPr/>
          </p:nvPicPr>
          <p:blipFill>
            <a:blip r:embed="rId3"/>
            <a:stretch>
              <a:fillRect/>
            </a:stretch>
          </p:blipFill>
          <p:spPr>
            <a:xfrm>
              <a:off x="452218" y="3958308"/>
              <a:ext cx="2949445" cy="2160571"/>
            </a:xfrm>
            <a:prstGeom prst="rect">
              <a:avLst/>
            </a:prstGeom>
          </p:spPr>
        </p:pic>
        <p:sp>
          <p:nvSpPr>
            <p:cNvPr id="30" name="文字方塊 29">
              <a:extLst>
                <a:ext uri="{FF2B5EF4-FFF2-40B4-BE49-F238E27FC236}">
                  <a16:creationId xmlns:a16="http://schemas.microsoft.com/office/drawing/2014/main" id="{E99136EE-71F8-E649-9FF2-552986780962}"/>
                </a:ext>
              </a:extLst>
            </p:cNvPr>
            <p:cNvSpPr txBox="1"/>
            <p:nvPr/>
          </p:nvSpPr>
          <p:spPr>
            <a:xfrm>
              <a:off x="162744" y="6162821"/>
              <a:ext cx="3528392" cy="307777"/>
            </a:xfrm>
            <a:prstGeom prst="rect">
              <a:avLst/>
            </a:prstGeom>
            <a:noFill/>
          </p:spPr>
          <p:txBody>
            <a:bodyPr wrap="square">
              <a:spAutoFit/>
            </a:bodyPr>
            <a:lstStyle>
              <a:defPPr>
                <a:defRPr lang="zh-TW"/>
              </a:defPPr>
              <a:lvl1pPr algn="ctr">
                <a:defRPr sz="1400" kern="1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defRPr>
              </a:lvl1pPr>
            </a:lstStyle>
            <a:p>
              <a:r>
                <a:rPr lang="zh-TW" altLang="en-US" dirty="0" smtClean="0"/>
                <a:t>圖</a:t>
              </a:r>
              <a:r>
                <a:rPr lang="en-US" altLang="zh-TW" dirty="0" smtClean="0"/>
                <a:t>4</a:t>
              </a:r>
              <a:r>
                <a:rPr lang="zh-TW" altLang="en-US" dirty="0" smtClean="0"/>
                <a:t>、現場工業</a:t>
              </a:r>
              <a:r>
                <a:rPr lang="zh-TW" altLang="en-US" dirty="0"/>
                <a:t>電腦、資料庫及配電箱等</a:t>
              </a:r>
            </a:p>
          </p:txBody>
        </p:sp>
      </p:grpSp>
    </p:spTree>
    <p:extLst>
      <p:ext uri="{BB962C8B-B14F-4D97-AF65-F5344CB8AC3E}">
        <p14:creationId xmlns:p14="http://schemas.microsoft.com/office/powerpoint/2010/main" val="1738502576"/>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查核點</a:t>
            </a:r>
            <a:r>
              <a:rPr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2</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資料前處理模組建置。</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18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35" name="群組 34"/>
          <p:cNvGrpSpPr/>
          <p:nvPr/>
        </p:nvGrpSpPr>
        <p:grpSpPr>
          <a:xfrm>
            <a:off x="736381" y="1483839"/>
            <a:ext cx="7937643" cy="2009553"/>
            <a:chOff x="4158230" y="3380494"/>
            <a:chExt cx="7937643" cy="2009553"/>
          </a:xfrm>
        </p:grpSpPr>
        <p:pic>
          <p:nvPicPr>
            <p:cNvPr id="36" name="圖片 35"/>
            <p:cNvPicPr/>
            <p:nvPr/>
          </p:nvPicPr>
          <p:blipFill>
            <a:blip r:embed="rId2" cstate="print">
              <a:extLst>
                <a:ext uri="{28A0092B-C50C-407E-A947-70E740481C1C}">
                  <a14:useLocalDpi xmlns:a14="http://schemas.microsoft.com/office/drawing/2010/main" val="0"/>
                </a:ext>
              </a:extLst>
            </a:blip>
            <a:stretch>
              <a:fillRect/>
            </a:stretch>
          </p:blipFill>
          <p:spPr>
            <a:xfrm>
              <a:off x="4158230" y="3380494"/>
              <a:ext cx="4339676" cy="2009553"/>
            </a:xfrm>
            <a:prstGeom prst="rect">
              <a:avLst/>
            </a:prstGeom>
            <a:ln w="12700">
              <a:solidFill>
                <a:schemeClr val="tx1"/>
              </a:solidFill>
            </a:ln>
          </p:spPr>
        </p:pic>
        <p:sp>
          <p:nvSpPr>
            <p:cNvPr id="37" name="文字方塊 36">
              <a:extLst>
                <a:ext uri="{FF2B5EF4-FFF2-40B4-BE49-F238E27FC236}">
                  <a16:creationId xmlns:a16="http://schemas.microsoft.com/office/drawing/2014/main" id="{A0071731-45CA-524A-931A-F07F03FB0007}"/>
                </a:ext>
              </a:extLst>
            </p:cNvPr>
            <p:cNvSpPr txBox="1"/>
            <p:nvPr/>
          </p:nvSpPr>
          <p:spPr>
            <a:xfrm>
              <a:off x="8209873" y="5036030"/>
              <a:ext cx="3886000" cy="307777"/>
            </a:xfrm>
            <a:prstGeom prst="rect">
              <a:avLst/>
            </a:prstGeom>
            <a:noFill/>
          </p:spPr>
          <p:txBody>
            <a:bodyPr wrap="square">
              <a:spAutoFit/>
            </a:bodyPr>
            <a:lstStyle>
              <a:defPPr>
                <a:defRPr lang="zh-TW"/>
              </a:defPPr>
              <a:lvl1pPr algn="ctr">
                <a:defRPr sz="1400" kern="1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defRPr>
              </a:lvl1pPr>
            </a:lstStyle>
            <a:p>
              <a:r>
                <a:rPr lang="zh-TW" altLang="en-US" dirty="0" smtClean="0"/>
                <a:t>圖</a:t>
              </a:r>
              <a:r>
                <a:rPr lang="en-US" altLang="zh-TW" dirty="0" smtClean="0"/>
                <a:t>6</a:t>
              </a:r>
              <a:r>
                <a:rPr lang="zh-TW" altLang="en-US" dirty="0" smtClean="0"/>
                <a:t>、戰</a:t>
              </a:r>
              <a:r>
                <a:rPr lang="zh-TW" altLang="en-US" dirty="0"/>
                <a:t>情看板</a:t>
              </a:r>
              <a:r>
                <a:rPr lang="en-US" altLang="zh-TW" dirty="0"/>
                <a:t>-</a:t>
              </a:r>
              <a:r>
                <a:rPr lang="zh-TW" altLang="en-US" dirty="0"/>
                <a:t>感測器數據可視化介面</a:t>
              </a:r>
            </a:p>
          </p:txBody>
        </p:sp>
      </p:grpSp>
      <p:sp>
        <p:nvSpPr>
          <p:cNvPr id="5" name="矩形 4"/>
          <p:cNvSpPr/>
          <p:nvPr/>
        </p:nvSpPr>
        <p:spPr>
          <a:xfrm>
            <a:off x="5166956" y="1526777"/>
            <a:ext cx="3725523" cy="815608"/>
          </a:xfrm>
          <a:prstGeom prst="rect">
            <a:avLst/>
          </a:prstGeom>
        </p:spPr>
        <p:txBody>
          <a:bodyPr wrap="square">
            <a:spAutoFit/>
          </a:bodyPr>
          <a:lstStyle/>
          <a:p>
            <a:pPr marL="342900" indent="-342900" eaLnBrk="1" fontAlgn="auto" hangingPunct="1">
              <a:spcBef>
                <a:spcPts val="600"/>
              </a:spcBef>
              <a:spcAft>
                <a:spcPts val="0"/>
              </a:spcAft>
              <a:buClr>
                <a:srgbClr val="800080"/>
              </a:buClr>
              <a:buFont typeface="+mj-lt"/>
              <a:buAutoNum type="arabicPeriod"/>
            </a:pP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完成辦公室遠端即時數據監控頁面初版</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a:t>
            </a: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如圖</a:t>
            </a:r>
            <a:r>
              <a:rPr lang="en-US" altLang="zh-TW" sz="1400" kern="100" dirty="0">
                <a:solidFill>
                  <a:prstClr val="black"/>
                </a:solidFill>
                <a:latin typeface="微軟正黑體" panose="020B0604030504040204" pitchFamily="34" charset="-120"/>
                <a:ea typeface="微軟正黑體" panose="020B0604030504040204" pitchFamily="34" charset="-120"/>
                <a:cs typeface="Times New Roman"/>
              </a:rPr>
              <a:t>6)</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a:t>
            </a:r>
            <a:endParaRPr lang="en-US" altLang="zh-TW" sz="1400" kern="100" dirty="0" smtClean="0">
              <a:solidFill>
                <a:prstClr val="black"/>
              </a:solidFill>
              <a:latin typeface="微軟正黑體" panose="020B0604030504040204" pitchFamily="34" charset="-120"/>
              <a:ea typeface="微軟正黑體" panose="020B0604030504040204" pitchFamily="34" charset="-120"/>
              <a:cs typeface="Times New Roman"/>
            </a:endParaRPr>
          </a:p>
          <a:p>
            <a:pPr marL="342900" indent="-342900" eaLnBrk="1" fontAlgn="auto" hangingPunct="1">
              <a:spcBef>
                <a:spcPts val="600"/>
              </a:spcBef>
              <a:spcAft>
                <a:spcPts val="0"/>
              </a:spcAft>
              <a:buClr>
                <a:srgbClr val="800080"/>
              </a:buClr>
              <a:buFont typeface="+mj-lt"/>
              <a:buAutoNum type="arabicPeriod"/>
            </a:pPr>
            <a:r>
              <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rPr>
              <a:t>對塑膠地磚厚度品質檢測進行</a:t>
            </a:r>
            <a:r>
              <a:rPr lang="zh-TW" altLang="en-US" sz="1400" kern="100" dirty="0" smtClean="0">
                <a:solidFill>
                  <a:prstClr val="black"/>
                </a:solidFill>
                <a:latin typeface="微軟正黑體" panose="020B0604030504040204" pitchFamily="34" charset="-120"/>
                <a:ea typeface="微軟正黑體" panose="020B0604030504040204" pitchFamily="34" charset="-120"/>
                <a:cs typeface="Times New Roman"/>
              </a:rPr>
              <a:t>整合規劃。</a:t>
            </a:r>
            <a:endParaRPr lang="zh-TW" altLang="en-US" sz="1400" kern="100" dirty="0">
              <a:solidFill>
                <a:prstClr val="black"/>
              </a:solidFill>
              <a:latin typeface="微軟正黑體" panose="020B0604030504040204" pitchFamily="34" charset="-120"/>
              <a:ea typeface="微軟正黑體" panose="020B0604030504040204" pitchFamily="34" charset="-120"/>
              <a:cs typeface="Times New Roman"/>
            </a:endParaRPr>
          </a:p>
        </p:txBody>
      </p:sp>
      <p:grpSp>
        <p:nvGrpSpPr>
          <p:cNvPr id="38" name="群組 37"/>
          <p:cNvGrpSpPr/>
          <p:nvPr/>
        </p:nvGrpSpPr>
        <p:grpSpPr>
          <a:xfrm>
            <a:off x="317662" y="3597471"/>
            <a:ext cx="8286786" cy="1323439"/>
            <a:chOff x="189570" y="1411016"/>
            <a:chExt cx="8286786" cy="1323439"/>
          </a:xfrm>
        </p:grpSpPr>
        <p:sp>
          <p:nvSpPr>
            <p:cNvPr id="39" name="矩形 38"/>
            <p:cNvSpPr/>
            <p:nvPr/>
          </p:nvSpPr>
          <p:spPr>
            <a:xfrm>
              <a:off x="189570" y="1411016"/>
              <a:ext cx="8054838" cy="1323439"/>
            </a:xfrm>
            <a:prstGeom prst="rect">
              <a:avLst/>
            </a:prstGeom>
          </p:spPr>
          <p:txBody>
            <a:bodyPr wrap="square" numCol="1">
              <a:spAutoFit/>
            </a:bodyPr>
            <a:lstStyle/>
            <a:p>
              <a:pPr marL="342900" lvl="0" indent="-342900" algn="just" fontAlgn="b">
                <a:lnSpc>
                  <a:spcPct val="125000"/>
                </a:lnSpc>
                <a:spcAft>
                  <a:spcPts val="0"/>
                </a:spcAft>
                <a:buFont typeface="Wingdings" panose="05000000000000000000" pitchFamily="2" charset="2"/>
                <a:buChar char=""/>
              </a:pPr>
              <a:r>
                <a:rPr lang="zh-TW" altLang="zh-TW" sz="1600" b="1" kern="10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塑膠地</a:t>
              </a:r>
              <a:r>
                <a:rPr lang="zh-TW" altLang="zh-TW" sz="1600" b="1"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磚</a:t>
              </a:r>
              <a:r>
                <a:rPr lang="zh-TW" altLang="en-US" sz="1600" b="1"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厚度</a:t>
              </a:r>
              <a:r>
                <a:rPr lang="zh-TW" altLang="zh-TW" sz="1600" b="1"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品質檢測：</a:t>
              </a:r>
              <a:endParaRPr lang="zh-TW" altLang="zh-TW" sz="1400" kern="100"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742950" lvl="1" indent="-285750" algn="just" fontAlgn="b">
                <a:lnSpc>
                  <a:spcPct val="125000"/>
                </a:lnSpc>
                <a:spcAft>
                  <a:spcPts val="0"/>
                </a:spcAft>
                <a:buFont typeface="Wingdings" panose="05000000000000000000" pitchFamily="2" charset="2"/>
                <a:buChar char=""/>
              </a:pPr>
              <a:r>
                <a:rPr lang="zh-TW"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產品</a:t>
              </a:r>
              <a:r>
                <a:rPr lang="zh-TW" altLang="en-US"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型號</a:t>
              </a:r>
              <a:r>
                <a:rPr lang="zh-TW"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kern="10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153mm × </a:t>
              </a:r>
              <a:r>
                <a:rPr lang="en-US"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916mm</a:t>
              </a:r>
              <a:endParaRPr lang="zh-TW" altLang="zh-TW" sz="1400" kern="100"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742950" lvl="1" indent="-285750" algn="just" fontAlgn="b">
                <a:lnSpc>
                  <a:spcPct val="125000"/>
                </a:lnSpc>
                <a:spcAft>
                  <a:spcPts val="0"/>
                </a:spcAft>
                <a:buFont typeface="Wingdings" panose="05000000000000000000" pitchFamily="2" charset="2"/>
                <a:buChar char=""/>
              </a:pPr>
              <a:r>
                <a:rPr lang="zh-TW" altLang="en-US"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自動量測底料</a:t>
              </a:r>
              <a:r>
                <a:rPr lang="zh-TW"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厚度：</a:t>
              </a:r>
              <a:r>
                <a:rPr lang="en-US"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1.3mm±0.1mm</a:t>
              </a:r>
              <a:endParaRPr lang="en-US" altLang="zh-TW" sz="1600" kern="10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L="742950" lvl="1" indent="-285750" algn="just" fontAlgn="b">
                <a:lnSpc>
                  <a:spcPct val="125000"/>
                </a:lnSpc>
                <a:spcAft>
                  <a:spcPts val="0"/>
                </a:spcAft>
                <a:buFont typeface="Wingdings" panose="05000000000000000000" pitchFamily="2" charset="2"/>
                <a:buChar char=""/>
              </a:pPr>
              <a:endParaRPr lang="en-US" altLang="zh-TW" sz="1600" kern="10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0" name="矩形 39"/>
            <p:cNvSpPr/>
            <p:nvPr/>
          </p:nvSpPr>
          <p:spPr>
            <a:xfrm>
              <a:off x="3904356" y="1449488"/>
              <a:ext cx="4572000" cy="977191"/>
            </a:xfrm>
            <a:prstGeom prst="rect">
              <a:avLst/>
            </a:prstGeom>
          </p:spPr>
          <p:txBody>
            <a:bodyPr>
              <a:spAutoFit/>
            </a:bodyPr>
            <a:lstStyle/>
            <a:p>
              <a:pPr marL="742950" lvl="1" indent="-285750" algn="just" fontAlgn="b">
                <a:lnSpc>
                  <a:spcPct val="125000"/>
                </a:lnSpc>
                <a:spcAft>
                  <a:spcPts val="0"/>
                </a:spcAft>
                <a:buFont typeface="Wingdings" panose="05000000000000000000" pitchFamily="2" charset="2"/>
                <a:buChar char=""/>
              </a:pPr>
              <a:endParaRPr lang="zh-TW" altLang="zh-TW" sz="1400" kern="100"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742950" lvl="1" indent="-285750" algn="just" fontAlgn="b">
                <a:lnSpc>
                  <a:spcPct val="125000"/>
                </a:lnSpc>
                <a:spcAft>
                  <a:spcPts val="0"/>
                </a:spcAft>
                <a:buFont typeface="Wingdings" panose="05000000000000000000" pitchFamily="2" charset="2"/>
                <a:buChar char=""/>
              </a:pPr>
              <a:r>
                <a:rPr lang="zh-TW"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面料厚度：</a:t>
              </a:r>
              <a:r>
                <a:rPr lang="en-US"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0.25mm </a:t>
              </a:r>
              <a:r>
                <a:rPr lang="en-US" altLang="zh-TW" sz="1400" b="1"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1"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定值</a:t>
              </a:r>
              <a:r>
                <a:rPr lang="en-US" altLang="zh-TW" sz="1400" b="1"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zh-TW" sz="1400" kern="100"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742950" lvl="1" indent="-285750" algn="just" fontAlgn="b">
                <a:lnSpc>
                  <a:spcPct val="125000"/>
                </a:lnSpc>
                <a:spcAft>
                  <a:spcPts val="0"/>
                </a:spcAft>
                <a:buFont typeface="Wingdings" panose="05000000000000000000" pitchFamily="2" charset="2"/>
                <a:buChar char=""/>
              </a:pPr>
              <a:r>
                <a:rPr lang="zh-TW"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產品</a:t>
              </a:r>
              <a:r>
                <a:rPr lang="zh-TW" altLang="en-US"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允收厚度</a:t>
              </a:r>
              <a:r>
                <a:rPr lang="zh-TW"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1.55mm</a:t>
              </a:r>
              <a:r>
                <a:rPr lang="en-US" altLang="zh-TW" sz="1600" kern="10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600" kern="100" dirty="0" smtClean="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0.1mm</a:t>
              </a:r>
              <a:endParaRPr lang="en-US" altLang="zh-TW" sz="1600" kern="10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41" name="群組 40"/>
          <p:cNvGrpSpPr>
            <a:grpSpLocks noChangeAspect="1"/>
          </p:cNvGrpSpPr>
          <p:nvPr/>
        </p:nvGrpSpPr>
        <p:grpSpPr>
          <a:xfrm>
            <a:off x="736381" y="4690528"/>
            <a:ext cx="5760640" cy="1720980"/>
            <a:chOff x="96819" y="3788629"/>
            <a:chExt cx="9066424" cy="2708577"/>
          </a:xfrm>
        </p:grpSpPr>
        <p:grpSp>
          <p:nvGrpSpPr>
            <p:cNvPr id="42" name="群組 41"/>
            <p:cNvGrpSpPr/>
            <p:nvPr/>
          </p:nvGrpSpPr>
          <p:grpSpPr>
            <a:xfrm>
              <a:off x="464335" y="3788629"/>
              <a:ext cx="8489381" cy="2680000"/>
              <a:chOff x="381179" y="2953269"/>
              <a:chExt cx="8489381" cy="2680000"/>
            </a:xfrm>
          </p:grpSpPr>
          <p:sp>
            <p:nvSpPr>
              <p:cNvPr id="50" name="圓角矩形 227">
                <a:extLst>
                  <a:ext uri="{FF2B5EF4-FFF2-40B4-BE49-F238E27FC236}">
                    <a16:creationId xmlns:a16="http://schemas.microsoft.com/office/drawing/2014/main" id="{6900D8D0-F98B-4EFD-A03E-958744AA0640}"/>
                  </a:ext>
                </a:extLst>
              </p:cNvPr>
              <p:cNvSpPr/>
              <p:nvPr/>
            </p:nvSpPr>
            <p:spPr bwMode="auto">
              <a:xfrm>
                <a:off x="7927804" y="2953269"/>
                <a:ext cx="942756" cy="2680000"/>
              </a:xfrm>
              <a:prstGeom prst="roundRect">
                <a:avLst>
                  <a:gd name="adj" fmla="val 3374"/>
                </a:avLst>
              </a:prstGeom>
              <a:solidFill>
                <a:srgbClr val="5B9BD5">
                  <a:lumMod val="20000"/>
                  <a:lumOff val="80000"/>
                </a:srgbClr>
              </a:solidFill>
              <a:ln w="9525" cap="flat" cmpd="sng" algn="ctr">
                <a:no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marL="0" marR="0" lvl="0" indent="0" algn="ctr" defTabSz="844083" eaLnBrk="1" fontAlgn="base" latinLnBrk="0" hangingPunct="1">
                  <a:lnSpc>
                    <a:spcPct val="100000"/>
                  </a:lnSpc>
                  <a:spcBef>
                    <a:spcPct val="0"/>
                  </a:spcBef>
                  <a:spcAft>
                    <a:spcPct val="0"/>
                  </a:spcAft>
                  <a:buClrTx/>
                  <a:buSzTx/>
                  <a:buFontTx/>
                  <a:buNone/>
                  <a:tabLst/>
                  <a:defRPr/>
                </a:pPr>
                <a:r>
                  <a:rPr kumimoji="0" lang="zh-TW" altLang="en-US" sz="1050" i="0" u="none" strike="noStrike" kern="0" cap="none" spc="0" normalizeH="0" baseline="0" noProof="0" dirty="0">
                    <a:ln>
                      <a:noFill/>
                    </a:ln>
                    <a:solidFill>
                      <a:srgbClr val="000000"/>
                    </a:solidFill>
                    <a:effectLst/>
                    <a:uLnTx/>
                    <a:uFillTx/>
                    <a:latin typeface="文鼎圓體B5Std_M" panose="020F0600000000000000" pitchFamily="34" charset="-120"/>
                    <a:ea typeface="文鼎圓體B5Std_M" panose="020F0600000000000000" pitchFamily="34" charset="-120"/>
                  </a:rPr>
                  <a:t>冷卻區</a:t>
                </a:r>
              </a:p>
            </p:txBody>
          </p:sp>
          <p:sp>
            <p:nvSpPr>
              <p:cNvPr id="51" name="圓角矩形 227">
                <a:extLst>
                  <a:ext uri="{FF2B5EF4-FFF2-40B4-BE49-F238E27FC236}">
                    <a16:creationId xmlns:a16="http://schemas.microsoft.com/office/drawing/2014/main" id="{6900D8D0-F98B-4EFD-A03E-958744AA0640}"/>
                  </a:ext>
                </a:extLst>
              </p:cNvPr>
              <p:cNvSpPr/>
              <p:nvPr/>
            </p:nvSpPr>
            <p:spPr bwMode="auto">
              <a:xfrm>
                <a:off x="1261120" y="2953269"/>
                <a:ext cx="3830140" cy="2678762"/>
              </a:xfrm>
              <a:prstGeom prst="roundRect">
                <a:avLst>
                  <a:gd name="adj" fmla="val 3374"/>
                </a:avLst>
              </a:prstGeom>
              <a:solidFill>
                <a:srgbClr val="DAEDEF">
                  <a:lumMod val="90000"/>
                </a:srgbClr>
              </a:solidFill>
              <a:ln w="9525" cap="flat" cmpd="sng" algn="ctr">
                <a:no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ctr" defTabSz="844083" fontAlgn="base">
                  <a:spcBef>
                    <a:spcPct val="0"/>
                  </a:spcBef>
                  <a:spcAft>
                    <a:spcPct val="0"/>
                  </a:spcAft>
                  <a:defRPr/>
                </a:pPr>
                <a:r>
                  <a:rPr lang="zh-TW" altLang="en-US" sz="1050" kern="0" dirty="0" smtClean="0">
                    <a:solidFill>
                      <a:srgbClr val="000000"/>
                    </a:solidFill>
                    <a:latin typeface="文鼎圓體B5Std_M" panose="020F0600000000000000" pitchFamily="34" charset="-120"/>
                    <a:ea typeface="文鼎圓體B5Std_M" panose="020F0600000000000000" pitchFamily="34" charset="-120"/>
                  </a:rPr>
                  <a:t>底料區</a:t>
                </a:r>
                <a:endParaRPr lang="zh-TW" altLang="en-US" sz="1050" kern="0" dirty="0">
                  <a:solidFill>
                    <a:srgbClr val="000000"/>
                  </a:solidFill>
                  <a:latin typeface="文鼎圓體B5Std_M" panose="020F0600000000000000" pitchFamily="34" charset="-120"/>
                  <a:ea typeface="文鼎圓體B5Std_M" panose="020F0600000000000000" pitchFamily="34" charset="-120"/>
                </a:endParaRPr>
              </a:p>
            </p:txBody>
          </p:sp>
          <p:sp>
            <p:nvSpPr>
              <p:cNvPr id="52" name="橢圓 51"/>
              <p:cNvSpPr/>
              <p:nvPr/>
            </p:nvSpPr>
            <p:spPr>
              <a:xfrm>
                <a:off x="488504" y="3337945"/>
                <a:ext cx="772616" cy="79208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料桶</a:t>
                </a:r>
              </a:p>
            </p:txBody>
          </p:sp>
          <p:sp>
            <p:nvSpPr>
              <p:cNvPr id="53" name="矩形 52"/>
              <p:cNvSpPr/>
              <p:nvPr/>
            </p:nvSpPr>
            <p:spPr>
              <a:xfrm>
                <a:off x="1333128" y="3641545"/>
                <a:ext cx="340568" cy="720079"/>
              </a:xfrm>
              <a:prstGeom prst="rect">
                <a:avLst/>
              </a:prstGeom>
              <a:solidFill>
                <a:sysClr val="window" lastClr="FFFFFF"/>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入料</a:t>
                </a:r>
              </a:p>
            </p:txBody>
          </p:sp>
          <p:sp>
            <p:nvSpPr>
              <p:cNvPr id="54" name="矩形 53"/>
              <p:cNvSpPr/>
              <p:nvPr/>
            </p:nvSpPr>
            <p:spPr>
              <a:xfrm>
                <a:off x="1707181" y="3626029"/>
                <a:ext cx="1891680" cy="1257143"/>
              </a:xfrm>
              <a:prstGeom prst="rect">
                <a:avLst/>
              </a:prstGeom>
              <a:solidFill>
                <a:sysClr val="window" lastClr="FFFFFF"/>
              </a:solidFill>
              <a:ln w="12700" cap="flat" cmpd="sng" algn="ctr">
                <a:solidFill>
                  <a:sysClr val="windowText" lastClr="000000"/>
                </a:solid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押出機</a:t>
                </a:r>
              </a:p>
            </p:txBody>
          </p:sp>
          <p:sp>
            <p:nvSpPr>
              <p:cNvPr id="55" name="矩形 54"/>
              <p:cNvSpPr/>
              <p:nvPr/>
            </p:nvSpPr>
            <p:spPr>
              <a:xfrm>
                <a:off x="4473371" y="3625977"/>
                <a:ext cx="514286" cy="1476000"/>
              </a:xfrm>
              <a:prstGeom prst="rect">
                <a:avLst/>
              </a:prstGeom>
              <a:solidFill>
                <a:sysClr val="window" lastClr="FFFFFF"/>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底料平整機</a:t>
                </a:r>
              </a:p>
            </p:txBody>
          </p:sp>
          <p:sp>
            <p:nvSpPr>
              <p:cNvPr id="56" name="矩形 55"/>
              <p:cNvSpPr/>
              <p:nvPr/>
            </p:nvSpPr>
            <p:spPr>
              <a:xfrm>
                <a:off x="5173435" y="3625977"/>
                <a:ext cx="514286" cy="1476000"/>
              </a:xfrm>
              <a:prstGeom prst="rect">
                <a:avLst/>
              </a:prstGeom>
              <a:solidFill>
                <a:sysClr val="window" lastClr="FFFFFF"/>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印刷面料機</a:t>
                </a:r>
              </a:p>
            </p:txBody>
          </p:sp>
          <p:sp>
            <p:nvSpPr>
              <p:cNvPr id="57" name="矩形 56"/>
              <p:cNvSpPr/>
              <p:nvPr/>
            </p:nvSpPr>
            <p:spPr>
              <a:xfrm>
                <a:off x="5873498" y="3625977"/>
                <a:ext cx="514286" cy="1476000"/>
              </a:xfrm>
              <a:prstGeom prst="rect">
                <a:avLst/>
              </a:prstGeom>
              <a:solidFill>
                <a:sysClr val="window" lastClr="FFFFFF"/>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面料貼合機</a:t>
                </a:r>
              </a:p>
            </p:txBody>
          </p:sp>
          <p:sp>
            <p:nvSpPr>
              <p:cNvPr id="58" name="矩形 57"/>
              <p:cNvSpPr/>
              <p:nvPr/>
            </p:nvSpPr>
            <p:spPr>
              <a:xfrm>
                <a:off x="6573562" y="3625977"/>
                <a:ext cx="514286" cy="1476000"/>
              </a:xfrm>
              <a:prstGeom prst="rect">
                <a:avLst/>
              </a:prstGeom>
              <a:solidFill>
                <a:sysClr val="window" lastClr="FFFFFF"/>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壓花機</a:t>
                </a:r>
              </a:p>
            </p:txBody>
          </p:sp>
          <p:sp>
            <p:nvSpPr>
              <p:cNvPr id="59" name="矩形 58"/>
              <p:cNvSpPr/>
              <p:nvPr/>
            </p:nvSpPr>
            <p:spPr>
              <a:xfrm>
                <a:off x="7273625" y="3625977"/>
                <a:ext cx="514286" cy="1476000"/>
              </a:xfrm>
              <a:prstGeom prst="rect">
                <a:avLst/>
              </a:prstGeom>
              <a:solidFill>
                <a:sysClr val="window" lastClr="FFFFFF"/>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捲料機</a:t>
                </a:r>
              </a:p>
            </p:txBody>
          </p:sp>
          <p:sp>
            <p:nvSpPr>
              <p:cNvPr id="60" name="矩形 59"/>
              <p:cNvSpPr/>
              <p:nvPr/>
            </p:nvSpPr>
            <p:spPr>
              <a:xfrm>
                <a:off x="8048690" y="3625977"/>
                <a:ext cx="514286" cy="1476000"/>
              </a:xfrm>
              <a:prstGeom prst="rect">
                <a:avLst/>
              </a:prstGeom>
              <a:solidFill>
                <a:sysClr val="window" lastClr="FFFFFF"/>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冷卻機</a:t>
                </a:r>
              </a:p>
            </p:txBody>
          </p:sp>
          <p:sp>
            <p:nvSpPr>
              <p:cNvPr id="61" name="矩形 60"/>
              <p:cNvSpPr/>
              <p:nvPr/>
            </p:nvSpPr>
            <p:spPr>
              <a:xfrm>
                <a:off x="381179" y="4872598"/>
                <a:ext cx="997408" cy="571125"/>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押出機馬達</a:t>
                </a:r>
              </a:p>
            </p:txBody>
          </p:sp>
          <p:sp>
            <p:nvSpPr>
              <p:cNvPr id="62" name="矩形 61"/>
              <p:cNvSpPr/>
              <p:nvPr/>
            </p:nvSpPr>
            <p:spPr>
              <a:xfrm>
                <a:off x="4416165" y="5226208"/>
                <a:ext cx="2685713" cy="297834"/>
              </a:xfrm>
              <a:prstGeom prst="rect">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i="0" u="none" strike="noStrike" kern="0" cap="none" spc="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手動機械調輪距</a:t>
                </a:r>
              </a:p>
            </p:txBody>
          </p:sp>
          <p:sp>
            <p:nvSpPr>
              <p:cNvPr id="63" name="矩形 62"/>
              <p:cNvSpPr/>
              <p:nvPr/>
            </p:nvSpPr>
            <p:spPr>
              <a:xfrm>
                <a:off x="3598862" y="3626029"/>
                <a:ext cx="657121" cy="1257143"/>
              </a:xfrm>
              <a:prstGeom prst="rect">
                <a:avLst/>
              </a:prstGeom>
              <a:solidFill>
                <a:sysClr val="window" lastClr="FFFFFF"/>
              </a:solidFill>
              <a:ln w="12700" cap="flat" cmpd="sng" algn="ctr">
                <a:solidFill>
                  <a:sysClr val="windowText" lastClr="000000"/>
                </a:solid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50" i="0" u="none" strike="noStrike" kern="0" cap="none" spc="-150" normalizeH="0" baseline="0" noProof="0" dirty="0" smtClean="0">
                    <a:ln>
                      <a:noFill/>
                    </a:ln>
                    <a:solidFill>
                      <a:prstClr val="black"/>
                    </a:solidFill>
                    <a:effectLst/>
                    <a:uLnTx/>
                    <a:uFillTx/>
                    <a:latin typeface="Arial" panose="020B0604020202020204"/>
                    <a:ea typeface="微軟正黑體" panose="020B0604030504040204" pitchFamily="34" charset="-120"/>
                    <a:cs typeface="+mn-cs"/>
                  </a:rPr>
                  <a:t>出料平整模具</a:t>
                </a:r>
              </a:p>
            </p:txBody>
          </p:sp>
          <p:sp>
            <p:nvSpPr>
              <p:cNvPr id="72" name="圓角矩形 227">
                <a:hlinkClick r:id="" action="ppaction://noaction"/>
                <a:extLst>
                  <a:ext uri="{FF2B5EF4-FFF2-40B4-BE49-F238E27FC236}">
                    <a16:creationId xmlns:a16="http://schemas.microsoft.com/office/drawing/2014/main" id="{6900D8D0-F98B-4EFD-A03E-958744AA0640}"/>
                  </a:ext>
                </a:extLst>
              </p:cNvPr>
              <p:cNvSpPr/>
              <p:nvPr/>
            </p:nvSpPr>
            <p:spPr bwMode="auto">
              <a:xfrm>
                <a:off x="5091262" y="2953269"/>
                <a:ext cx="2899358" cy="2680000"/>
              </a:xfrm>
              <a:prstGeom prst="roundRect">
                <a:avLst>
                  <a:gd name="adj" fmla="val 3374"/>
                </a:avLst>
              </a:prstGeom>
              <a:solidFill>
                <a:srgbClr val="ED7D31">
                  <a:lumMod val="20000"/>
                  <a:lumOff val="80000"/>
                  <a:alpha val="44000"/>
                </a:srgbClr>
              </a:solidFill>
              <a:ln w="9525" cap="flat" cmpd="sng" algn="ctr">
                <a:no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marL="0" marR="0" lvl="0" indent="0" algn="ctr" defTabSz="844083" eaLnBrk="1" fontAlgn="base" latinLnBrk="0" hangingPunct="1">
                  <a:lnSpc>
                    <a:spcPct val="100000"/>
                  </a:lnSpc>
                  <a:spcBef>
                    <a:spcPct val="0"/>
                  </a:spcBef>
                  <a:spcAft>
                    <a:spcPct val="0"/>
                  </a:spcAft>
                  <a:buClrTx/>
                  <a:buSzTx/>
                  <a:buFontTx/>
                  <a:buNone/>
                  <a:tabLst/>
                  <a:defRPr/>
                </a:pPr>
                <a:r>
                  <a:rPr kumimoji="0" lang="zh-TW" altLang="en-US" sz="1050" i="0" u="none" strike="noStrike" kern="0" cap="none" spc="0" normalizeH="0" baseline="0" noProof="0" dirty="0">
                    <a:ln>
                      <a:noFill/>
                    </a:ln>
                    <a:solidFill>
                      <a:srgbClr val="000000"/>
                    </a:solidFill>
                    <a:effectLst/>
                    <a:uLnTx/>
                    <a:uFillTx/>
                    <a:latin typeface="文鼎圓體B5Std_M" panose="020F0600000000000000" pitchFamily="34" charset="-120"/>
                    <a:ea typeface="文鼎圓體B5Std_M" panose="020F0600000000000000" pitchFamily="34" charset="-120"/>
                  </a:rPr>
                  <a:t>貼合</a:t>
                </a:r>
                <a:r>
                  <a:rPr kumimoji="0" lang="zh-TW" altLang="en-US" sz="1050" i="0" u="none" strike="noStrike" kern="0" cap="none" spc="0" normalizeH="0" baseline="0" noProof="0" dirty="0" smtClean="0">
                    <a:ln>
                      <a:noFill/>
                    </a:ln>
                    <a:solidFill>
                      <a:srgbClr val="000000"/>
                    </a:solidFill>
                    <a:effectLst/>
                    <a:uLnTx/>
                    <a:uFillTx/>
                    <a:latin typeface="文鼎圓體B5Std_M" panose="020F0600000000000000" pitchFamily="34" charset="-120"/>
                    <a:ea typeface="文鼎圓體B5Std_M" panose="020F0600000000000000" pitchFamily="34" charset="-120"/>
                  </a:rPr>
                  <a:t>區</a:t>
                </a:r>
                <a:r>
                  <a:rPr kumimoji="0" lang="en-US" altLang="zh-TW" sz="1050" i="0" u="none" strike="noStrike" kern="0" cap="none" spc="0" normalizeH="0" baseline="0" noProof="0" dirty="0" smtClean="0">
                    <a:ln>
                      <a:noFill/>
                    </a:ln>
                    <a:solidFill>
                      <a:srgbClr val="FF0000"/>
                    </a:solidFill>
                    <a:effectLst/>
                    <a:uLnTx/>
                    <a:uFillTx/>
                    <a:latin typeface="文鼎圓體B5Std_M" panose="020F0600000000000000" pitchFamily="34" charset="-120"/>
                    <a:ea typeface="文鼎圓體B5Std_M" panose="020F0600000000000000" pitchFamily="34" charset="-120"/>
                  </a:rPr>
                  <a:t>(</a:t>
                </a:r>
                <a:r>
                  <a:rPr kumimoji="0" lang="zh-TW" altLang="en-US" sz="1050" i="0" u="none" strike="noStrike" kern="0" cap="none" spc="0" normalizeH="0" baseline="0" noProof="0" dirty="0" smtClean="0">
                    <a:ln>
                      <a:noFill/>
                    </a:ln>
                    <a:solidFill>
                      <a:srgbClr val="FF0000"/>
                    </a:solidFill>
                    <a:effectLst/>
                    <a:uLnTx/>
                    <a:uFillTx/>
                    <a:latin typeface="文鼎圓體B5Std_M" panose="020F0600000000000000" pitchFamily="34" charset="-120"/>
                    <a:ea typeface="文鼎圓體B5Std_M" panose="020F0600000000000000" pitchFamily="34" charset="-120"/>
                  </a:rPr>
                  <a:t>定值</a:t>
                </a:r>
                <a:r>
                  <a:rPr kumimoji="0" lang="en-US" altLang="zh-TW" sz="1050" i="0" u="none" strike="noStrike" kern="0" cap="none" spc="0" normalizeH="0" baseline="0" noProof="0" dirty="0" smtClean="0">
                    <a:ln>
                      <a:noFill/>
                    </a:ln>
                    <a:solidFill>
                      <a:srgbClr val="FF0000"/>
                    </a:solidFill>
                    <a:effectLst/>
                    <a:uLnTx/>
                    <a:uFillTx/>
                    <a:latin typeface="文鼎圓體B5Std_M" panose="020F0600000000000000" pitchFamily="34" charset="-120"/>
                    <a:ea typeface="文鼎圓體B5Std_M" panose="020F0600000000000000" pitchFamily="34" charset="-120"/>
                  </a:rPr>
                  <a:t>)</a:t>
                </a:r>
                <a:endParaRPr kumimoji="0" lang="zh-TW" altLang="en-US" sz="1050" i="0" u="none" strike="noStrike" kern="0" cap="none" spc="0" normalizeH="0" baseline="0" noProof="0" dirty="0">
                  <a:ln>
                    <a:noFill/>
                  </a:ln>
                  <a:solidFill>
                    <a:srgbClr val="FF0000"/>
                  </a:solidFill>
                  <a:effectLst/>
                  <a:uLnTx/>
                  <a:uFillTx/>
                  <a:latin typeface="文鼎圓體B5Std_M" panose="020F0600000000000000" pitchFamily="34" charset="-120"/>
                  <a:ea typeface="文鼎圓體B5Std_M" panose="020F0600000000000000" pitchFamily="34" charset="-120"/>
                </a:endParaRPr>
              </a:p>
            </p:txBody>
          </p:sp>
        </p:grpSp>
        <p:sp>
          <p:nvSpPr>
            <p:cNvPr id="43" name="文字方塊 42"/>
            <p:cNvSpPr txBox="1"/>
            <p:nvPr/>
          </p:nvSpPr>
          <p:spPr>
            <a:xfrm>
              <a:off x="7699676" y="6081952"/>
              <a:ext cx="1463567" cy="415254"/>
            </a:xfrm>
            <a:prstGeom prst="rect">
              <a:avLst/>
            </a:prstGeom>
            <a:noFill/>
          </p:spPr>
          <p:txBody>
            <a:bodyPr wrap="none" rtlCol="0">
              <a:spAutoFit/>
            </a:bodyPr>
            <a:lstStyle/>
            <a:p>
              <a:r>
                <a:rPr lang="zh-TW" altLang="en-US" sz="1100" b="1" dirty="0" smtClean="0">
                  <a:solidFill>
                    <a:srgbClr val="0070C0"/>
                  </a:solidFill>
                  <a:latin typeface="微軟正黑體" panose="020B0604030504040204" pitchFamily="34" charset="-120"/>
                  <a:ea typeface="微軟正黑體" panose="020B0604030504040204" pitchFamily="34" charset="-120"/>
                </a:rPr>
                <a:t>品質厚度</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endParaRPr lang="zh-TW" altLang="en-US" sz="1100" b="1" dirty="0" err="1" smtClean="0">
                <a:solidFill>
                  <a:srgbClr val="0070C0"/>
                </a:solidFill>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2857643" y="5736106"/>
              <a:ext cx="1641678" cy="683948"/>
            </a:xfrm>
            <a:prstGeom prst="rect">
              <a:avLst/>
            </a:prstGeom>
            <a:noFill/>
          </p:spPr>
          <p:txBody>
            <a:bodyPr wrap="none" rtlCol="0">
              <a:spAutoFit/>
            </a:bodyPr>
            <a:lstStyle/>
            <a:p>
              <a:pPr algn="r"/>
              <a:r>
                <a:rPr lang="zh-TW" altLang="en-US" sz="1100" b="1" dirty="0" smtClean="0">
                  <a:solidFill>
                    <a:srgbClr val="0070C0"/>
                  </a:solidFill>
                  <a:latin typeface="微軟正黑體" panose="020B0604030504040204" pitchFamily="34" charset="-120"/>
                  <a:ea typeface="微軟正黑體" panose="020B0604030504040204" pitchFamily="34" charset="-120"/>
                </a:rPr>
                <a:t>押出料寬度</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p>
            <a:p>
              <a:pPr algn="r"/>
              <a:r>
                <a:rPr lang="zh-TW" altLang="en-US" sz="1100" b="1" dirty="0" smtClean="0">
                  <a:solidFill>
                    <a:srgbClr val="0070C0"/>
                  </a:solidFill>
                  <a:latin typeface="微軟正黑體" panose="020B0604030504040204" pitchFamily="34" charset="-120"/>
                  <a:ea typeface="微軟正黑體" panose="020B0604030504040204" pitchFamily="34" charset="-120"/>
                </a:rPr>
                <a:t>出料溫度</a:t>
              </a:r>
              <a:r>
                <a:rPr lang="en-US" altLang="zh-TW" sz="1100" b="1" dirty="0">
                  <a:solidFill>
                    <a:srgbClr val="0070C0"/>
                  </a:solidFill>
                  <a:latin typeface="微軟正黑體" panose="020B0604030504040204" pitchFamily="34" charset="-120"/>
                  <a:ea typeface="微軟正黑體" panose="020B0604030504040204" pitchFamily="34" charset="-120"/>
                </a:rPr>
                <a:t>*</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endParaRPr lang="en-US" altLang="zh-TW" sz="1100" b="1" dirty="0">
                <a:solidFill>
                  <a:srgbClr val="0070C0"/>
                </a:solidFill>
                <a:latin typeface="微軟正黑體" panose="020B0604030504040204" pitchFamily="34" charset="-120"/>
                <a:ea typeface="微軟正黑體" panose="020B0604030504040204" pitchFamily="34" charset="-120"/>
              </a:endParaRPr>
            </a:p>
          </p:txBody>
        </p:sp>
        <p:sp>
          <p:nvSpPr>
            <p:cNvPr id="45" name="文字方塊 44"/>
            <p:cNvSpPr txBox="1"/>
            <p:nvPr/>
          </p:nvSpPr>
          <p:spPr>
            <a:xfrm>
              <a:off x="1520700" y="3883910"/>
              <a:ext cx="1417767" cy="683948"/>
            </a:xfrm>
            <a:prstGeom prst="rect">
              <a:avLst/>
            </a:prstGeom>
            <a:noFill/>
          </p:spPr>
          <p:txBody>
            <a:bodyPr wrap="none" rtlCol="0">
              <a:spAutoFit/>
            </a:bodyPr>
            <a:lstStyle/>
            <a:p>
              <a:r>
                <a:rPr lang="zh-TW" altLang="en-US" sz="1100" b="1" dirty="0" smtClean="0">
                  <a:solidFill>
                    <a:srgbClr val="0070C0"/>
                  </a:solidFill>
                  <a:latin typeface="微軟正黑體" panose="020B0604030504040204" pitchFamily="34" charset="-120"/>
                  <a:ea typeface="微軟正黑體" panose="020B0604030504040204" pitchFamily="34" charset="-120"/>
                </a:rPr>
                <a:t>環境溫度</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p>
            <a:p>
              <a:r>
                <a:rPr lang="zh-TW" altLang="en-US" sz="1100" b="1" dirty="0" smtClean="0">
                  <a:solidFill>
                    <a:srgbClr val="0070C0"/>
                  </a:solidFill>
                  <a:latin typeface="微軟正黑體" panose="020B0604030504040204" pitchFamily="34" charset="-120"/>
                  <a:ea typeface="微軟正黑體" panose="020B0604030504040204" pitchFamily="34" charset="-120"/>
                </a:rPr>
                <a:t>環境濕度</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endParaRPr lang="zh-TW" altLang="en-US" sz="1100" b="1" dirty="0" err="1" smtClean="0">
                <a:solidFill>
                  <a:srgbClr val="0070C0"/>
                </a:solidFill>
                <a:latin typeface="微軟正黑體" panose="020B0604030504040204" pitchFamily="34" charset="-120"/>
                <a:ea typeface="微軟正黑體" panose="020B0604030504040204" pitchFamily="34" charset="-120"/>
              </a:endParaRPr>
            </a:p>
          </p:txBody>
        </p:sp>
        <p:sp>
          <p:nvSpPr>
            <p:cNvPr id="46" name="文字方塊 45"/>
            <p:cNvSpPr txBox="1"/>
            <p:nvPr/>
          </p:nvSpPr>
          <p:spPr>
            <a:xfrm>
              <a:off x="1426900" y="5736106"/>
              <a:ext cx="1641678" cy="683948"/>
            </a:xfrm>
            <a:prstGeom prst="rect">
              <a:avLst/>
            </a:prstGeom>
            <a:noFill/>
          </p:spPr>
          <p:txBody>
            <a:bodyPr wrap="none" rtlCol="0">
              <a:spAutoFit/>
            </a:bodyPr>
            <a:lstStyle/>
            <a:p>
              <a:r>
                <a:rPr lang="zh-TW" altLang="en-US" sz="1100" b="1" dirty="0" smtClean="0">
                  <a:solidFill>
                    <a:srgbClr val="0070C0"/>
                  </a:solidFill>
                  <a:latin typeface="微軟正黑體" panose="020B0604030504040204" pitchFamily="34" charset="-120"/>
                  <a:ea typeface="微軟正黑體" panose="020B0604030504040204" pitchFamily="34" charset="-120"/>
                </a:rPr>
                <a:t>押出機溫度</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p>
            <a:p>
              <a:r>
                <a:rPr lang="zh-TW" altLang="en-US" sz="1100" b="1" dirty="0">
                  <a:solidFill>
                    <a:srgbClr val="0070C0"/>
                  </a:solidFill>
                  <a:latin typeface="微軟正黑體" panose="020B0604030504040204" pitchFamily="34" charset="-120"/>
                  <a:ea typeface="微軟正黑體" panose="020B0604030504040204" pitchFamily="34" charset="-120"/>
                </a:rPr>
                <a:t>押出機電流</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endParaRPr lang="zh-TW" altLang="en-US" sz="1100" b="1" dirty="0" err="1" smtClean="0">
                <a:solidFill>
                  <a:srgbClr val="0070C0"/>
                </a:solidFill>
                <a:latin typeface="微軟正黑體" panose="020B0604030504040204" pitchFamily="34" charset="-120"/>
                <a:ea typeface="微軟正黑體" panose="020B0604030504040204" pitchFamily="34" charset="-120"/>
              </a:endParaRPr>
            </a:p>
          </p:txBody>
        </p:sp>
        <p:sp>
          <p:nvSpPr>
            <p:cNvPr id="47" name="文字方塊 46"/>
            <p:cNvSpPr txBox="1"/>
            <p:nvPr/>
          </p:nvSpPr>
          <p:spPr>
            <a:xfrm>
              <a:off x="3868668" y="3855975"/>
              <a:ext cx="1417767" cy="415254"/>
            </a:xfrm>
            <a:prstGeom prst="rect">
              <a:avLst/>
            </a:prstGeom>
            <a:noFill/>
          </p:spPr>
          <p:txBody>
            <a:bodyPr wrap="none" rtlCol="0">
              <a:spAutoFit/>
            </a:bodyPr>
            <a:lstStyle/>
            <a:p>
              <a:r>
                <a:rPr lang="zh-TW" altLang="en-US" sz="1100" b="1" dirty="0" smtClean="0">
                  <a:solidFill>
                    <a:srgbClr val="0070C0"/>
                  </a:solidFill>
                  <a:latin typeface="微軟正黑體" panose="020B0604030504040204" pitchFamily="34" charset="-120"/>
                  <a:ea typeface="微軟正黑體" panose="020B0604030504040204" pitchFamily="34" charset="-120"/>
                </a:rPr>
                <a:t>滾筒溫度</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endParaRPr lang="zh-TW" altLang="en-US" sz="1100" b="1" dirty="0" err="1" smtClean="0">
                <a:solidFill>
                  <a:srgbClr val="0070C0"/>
                </a:solidFill>
                <a:latin typeface="微軟正黑體" panose="020B0604030504040204" pitchFamily="34" charset="-120"/>
                <a:ea typeface="微軟正黑體" panose="020B0604030504040204" pitchFamily="34" charset="-120"/>
              </a:endParaRPr>
            </a:p>
          </p:txBody>
        </p:sp>
        <p:sp>
          <p:nvSpPr>
            <p:cNvPr id="48" name="文字方塊 47"/>
            <p:cNvSpPr txBox="1"/>
            <p:nvPr/>
          </p:nvSpPr>
          <p:spPr>
            <a:xfrm>
              <a:off x="96819" y="5312577"/>
              <a:ext cx="1425402" cy="415254"/>
            </a:xfrm>
            <a:prstGeom prst="rect">
              <a:avLst/>
            </a:prstGeom>
            <a:noFill/>
          </p:spPr>
          <p:txBody>
            <a:bodyPr wrap="none" rtlCol="0">
              <a:spAutoFit/>
            </a:bodyPr>
            <a:lstStyle/>
            <a:p>
              <a:r>
                <a:rPr lang="zh-TW" altLang="en-US" sz="1100" b="1" dirty="0" smtClean="0">
                  <a:solidFill>
                    <a:srgbClr val="0070C0"/>
                  </a:solidFill>
                  <a:latin typeface="微軟正黑體" panose="020B0604030504040204" pitchFamily="34" charset="-120"/>
                  <a:ea typeface="微軟正黑體" panose="020B0604030504040204" pitchFamily="34" charset="-120"/>
                </a:rPr>
                <a:t>螺桿轉速</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endParaRPr lang="zh-TW" altLang="en-US" sz="1100" b="1" dirty="0" err="1" smtClean="0">
                <a:solidFill>
                  <a:srgbClr val="0070C0"/>
                </a:solidFill>
                <a:latin typeface="微軟正黑體" panose="020B0604030504040204" pitchFamily="34" charset="-120"/>
                <a:ea typeface="微軟正黑體" panose="020B0604030504040204" pitchFamily="34" charset="-120"/>
              </a:endParaRPr>
            </a:p>
          </p:txBody>
        </p:sp>
        <p:sp>
          <p:nvSpPr>
            <p:cNvPr id="49" name="文字方塊 48"/>
            <p:cNvSpPr txBox="1"/>
            <p:nvPr/>
          </p:nvSpPr>
          <p:spPr>
            <a:xfrm>
              <a:off x="3870497" y="4084572"/>
              <a:ext cx="1641678" cy="415254"/>
            </a:xfrm>
            <a:prstGeom prst="rect">
              <a:avLst/>
            </a:prstGeom>
            <a:noFill/>
          </p:spPr>
          <p:txBody>
            <a:bodyPr wrap="none" rtlCol="0">
              <a:spAutoFit/>
            </a:bodyPr>
            <a:lstStyle/>
            <a:p>
              <a:r>
                <a:rPr lang="zh-TW" altLang="en-US" sz="1100" b="1" dirty="0" smtClean="0">
                  <a:solidFill>
                    <a:srgbClr val="0070C0"/>
                  </a:solidFill>
                  <a:latin typeface="微軟正黑體" panose="020B0604030504040204" pitchFamily="34" charset="-120"/>
                  <a:ea typeface="微軟正黑體" panose="020B0604030504040204" pitchFamily="34" charset="-120"/>
                </a:rPr>
                <a:t>平整後厚度</a:t>
              </a:r>
              <a:r>
                <a:rPr lang="en-US" altLang="zh-TW" sz="1100" b="1" dirty="0" smtClean="0">
                  <a:solidFill>
                    <a:srgbClr val="0070C0"/>
                  </a:solidFill>
                  <a:latin typeface="微軟正黑體" panose="020B0604030504040204" pitchFamily="34" charset="-120"/>
                  <a:ea typeface="微軟正黑體" panose="020B0604030504040204" pitchFamily="34" charset="-120"/>
                </a:rPr>
                <a:t>*1</a:t>
              </a:r>
              <a:endParaRPr lang="zh-TW" altLang="en-US" sz="1100" b="1" dirty="0" err="1" smtClean="0">
                <a:solidFill>
                  <a:srgbClr val="0070C0"/>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446136543"/>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查核點</a:t>
            </a:r>
            <a:r>
              <a:rPr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2</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資料前處理模組建置。</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18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125" name="群組 124"/>
          <p:cNvGrpSpPr/>
          <p:nvPr/>
        </p:nvGrpSpPr>
        <p:grpSpPr>
          <a:xfrm>
            <a:off x="467544" y="1491989"/>
            <a:ext cx="8225485" cy="930310"/>
            <a:chOff x="294243" y="1455923"/>
            <a:chExt cx="8658407" cy="979274"/>
          </a:xfrm>
        </p:grpSpPr>
        <p:grpSp>
          <p:nvGrpSpPr>
            <p:cNvPr id="64" name="群組 63"/>
            <p:cNvGrpSpPr/>
            <p:nvPr/>
          </p:nvGrpSpPr>
          <p:grpSpPr>
            <a:xfrm>
              <a:off x="294243" y="1455923"/>
              <a:ext cx="1198661" cy="770974"/>
              <a:chOff x="5967846" y="1775837"/>
              <a:chExt cx="1198661" cy="770974"/>
            </a:xfrm>
          </p:grpSpPr>
          <p:sp>
            <p:nvSpPr>
              <p:cNvPr id="110" name="文字方塊 109"/>
              <p:cNvSpPr txBox="1"/>
              <p:nvPr/>
            </p:nvSpPr>
            <p:spPr>
              <a:xfrm>
                <a:off x="5967846" y="2060848"/>
                <a:ext cx="1198659" cy="485963"/>
              </a:xfrm>
              <a:prstGeom prst="rect">
                <a:avLst/>
              </a:prstGeom>
              <a:solidFill>
                <a:srgbClr val="2BBBD8">
                  <a:lumMod val="40000"/>
                  <a:lumOff val="60000"/>
                </a:srgbClr>
              </a:solidFill>
              <a:ln>
                <a:solidFill>
                  <a:srgbClr val="393939"/>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rPr>
                  <a:t>原料準備倒入</a:t>
                </a:r>
                <a:endParaRPr kumimoji="0" lang="en-US" altLang="zh-TW" sz="1200" b="0" i="0" u="none" strike="noStrike" kern="0" cap="none" spc="0" normalizeH="0" baseline="0" noProof="0" dirty="0" smtClean="0">
                  <a:ln>
                    <a:noFill/>
                  </a:ln>
                  <a:solidFill>
                    <a:srgbClr val="393939"/>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rPr>
                  <a:t>押出機中加熱</a:t>
                </a:r>
                <a:endParaRPr kumimoji="0" lang="en-US" altLang="zh-TW" sz="1200" b="0" i="0" u="none" strike="noStrike" kern="0" cap="none" spc="0" normalizeH="0" baseline="0" noProof="0" dirty="0" smtClean="0">
                  <a:ln>
                    <a:noFill/>
                  </a:ln>
                  <a:solidFill>
                    <a:srgbClr val="393939"/>
                  </a:solidFill>
                  <a:effectLst/>
                  <a:uLnTx/>
                  <a:uFillTx/>
                  <a:latin typeface="微軟正黑體"/>
                  <a:ea typeface="微軟正黑體"/>
                </a:endParaRPr>
              </a:p>
            </p:txBody>
          </p:sp>
          <p:sp>
            <p:nvSpPr>
              <p:cNvPr id="111" name="文字方塊 110"/>
              <p:cNvSpPr txBox="1"/>
              <p:nvPr/>
            </p:nvSpPr>
            <p:spPr>
              <a:xfrm>
                <a:off x="5967846" y="1775837"/>
                <a:ext cx="1198661" cy="291578"/>
              </a:xfrm>
              <a:prstGeom prst="rect">
                <a:avLst/>
              </a:prstGeom>
              <a:noFill/>
              <a:ln>
                <a:solidFill>
                  <a:srgbClr val="393939"/>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rPr>
                  <a:t>生產前</a:t>
                </a:r>
              </a:p>
            </p:txBody>
          </p:sp>
        </p:grpSp>
        <p:grpSp>
          <p:nvGrpSpPr>
            <p:cNvPr id="65" name="群組 64"/>
            <p:cNvGrpSpPr/>
            <p:nvPr/>
          </p:nvGrpSpPr>
          <p:grpSpPr>
            <a:xfrm>
              <a:off x="2310920" y="1460968"/>
              <a:ext cx="1685014" cy="761275"/>
              <a:chOff x="6003097" y="1775837"/>
              <a:chExt cx="1225370" cy="761275"/>
            </a:xfrm>
          </p:grpSpPr>
          <p:sp>
            <p:nvSpPr>
              <p:cNvPr id="108" name="文字方塊 107"/>
              <p:cNvSpPr txBox="1"/>
              <p:nvPr/>
            </p:nvSpPr>
            <p:spPr>
              <a:xfrm>
                <a:off x="6003097" y="2051149"/>
                <a:ext cx="1225368" cy="485963"/>
              </a:xfrm>
              <a:prstGeom prst="rect">
                <a:avLst/>
              </a:prstGeom>
              <a:solidFill>
                <a:srgbClr val="2BBBD8">
                  <a:lumMod val="40000"/>
                  <a:lumOff val="60000"/>
                </a:srgbClr>
              </a:solidFill>
              <a:ln>
                <a:solidFill>
                  <a:srgbClr val="393939"/>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rPr>
                  <a:t>押出機加熱原料</a:t>
                </a:r>
                <a:endParaRPr kumimoji="0" lang="en-US" altLang="zh-TW" sz="1200" b="0" i="0" u="none" strike="noStrike" kern="0" cap="none" spc="0" normalizeH="0" baseline="0" noProof="0" dirty="0" smtClean="0">
                  <a:ln>
                    <a:noFill/>
                  </a:ln>
                  <a:solidFill>
                    <a:srgbClr val="393939"/>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rPr>
                  <a:t>產出</a:t>
                </a:r>
                <a:r>
                  <a:rPr kumimoji="0" lang="zh-TW" altLang="en-US" sz="1200" b="1" i="0" u="none" strike="noStrike" kern="0" cap="none" spc="0" normalizeH="0" baseline="0" noProof="0" dirty="0" smtClean="0">
                    <a:ln>
                      <a:noFill/>
                    </a:ln>
                    <a:solidFill>
                      <a:srgbClr val="FF0000"/>
                    </a:solidFill>
                    <a:effectLst/>
                    <a:uLnTx/>
                    <a:uFillTx/>
                    <a:latin typeface="微軟正黑體"/>
                    <a:ea typeface="微軟正黑體"/>
                  </a:rPr>
                  <a:t>押出機溫度</a:t>
                </a: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rPr>
                  <a:t>資料</a:t>
                </a:r>
                <a:endParaRPr kumimoji="0" lang="en-US" altLang="zh-TW" sz="1200" b="0" i="0" u="none" strike="noStrike" kern="0" cap="none" spc="0" normalizeH="0" baseline="0" noProof="0" dirty="0" smtClean="0">
                  <a:ln>
                    <a:noFill/>
                  </a:ln>
                  <a:solidFill>
                    <a:srgbClr val="393939"/>
                  </a:solidFill>
                  <a:effectLst/>
                  <a:uLnTx/>
                  <a:uFillTx/>
                  <a:latin typeface="微軟正黑體"/>
                  <a:ea typeface="微軟正黑體"/>
                </a:endParaRPr>
              </a:p>
            </p:txBody>
          </p:sp>
          <p:sp>
            <p:nvSpPr>
              <p:cNvPr id="109" name="文字方塊 108"/>
              <p:cNvSpPr txBox="1"/>
              <p:nvPr/>
            </p:nvSpPr>
            <p:spPr>
              <a:xfrm>
                <a:off x="6003098" y="1775837"/>
                <a:ext cx="1225369" cy="291578"/>
              </a:xfrm>
              <a:prstGeom prst="rect">
                <a:avLst/>
              </a:prstGeom>
              <a:noFill/>
              <a:ln>
                <a:solidFill>
                  <a:srgbClr val="393939"/>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rPr>
                  <a:t>生產中</a:t>
                </a:r>
                <a:r>
                  <a:rPr kumimoji="0" lang="en-US" altLang="zh-TW" sz="1200" b="1" i="0" u="none" strike="noStrike" kern="0" cap="none" spc="0" normalizeH="0" baseline="0" noProof="0" dirty="0" smtClean="0">
                    <a:ln>
                      <a:noFill/>
                    </a:ln>
                    <a:solidFill>
                      <a:srgbClr val="393939"/>
                    </a:solidFill>
                    <a:effectLst/>
                    <a:uLnTx/>
                    <a:uFillTx/>
                    <a:latin typeface="微軟正黑體"/>
                    <a:ea typeface="微軟正黑體"/>
                  </a:rPr>
                  <a:t>(</a:t>
                </a:r>
                <a:r>
                  <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rPr>
                  <a:t>第一步</a:t>
                </a:r>
                <a:r>
                  <a:rPr kumimoji="0" lang="en-US" altLang="zh-TW" sz="1200" b="1" i="0" u="none" strike="noStrike" kern="0" cap="none" spc="0" normalizeH="0" baseline="0" noProof="0" dirty="0" smtClean="0">
                    <a:ln>
                      <a:noFill/>
                    </a:ln>
                    <a:solidFill>
                      <a:srgbClr val="393939"/>
                    </a:solidFill>
                    <a:effectLst/>
                    <a:uLnTx/>
                    <a:uFillTx/>
                    <a:latin typeface="微軟正黑體"/>
                    <a:ea typeface="微軟正黑體"/>
                  </a:rPr>
                  <a:t>)</a:t>
                </a:r>
                <a:endPar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endParaRPr>
              </a:p>
            </p:txBody>
          </p:sp>
        </p:grpSp>
        <p:grpSp>
          <p:nvGrpSpPr>
            <p:cNvPr id="66" name="群組 65"/>
            <p:cNvGrpSpPr/>
            <p:nvPr/>
          </p:nvGrpSpPr>
          <p:grpSpPr>
            <a:xfrm>
              <a:off x="4672951" y="1464625"/>
              <a:ext cx="1506878" cy="770974"/>
              <a:chOff x="5992135" y="1775837"/>
              <a:chExt cx="1160209" cy="770974"/>
            </a:xfrm>
          </p:grpSpPr>
          <p:sp>
            <p:nvSpPr>
              <p:cNvPr id="106" name="文字方塊 105"/>
              <p:cNvSpPr txBox="1"/>
              <p:nvPr/>
            </p:nvSpPr>
            <p:spPr>
              <a:xfrm>
                <a:off x="5992136" y="2060848"/>
                <a:ext cx="1160208" cy="485963"/>
              </a:xfrm>
              <a:prstGeom prst="rect">
                <a:avLst/>
              </a:prstGeom>
              <a:solidFill>
                <a:srgbClr val="2BBBD8">
                  <a:lumMod val="40000"/>
                  <a:lumOff val="60000"/>
                </a:srgbClr>
              </a:solidFill>
              <a:ln>
                <a:solidFill>
                  <a:srgbClr val="393939"/>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rPr>
                  <a:t>押出機押出原料</a:t>
                </a:r>
                <a:endParaRPr kumimoji="0" lang="en-US" altLang="zh-TW" sz="1200" b="0" i="0" u="none" strike="noStrike" kern="0" cap="none" spc="0" normalizeH="0" baseline="0" noProof="0" dirty="0" smtClean="0">
                  <a:ln>
                    <a:noFill/>
                  </a:ln>
                  <a:solidFill>
                    <a:srgbClr val="393939"/>
                  </a:solidFill>
                  <a:effectLst/>
                  <a:uLnTx/>
                  <a:uFillTx/>
                  <a:latin typeface="微軟正黑體"/>
                  <a:ea typeface="微軟正黑體"/>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rPr>
                  <a:t>產出</a:t>
                </a:r>
                <a:r>
                  <a:rPr kumimoji="0" lang="zh-TW" altLang="en-US" sz="1200" b="1" i="0" u="none" strike="noStrike" kern="0" cap="none" spc="0" normalizeH="0" baseline="0" noProof="0" dirty="0" smtClean="0">
                    <a:ln>
                      <a:noFill/>
                    </a:ln>
                    <a:solidFill>
                      <a:srgbClr val="FF0000"/>
                    </a:solidFill>
                    <a:effectLst/>
                    <a:uLnTx/>
                    <a:uFillTx/>
                    <a:latin typeface="微軟正黑體"/>
                    <a:ea typeface="微軟正黑體"/>
                  </a:rPr>
                  <a:t>原料面積</a:t>
                </a: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rPr>
                  <a:t>資料</a:t>
                </a:r>
                <a:endParaRPr kumimoji="0" lang="en-US" altLang="zh-TW" sz="1200" b="0" i="0" u="none" strike="noStrike" kern="0" cap="none" spc="0" normalizeH="0" baseline="0" noProof="0" dirty="0" smtClean="0">
                  <a:ln>
                    <a:noFill/>
                  </a:ln>
                  <a:solidFill>
                    <a:srgbClr val="393939"/>
                  </a:solidFill>
                  <a:effectLst/>
                  <a:uLnTx/>
                  <a:uFillTx/>
                  <a:latin typeface="微軟正黑體"/>
                  <a:ea typeface="微軟正黑體"/>
                </a:endParaRPr>
              </a:p>
            </p:txBody>
          </p:sp>
          <p:sp>
            <p:nvSpPr>
              <p:cNvPr id="107" name="文字方塊 106"/>
              <p:cNvSpPr txBox="1"/>
              <p:nvPr/>
            </p:nvSpPr>
            <p:spPr>
              <a:xfrm>
                <a:off x="5992135" y="1775837"/>
                <a:ext cx="1160209" cy="291578"/>
              </a:xfrm>
              <a:prstGeom prst="rect">
                <a:avLst/>
              </a:prstGeom>
              <a:noFill/>
              <a:ln>
                <a:solidFill>
                  <a:srgbClr val="393939"/>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rPr>
                  <a:t>生產中</a:t>
                </a:r>
                <a:r>
                  <a:rPr kumimoji="0" lang="en-US" altLang="zh-TW" sz="1200" b="1" i="0" u="none" strike="noStrike" kern="0" cap="none" spc="0" normalizeH="0" baseline="0" noProof="0" dirty="0" smtClean="0">
                    <a:ln>
                      <a:noFill/>
                    </a:ln>
                    <a:solidFill>
                      <a:srgbClr val="393939"/>
                    </a:solidFill>
                    <a:effectLst/>
                    <a:uLnTx/>
                    <a:uFillTx/>
                    <a:latin typeface="微軟正黑體"/>
                    <a:ea typeface="微軟正黑體"/>
                  </a:rPr>
                  <a:t>(</a:t>
                </a:r>
                <a:r>
                  <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rPr>
                  <a:t>第二步</a:t>
                </a:r>
                <a:r>
                  <a:rPr kumimoji="0" lang="en-US" altLang="zh-TW" sz="1200" b="1" i="0" u="none" strike="noStrike" kern="0" cap="none" spc="0" normalizeH="0" baseline="0" noProof="0" dirty="0" smtClean="0">
                    <a:ln>
                      <a:noFill/>
                    </a:ln>
                    <a:solidFill>
                      <a:srgbClr val="393939"/>
                    </a:solidFill>
                    <a:effectLst/>
                    <a:uLnTx/>
                    <a:uFillTx/>
                    <a:latin typeface="微軟正黑體"/>
                    <a:ea typeface="微軟正黑體"/>
                  </a:rPr>
                  <a:t>)</a:t>
                </a:r>
                <a:endPar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endParaRPr>
              </a:p>
            </p:txBody>
          </p:sp>
        </p:grpSp>
        <p:grpSp>
          <p:nvGrpSpPr>
            <p:cNvPr id="94" name="群組 93"/>
            <p:cNvGrpSpPr/>
            <p:nvPr/>
          </p:nvGrpSpPr>
          <p:grpSpPr>
            <a:xfrm>
              <a:off x="7279474" y="1469839"/>
              <a:ext cx="1673176" cy="965358"/>
              <a:chOff x="5953308" y="1775837"/>
              <a:chExt cx="1182971" cy="965358"/>
            </a:xfrm>
          </p:grpSpPr>
          <p:sp>
            <p:nvSpPr>
              <p:cNvPr id="104" name="文字方塊 103"/>
              <p:cNvSpPr txBox="1"/>
              <p:nvPr/>
            </p:nvSpPr>
            <p:spPr>
              <a:xfrm>
                <a:off x="5953308" y="2060847"/>
                <a:ext cx="1182969" cy="680348"/>
              </a:xfrm>
              <a:prstGeom prst="rect">
                <a:avLst/>
              </a:prstGeom>
              <a:solidFill>
                <a:srgbClr val="2BBBD8">
                  <a:lumMod val="40000"/>
                  <a:lumOff val="60000"/>
                </a:srgbClr>
              </a:solidFill>
              <a:ln>
                <a:solidFill>
                  <a:srgbClr val="393939"/>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rPr>
                  <a:t>生產過程中作業員發現塑膠地磚品質異常並進行</a:t>
                </a:r>
                <a:r>
                  <a:rPr kumimoji="0" lang="zh-TW" altLang="en-US" sz="1200" b="1" i="0" u="none" strike="noStrike" kern="0" cap="none" spc="0" normalizeH="0" baseline="0" noProof="0" dirty="0" smtClean="0">
                    <a:ln>
                      <a:noFill/>
                    </a:ln>
                    <a:solidFill>
                      <a:srgbClr val="FF0000"/>
                    </a:solidFill>
                    <a:effectLst/>
                    <a:uLnTx/>
                    <a:uFillTx/>
                    <a:latin typeface="微軟正黑體"/>
                    <a:ea typeface="微軟正黑體"/>
                  </a:rPr>
                  <a:t>參數調整</a:t>
                </a:r>
                <a:endParaRPr kumimoji="0" lang="en-US" altLang="zh-TW" sz="1200" b="1" i="0" u="none" strike="noStrike" kern="0" cap="none" spc="0" normalizeH="0" baseline="0" noProof="0" dirty="0" smtClean="0">
                  <a:ln>
                    <a:noFill/>
                  </a:ln>
                  <a:solidFill>
                    <a:srgbClr val="FF0000"/>
                  </a:solidFill>
                  <a:effectLst/>
                  <a:uLnTx/>
                  <a:uFillTx/>
                  <a:latin typeface="微軟正黑體"/>
                  <a:ea typeface="微軟正黑體"/>
                </a:endParaRPr>
              </a:p>
            </p:txBody>
          </p:sp>
          <p:sp>
            <p:nvSpPr>
              <p:cNvPr id="105" name="文字方塊 104"/>
              <p:cNvSpPr txBox="1"/>
              <p:nvPr/>
            </p:nvSpPr>
            <p:spPr>
              <a:xfrm>
                <a:off x="5953309" y="1775837"/>
                <a:ext cx="1182970" cy="291578"/>
              </a:xfrm>
              <a:prstGeom prst="rect">
                <a:avLst/>
              </a:prstGeom>
              <a:noFill/>
              <a:ln>
                <a:solidFill>
                  <a:srgbClr val="393939"/>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rPr>
                  <a:t>生產中</a:t>
                </a:r>
                <a:r>
                  <a:rPr kumimoji="0" lang="en-US" altLang="zh-TW" sz="1200" b="1" i="0" u="none" strike="noStrike" kern="0" cap="none" spc="0" normalizeH="0" baseline="0" noProof="0" dirty="0" smtClean="0">
                    <a:ln>
                      <a:noFill/>
                    </a:ln>
                    <a:solidFill>
                      <a:srgbClr val="393939"/>
                    </a:solidFill>
                    <a:effectLst/>
                    <a:uLnTx/>
                    <a:uFillTx/>
                    <a:latin typeface="微軟正黑體"/>
                    <a:ea typeface="微軟正黑體"/>
                  </a:rPr>
                  <a:t>(</a:t>
                </a:r>
                <a:r>
                  <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rPr>
                  <a:t>第三步</a:t>
                </a:r>
                <a:r>
                  <a:rPr kumimoji="0" lang="en-US" altLang="zh-TW" sz="1200" b="1" i="0" u="none" strike="noStrike" kern="0" cap="none" spc="0" normalizeH="0" baseline="0" noProof="0" dirty="0" smtClean="0">
                    <a:ln>
                      <a:noFill/>
                    </a:ln>
                    <a:solidFill>
                      <a:srgbClr val="393939"/>
                    </a:solidFill>
                    <a:effectLst/>
                    <a:uLnTx/>
                    <a:uFillTx/>
                    <a:latin typeface="微軟正黑體"/>
                    <a:ea typeface="微軟正黑體"/>
                  </a:rPr>
                  <a:t>)</a:t>
                </a:r>
                <a:endParaRPr kumimoji="0" lang="zh-TW" altLang="en-US" sz="1200" b="1" i="0" u="none" strike="noStrike" kern="0" cap="none" spc="0" normalizeH="0" baseline="0" noProof="0" dirty="0" smtClean="0">
                  <a:ln>
                    <a:noFill/>
                  </a:ln>
                  <a:solidFill>
                    <a:srgbClr val="393939"/>
                  </a:solidFill>
                  <a:effectLst/>
                  <a:uLnTx/>
                  <a:uFillTx/>
                  <a:latin typeface="微軟正黑體"/>
                  <a:ea typeface="微軟正黑體"/>
                </a:endParaRPr>
              </a:p>
            </p:txBody>
          </p:sp>
        </p:grpSp>
        <p:sp>
          <p:nvSpPr>
            <p:cNvPr id="95" name="文字方塊 94"/>
            <p:cNvSpPr txBox="1"/>
            <p:nvPr/>
          </p:nvSpPr>
          <p:spPr>
            <a:xfrm>
              <a:off x="1446826" y="1524376"/>
              <a:ext cx="8002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srgbClr val="393939">
                      <a:lumMod val="75000"/>
                    </a:srgbClr>
                  </a:solidFill>
                  <a:effectLst/>
                  <a:uLnTx/>
                  <a:uFillTx/>
                  <a:latin typeface="Arial"/>
                  <a:ea typeface="微軟正黑體"/>
                </a:rPr>
                <a:t>開始生產</a:t>
              </a:r>
            </a:p>
          </p:txBody>
        </p:sp>
        <p:cxnSp>
          <p:nvCxnSpPr>
            <p:cNvPr id="96" name="直線單箭頭接點 95"/>
            <p:cNvCxnSpPr/>
            <p:nvPr/>
          </p:nvCxnSpPr>
          <p:spPr>
            <a:xfrm>
              <a:off x="1469412" y="1779311"/>
              <a:ext cx="794802" cy="0"/>
            </a:xfrm>
            <a:prstGeom prst="straightConnector1">
              <a:avLst/>
            </a:prstGeom>
            <a:noFill/>
            <a:ln w="28575" cap="flat" cmpd="sng" algn="ctr">
              <a:solidFill>
                <a:srgbClr val="393939"/>
              </a:solidFill>
              <a:prstDash val="solid"/>
              <a:miter lim="800000"/>
              <a:tailEnd type="triangle"/>
            </a:ln>
            <a:effectLst/>
          </p:spPr>
        </p:cxnSp>
        <p:cxnSp>
          <p:nvCxnSpPr>
            <p:cNvPr id="97" name="直線單箭頭接點 96"/>
            <p:cNvCxnSpPr/>
            <p:nvPr/>
          </p:nvCxnSpPr>
          <p:spPr>
            <a:xfrm>
              <a:off x="3995931" y="1776148"/>
              <a:ext cx="691255" cy="3163"/>
            </a:xfrm>
            <a:prstGeom prst="straightConnector1">
              <a:avLst/>
            </a:prstGeom>
            <a:noFill/>
            <a:ln w="28575" cap="flat" cmpd="sng" algn="ctr">
              <a:solidFill>
                <a:srgbClr val="393939"/>
              </a:solidFill>
              <a:prstDash val="solid"/>
              <a:miter lim="800000"/>
              <a:tailEnd type="triangle"/>
            </a:ln>
            <a:effectLst/>
          </p:spPr>
        </p:cxnSp>
        <p:sp>
          <p:nvSpPr>
            <p:cNvPr id="98" name="文字方塊 97"/>
            <p:cNvSpPr txBox="1"/>
            <p:nvPr/>
          </p:nvSpPr>
          <p:spPr>
            <a:xfrm>
              <a:off x="6171478" y="1521213"/>
              <a:ext cx="110799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srgbClr val="393939">
                      <a:lumMod val="75000"/>
                    </a:srgbClr>
                  </a:solidFill>
                  <a:effectLst/>
                  <a:uLnTx/>
                  <a:uFillTx/>
                  <a:latin typeface="Arial"/>
                  <a:ea typeface="微軟正黑體"/>
                </a:rPr>
                <a:t>持續進行生產</a:t>
              </a:r>
            </a:p>
          </p:txBody>
        </p:sp>
        <p:cxnSp>
          <p:nvCxnSpPr>
            <p:cNvPr id="99" name="直線單箭頭接點 98"/>
            <p:cNvCxnSpPr/>
            <p:nvPr/>
          </p:nvCxnSpPr>
          <p:spPr>
            <a:xfrm>
              <a:off x="6194064" y="1776148"/>
              <a:ext cx="1085410" cy="0"/>
            </a:xfrm>
            <a:prstGeom prst="straightConnector1">
              <a:avLst/>
            </a:prstGeom>
            <a:noFill/>
            <a:ln w="28575" cap="flat" cmpd="sng" algn="ctr">
              <a:solidFill>
                <a:srgbClr val="393939"/>
              </a:solidFill>
              <a:prstDash val="solid"/>
              <a:miter lim="800000"/>
              <a:tailEnd type="triangle"/>
            </a:ln>
            <a:effectLst/>
          </p:spPr>
        </p:cxnSp>
      </p:grpSp>
      <p:grpSp>
        <p:nvGrpSpPr>
          <p:cNvPr id="126" name="群組 125"/>
          <p:cNvGrpSpPr/>
          <p:nvPr/>
        </p:nvGrpSpPr>
        <p:grpSpPr>
          <a:xfrm>
            <a:off x="2752815" y="2526351"/>
            <a:ext cx="5940212" cy="501456"/>
            <a:chOff x="2699792" y="2506693"/>
            <a:chExt cx="6252856" cy="527848"/>
          </a:xfrm>
        </p:grpSpPr>
        <p:sp>
          <p:nvSpPr>
            <p:cNvPr id="67" name="圓角矩形 66"/>
            <p:cNvSpPr/>
            <p:nvPr/>
          </p:nvSpPr>
          <p:spPr>
            <a:xfrm>
              <a:off x="2699792" y="2574318"/>
              <a:ext cx="2592288" cy="392598"/>
            </a:xfrm>
            <a:prstGeom prst="roundRect">
              <a:avLst/>
            </a:prstGeom>
            <a:gradFill rotWithShape="1">
              <a:gsLst>
                <a:gs pos="0">
                  <a:srgbClr val="F78D3F">
                    <a:lumMod val="110000"/>
                    <a:satMod val="105000"/>
                    <a:tint val="67000"/>
                  </a:srgbClr>
                </a:gs>
                <a:gs pos="50000">
                  <a:srgbClr val="F78D3F">
                    <a:lumMod val="105000"/>
                    <a:satMod val="103000"/>
                    <a:tint val="73000"/>
                  </a:srgbClr>
                </a:gs>
                <a:gs pos="100000">
                  <a:srgbClr val="F78D3F">
                    <a:lumMod val="105000"/>
                    <a:satMod val="109000"/>
                    <a:tint val="81000"/>
                  </a:srgbClr>
                </a:gs>
              </a:gsLst>
              <a:lin ang="5400000" scaled="0"/>
            </a:gradFill>
            <a:ln w="6350" cap="flat" cmpd="sng" algn="ctr">
              <a:solidFill>
                <a:srgbClr val="F78D3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smtClean="0">
                  <a:ln>
                    <a:noFill/>
                  </a:ln>
                  <a:solidFill>
                    <a:srgbClr val="393939"/>
                  </a:solidFill>
                  <a:effectLst/>
                  <a:uLnTx/>
                  <a:uFillTx/>
                  <a:latin typeface="微軟正黑體"/>
                  <a:ea typeface="微軟正黑體"/>
                  <a:cs typeface="+mn-cs"/>
                </a:rPr>
                <a:t>製程資料</a:t>
              </a:r>
              <a:endParaRPr kumimoji="0" lang="en-US" altLang="zh-TW" sz="1600" b="0" i="0" u="none" strike="noStrike" kern="0" cap="none" spc="0" normalizeH="0" baseline="0" noProof="0" dirty="0" smtClean="0">
                <a:ln>
                  <a:noFill/>
                </a:ln>
                <a:solidFill>
                  <a:srgbClr val="393939"/>
                </a:solidFill>
                <a:effectLst/>
                <a:uLnTx/>
                <a:uFillTx/>
                <a:latin typeface="微軟正黑體"/>
                <a:ea typeface="微軟正黑體"/>
                <a:cs typeface="+mn-cs"/>
              </a:endParaRPr>
            </a:p>
          </p:txBody>
        </p:sp>
        <p:sp>
          <p:nvSpPr>
            <p:cNvPr id="100" name="圓角矩形 99"/>
            <p:cNvSpPr/>
            <p:nvPr/>
          </p:nvSpPr>
          <p:spPr>
            <a:xfrm>
              <a:off x="5746156" y="2506693"/>
              <a:ext cx="3206492" cy="527848"/>
            </a:xfrm>
            <a:prstGeom prst="roundRect">
              <a:avLst/>
            </a:prstGeom>
            <a:solidFill>
              <a:srgbClr val="F78D3F">
                <a:lumMod val="40000"/>
                <a:lumOff val="60000"/>
              </a:srgbClr>
            </a:solidFill>
            <a:ln w="38100" cap="flat" cmpd="sng" algn="ctr">
              <a:solidFill>
                <a:srgbClr val="F78D3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srgbClr val="393939"/>
                  </a:solidFill>
                  <a:effectLst/>
                  <a:uLnTx/>
                  <a:uFillTx/>
                  <a:latin typeface="微軟正黑體" panose="020B0604030504040204" pitchFamily="34" charset="-120"/>
                  <a:ea typeface="微軟正黑體" panose="020B0604030504040204" pitchFamily="34" charset="-120"/>
                  <a:cs typeface="+mn-cs"/>
                </a:rPr>
                <a:t>即「當控制器參數</a:t>
              </a:r>
              <a:r>
                <a:rPr kumimoji="0" lang="zh-TW" altLang="en-US" sz="14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cs typeface="+mn-cs"/>
                </a:rPr>
                <a:t>被調整</a:t>
              </a:r>
              <a:r>
                <a:rPr kumimoji="0" lang="zh-TW" altLang="en-US" sz="1400" b="1" i="0" u="none" strike="noStrike" kern="0" cap="none" spc="0" normalizeH="0" baseline="0" noProof="0" dirty="0" smtClean="0">
                  <a:ln>
                    <a:noFill/>
                  </a:ln>
                  <a:solidFill>
                    <a:srgbClr val="393939"/>
                  </a:solidFill>
                  <a:effectLst/>
                  <a:uLnTx/>
                  <a:uFillTx/>
                  <a:latin typeface="微軟正黑體" panose="020B0604030504040204" pitchFamily="34" charset="-120"/>
                  <a:ea typeface="微軟正黑體" panose="020B0604030504040204" pitchFamily="34" charset="-120"/>
                  <a:cs typeface="+mn-cs"/>
                </a:rPr>
                <a:t>時，作為標記資料的註記」</a:t>
              </a:r>
              <a:r>
                <a:rPr kumimoji="0" lang="en-US" altLang="zh-TW" sz="1400" b="1" i="0" u="none" strike="noStrike" kern="0" cap="none" spc="0" normalizeH="0" baseline="0" noProof="0" dirty="0" smtClean="0">
                  <a:ln>
                    <a:noFill/>
                  </a:ln>
                  <a:solidFill>
                    <a:srgbClr val="393939"/>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cs typeface="+mn-cs"/>
                </a:rPr>
                <a:t>非人工</a:t>
              </a:r>
              <a:r>
                <a:rPr kumimoji="0" lang="zh-TW" altLang="en-US" sz="1400" b="1" i="0" u="none" strike="noStrike" kern="0" cap="none" spc="0" normalizeH="0" baseline="0" noProof="0" dirty="0" smtClean="0">
                  <a:ln>
                    <a:noFill/>
                  </a:ln>
                  <a:solidFill>
                    <a:srgbClr val="393939"/>
                  </a:solidFill>
                  <a:effectLst/>
                  <a:uLnTx/>
                  <a:uFillTx/>
                  <a:latin typeface="微軟正黑體" panose="020B0604030504040204" pitchFamily="34" charset="-120"/>
                  <a:ea typeface="微軟正黑體" panose="020B0604030504040204" pitchFamily="34" charset="-120"/>
                  <a:cs typeface="+mn-cs"/>
                </a:rPr>
                <a:t>手動標記</a:t>
              </a:r>
              <a:r>
                <a:rPr kumimoji="0" lang="en-US" altLang="zh-TW" sz="1400" b="1" i="0" u="none" strike="noStrike" kern="0" cap="none" spc="0" normalizeH="0" baseline="0" noProof="0" dirty="0" smtClean="0">
                  <a:ln>
                    <a:noFill/>
                  </a:ln>
                  <a:solidFill>
                    <a:srgbClr val="393939"/>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0" cap="none" spc="0" normalizeH="0" baseline="0" noProof="0" dirty="0" smtClean="0">
                <a:ln>
                  <a:noFill/>
                </a:ln>
                <a:solidFill>
                  <a:srgbClr val="393939"/>
                </a:solidFill>
                <a:effectLst/>
                <a:uLnTx/>
                <a:uFillTx/>
                <a:latin typeface="微軟正黑體" panose="020B0604030504040204" pitchFamily="34" charset="-120"/>
                <a:ea typeface="微軟正黑體" panose="020B0604030504040204" pitchFamily="34" charset="-120"/>
                <a:cs typeface="+mn-cs"/>
              </a:endParaRPr>
            </a:p>
          </p:txBody>
        </p:sp>
        <p:cxnSp>
          <p:nvCxnSpPr>
            <p:cNvPr id="101" name="直線單箭頭接點 100"/>
            <p:cNvCxnSpPr>
              <a:stCxn id="100" idx="1"/>
            </p:cNvCxnSpPr>
            <p:nvPr/>
          </p:nvCxnSpPr>
          <p:spPr>
            <a:xfrm flipH="1">
              <a:off x="5292080" y="2770617"/>
              <a:ext cx="454076" cy="0"/>
            </a:xfrm>
            <a:prstGeom prst="straightConnector1">
              <a:avLst/>
            </a:prstGeom>
            <a:noFill/>
            <a:ln w="28575" cap="flat" cmpd="sng" algn="ctr">
              <a:solidFill>
                <a:srgbClr val="393939"/>
              </a:solidFill>
              <a:prstDash val="solid"/>
              <a:miter lim="800000"/>
              <a:tailEnd type="triangle"/>
            </a:ln>
            <a:effectLst/>
          </p:spPr>
        </p:cxnSp>
      </p:grpSp>
      <p:grpSp>
        <p:nvGrpSpPr>
          <p:cNvPr id="127" name="群組 126"/>
          <p:cNvGrpSpPr/>
          <p:nvPr/>
        </p:nvGrpSpPr>
        <p:grpSpPr>
          <a:xfrm>
            <a:off x="251520" y="2996973"/>
            <a:ext cx="8604000" cy="1202493"/>
            <a:chOff x="221177" y="3039834"/>
            <a:chExt cx="8730417" cy="1260666"/>
          </a:xfrm>
        </p:grpSpPr>
        <p:sp>
          <p:nvSpPr>
            <p:cNvPr id="68" name="圓角矩形 67"/>
            <p:cNvSpPr/>
            <p:nvPr/>
          </p:nvSpPr>
          <p:spPr>
            <a:xfrm>
              <a:off x="221177" y="3243736"/>
              <a:ext cx="8730417" cy="1056764"/>
            </a:xfrm>
            <a:prstGeom prst="roundRect">
              <a:avLst/>
            </a:prstGeom>
            <a:noFill/>
            <a:ln w="28575" cap="flat" cmpd="sng" algn="ctr">
              <a:solidFill>
                <a:srgbClr val="6AACB2">
                  <a:lumMod val="75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69" name="文字方塊 68"/>
            <p:cNvSpPr txBox="1"/>
            <p:nvPr/>
          </p:nvSpPr>
          <p:spPr>
            <a:xfrm>
              <a:off x="3146788" y="3266287"/>
              <a:ext cx="2786188" cy="3549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smtClean="0">
                  <a:ln>
                    <a:noFill/>
                  </a:ln>
                  <a:solidFill>
                    <a:srgbClr val="393939"/>
                  </a:solidFill>
                  <a:effectLst/>
                  <a:uLnTx/>
                  <a:uFillTx/>
                  <a:latin typeface="微軟正黑體"/>
                  <a:ea typeface="微軟正黑體"/>
                </a:rPr>
                <a:t>製程資料前處理與特徵轉換</a:t>
              </a:r>
            </a:p>
          </p:txBody>
        </p:sp>
        <p:sp>
          <p:nvSpPr>
            <p:cNvPr id="70" name="圓角矩形 69"/>
            <p:cNvSpPr/>
            <p:nvPr/>
          </p:nvSpPr>
          <p:spPr>
            <a:xfrm>
              <a:off x="294243" y="3575317"/>
              <a:ext cx="2513522" cy="612000"/>
            </a:xfrm>
            <a:prstGeom prst="roundRect">
              <a:avLst/>
            </a:prstGeom>
            <a:solidFill>
              <a:srgbClr val="FFFFFF">
                <a:lumMod val="95000"/>
              </a:srgbClr>
            </a:solidFill>
            <a:ln w="6350" cap="flat" cmpd="sng" algn="ctr">
              <a:solidFill>
                <a:srgbClr val="393939">
                  <a:lumMod val="65000"/>
                  <a:lumOff val="3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sng" strike="noStrike" kern="0" cap="none" spc="0" normalizeH="0" baseline="0" noProof="0" dirty="0" smtClean="0">
                  <a:ln>
                    <a:noFill/>
                  </a:ln>
                  <a:solidFill>
                    <a:srgbClr val="0000FF"/>
                  </a:solidFill>
                  <a:effectLst/>
                  <a:uLnTx/>
                  <a:uFillTx/>
                  <a:latin typeface="微軟正黑體"/>
                  <a:ea typeface="微軟正黑體"/>
                  <a:cs typeface="+mn-cs"/>
                </a:rPr>
                <a:t>資料組織化</a:t>
              </a:r>
              <a:endParaRPr kumimoji="0" lang="en-US" altLang="zh-TW" sz="1200" b="1" i="0" u="sng" strike="noStrike" kern="0" cap="none" spc="0" normalizeH="0" baseline="0" noProof="0" dirty="0" smtClean="0">
                <a:ln>
                  <a:noFill/>
                </a:ln>
                <a:solidFill>
                  <a:srgbClr val="0000FF"/>
                </a:solidFill>
                <a:effectLst/>
                <a:uLnTx/>
                <a:uFillTx/>
                <a:latin typeface="微軟正黑體"/>
                <a:ea typeface="微軟正黑體"/>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cs typeface="+mn-cs"/>
                </a:rPr>
                <a:t>原始製程資料依</a:t>
              </a:r>
              <a:r>
                <a:rPr kumimoji="0" lang="zh-TW" altLang="en-US" sz="1200" b="0" i="0" u="none" strike="noStrike" kern="0" cap="none" spc="0" normalizeH="0" baseline="0" noProof="0" dirty="0" smtClean="0">
                  <a:ln>
                    <a:noFill/>
                  </a:ln>
                  <a:solidFill>
                    <a:srgbClr val="FF0000"/>
                  </a:solidFill>
                  <a:effectLst/>
                  <a:uLnTx/>
                  <a:uFillTx/>
                  <a:latin typeface="微軟正黑體"/>
                  <a:ea typeface="微軟正黑體"/>
                  <a:cs typeface="+mn-cs"/>
                </a:rPr>
                <a:t>時間戳記、控制器參數</a:t>
              </a: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cs typeface="+mn-cs"/>
                </a:rPr>
                <a:t>變化切分品質變化時間點</a:t>
              </a:r>
              <a:endParaRPr kumimoji="0" lang="en-US" altLang="zh-TW" sz="1200" b="0" i="0" u="none" strike="noStrike" kern="0" cap="none" spc="0" normalizeH="0" baseline="0" noProof="0" dirty="0" smtClean="0">
                <a:ln>
                  <a:noFill/>
                </a:ln>
                <a:solidFill>
                  <a:srgbClr val="393939"/>
                </a:solidFill>
                <a:effectLst/>
                <a:uLnTx/>
                <a:uFillTx/>
                <a:latin typeface="微軟正黑體"/>
                <a:ea typeface="微軟正黑體"/>
                <a:cs typeface="+mn-cs"/>
              </a:endParaRPr>
            </a:p>
          </p:txBody>
        </p:sp>
        <p:sp>
          <p:nvSpPr>
            <p:cNvPr id="71" name="圓角矩形 70"/>
            <p:cNvSpPr/>
            <p:nvPr/>
          </p:nvSpPr>
          <p:spPr>
            <a:xfrm>
              <a:off x="6264706" y="3575317"/>
              <a:ext cx="2591000" cy="612000"/>
            </a:xfrm>
            <a:prstGeom prst="roundRect">
              <a:avLst/>
            </a:prstGeom>
            <a:solidFill>
              <a:srgbClr val="FFFFFF">
                <a:lumMod val="95000"/>
              </a:srgbClr>
            </a:solidFill>
            <a:ln w="6350" cap="flat" cmpd="sng" algn="ctr">
              <a:solidFill>
                <a:srgbClr val="393939">
                  <a:lumMod val="65000"/>
                  <a:lumOff val="3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sng" strike="noStrike" kern="0" cap="none" spc="0" normalizeH="0" baseline="0" noProof="0" dirty="0" smtClean="0">
                  <a:ln>
                    <a:noFill/>
                  </a:ln>
                  <a:solidFill>
                    <a:srgbClr val="0000FF"/>
                  </a:solidFill>
                  <a:effectLst/>
                  <a:uLnTx/>
                  <a:uFillTx/>
                  <a:latin typeface="微軟正黑體"/>
                  <a:ea typeface="微軟正黑體"/>
                  <a:cs typeface="+mn-cs"/>
                </a:rPr>
                <a:t>資料清洗、特徵生成</a:t>
              </a:r>
              <a:endParaRPr kumimoji="0" lang="en-US" altLang="zh-TW" sz="1200" b="1" i="0" u="sng" strike="noStrike" kern="0" cap="none" spc="0" normalizeH="0" baseline="0" noProof="0" dirty="0" smtClean="0">
                <a:ln>
                  <a:noFill/>
                </a:ln>
                <a:solidFill>
                  <a:srgbClr val="0000FF"/>
                </a:solidFill>
                <a:effectLst/>
                <a:uLnTx/>
                <a:uFillTx/>
                <a:latin typeface="微軟正黑體"/>
                <a:ea typeface="微軟正黑體"/>
                <a:cs typeface="+mn-cs"/>
              </a:endParaRPr>
            </a:p>
            <a:p>
              <a:pPr marL="171450" indent="-171450" eaLnBrk="1" fontAlgn="auto" hangingPunct="1">
                <a:spcBef>
                  <a:spcPts val="0"/>
                </a:spcBef>
                <a:spcAft>
                  <a:spcPts val="0"/>
                </a:spcAft>
                <a:buFont typeface="Arial" panose="020B0604020202020204" pitchFamily="34" charset="0"/>
                <a:buChar char="•"/>
                <a:defRPr/>
              </a:pPr>
              <a:r>
                <a:rPr lang="zh-TW" altLang="en-US" sz="1200" dirty="0">
                  <a:latin typeface="微軟正黑體" panose="020B0604030504040204" pitchFamily="34" charset="-120"/>
                  <a:ea typeface="微軟正黑體" panose="020B0604030504040204" pitchFamily="34" charset="-120"/>
                </a:rPr>
                <a:t>離群值判別</a:t>
              </a:r>
              <a:endParaRPr lang="en-US" altLang="zh-TW" sz="1200" dirty="0">
                <a:latin typeface="微軟正黑體" panose="020B0604030504040204" pitchFamily="34" charset="-120"/>
                <a:ea typeface="微軟正黑體" panose="020B0604030504040204" pitchFamily="34" charset="-120"/>
              </a:endParaRPr>
            </a:p>
            <a:p>
              <a:pPr marL="171450" indent="-171450" eaLnBrk="1" fontAlgn="auto" hangingPunct="1">
                <a:spcBef>
                  <a:spcPts val="0"/>
                </a:spcBef>
                <a:spcAft>
                  <a:spcPts val="0"/>
                </a:spcAft>
                <a:buFont typeface="Arial" panose="020B0604020202020204" pitchFamily="34" charset="0"/>
                <a:buChar char="•"/>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cs typeface="+mn-cs"/>
                </a:rPr>
                <a:t>確認</a:t>
              </a:r>
              <a:r>
                <a:rPr lang="zh-TW" altLang="en-US" sz="1200" dirty="0">
                  <a:latin typeface="微軟正黑體" panose="020B0604030504040204" pitchFamily="34" charset="-120"/>
                  <a:ea typeface="微軟正黑體" panose="020B0604030504040204" pitchFamily="34" charset="-120"/>
                </a:rPr>
                <a:t>找出製程資料的</a:t>
              </a:r>
              <a:r>
                <a:rPr lang="zh-TW" altLang="en-US" sz="1200" dirty="0">
                  <a:solidFill>
                    <a:srgbClr val="FF0000"/>
                  </a:solidFill>
                  <a:latin typeface="微軟正黑體" panose="020B0604030504040204" pitchFamily="34" charset="-120"/>
                  <a:ea typeface="微軟正黑體" panose="020B0604030504040204" pitchFamily="34" charset="-120"/>
                </a:rPr>
                <a:t>代表性</a:t>
              </a:r>
              <a:r>
                <a:rPr lang="zh-TW" altLang="en-US" sz="1200" dirty="0" smtClean="0">
                  <a:latin typeface="微軟正黑體" panose="020B0604030504040204" pitchFamily="34" charset="-120"/>
                  <a:ea typeface="微軟正黑體" panose="020B0604030504040204" pitchFamily="34" charset="-120"/>
                </a:rPr>
                <a:t>變化</a:t>
              </a:r>
              <a:endParaRPr lang="en-US" altLang="zh-TW" sz="1200" dirty="0">
                <a:latin typeface="微軟正黑體" panose="020B0604030504040204" pitchFamily="34" charset="-120"/>
                <a:ea typeface="微軟正黑體" panose="020B0604030504040204" pitchFamily="34" charset="-120"/>
              </a:endParaRPr>
            </a:p>
          </p:txBody>
        </p:sp>
        <p:cxnSp>
          <p:nvCxnSpPr>
            <p:cNvPr id="102" name="直線單箭頭接點 101"/>
            <p:cNvCxnSpPr/>
            <p:nvPr/>
          </p:nvCxnSpPr>
          <p:spPr>
            <a:xfrm>
              <a:off x="3978365" y="3039834"/>
              <a:ext cx="0" cy="226449"/>
            </a:xfrm>
            <a:prstGeom prst="straightConnector1">
              <a:avLst/>
            </a:prstGeom>
            <a:noFill/>
            <a:ln w="28575" cap="flat" cmpd="sng" algn="ctr">
              <a:solidFill>
                <a:srgbClr val="6AACB2"/>
              </a:solidFill>
              <a:prstDash val="solid"/>
              <a:miter lim="800000"/>
              <a:tailEnd type="triangle"/>
            </a:ln>
            <a:effectLst/>
          </p:spPr>
        </p:cxnSp>
        <p:sp>
          <p:nvSpPr>
            <p:cNvPr id="103" name="圓角矩形 102"/>
            <p:cNvSpPr/>
            <p:nvPr/>
          </p:nvSpPr>
          <p:spPr>
            <a:xfrm>
              <a:off x="2847375" y="3575317"/>
              <a:ext cx="3377720" cy="612000"/>
            </a:xfrm>
            <a:prstGeom prst="roundRect">
              <a:avLst/>
            </a:prstGeom>
            <a:solidFill>
              <a:srgbClr val="FFFFFF">
                <a:lumMod val="95000"/>
              </a:srgbClr>
            </a:solidFill>
            <a:ln w="6350" cap="flat" cmpd="sng" algn="ctr">
              <a:solidFill>
                <a:srgbClr val="393939">
                  <a:lumMod val="65000"/>
                  <a:lumOff val="3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1" i="0" u="sng" strike="noStrike" kern="0" cap="none" spc="0" normalizeH="0" baseline="0" noProof="0" dirty="0" smtClean="0">
                  <a:ln>
                    <a:noFill/>
                  </a:ln>
                  <a:solidFill>
                    <a:srgbClr val="0000FF"/>
                  </a:solidFill>
                  <a:effectLst/>
                  <a:uLnTx/>
                  <a:uFillTx/>
                  <a:latin typeface="微軟正黑體"/>
                  <a:ea typeface="微軟正黑體"/>
                  <a:cs typeface="+mn-cs"/>
                </a:rPr>
                <a:t>標記資料整合</a:t>
              </a:r>
              <a:endParaRPr kumimoji="0" lang="en-US" altLang="zh-TW" sz="1200" b="1" i="0" u="sng" strike="noStrike" kern="0" cap="none" spc="0" normalizeH="0" baseline="0" noProof="0" dirty="0" smtClean="0">
                <a:ln>
                  <a:noFill/>
                </a:ln>
                <a:solidFill>
                  <a:srgbClr val="0000FF"/>
                </a:solidFill>
                <a:effectLst/>
                <a:uLnTx/>
                <a:uFillTx/>
                <a:latin typeface="微軟正黑體"/>
                <a:ea typeface="微軟正黑體"/>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cs typeface="+mn-cs"/>
                </a:rPr>
                <a:t>允收下限 </a:t>
              </a:r>
              <a:r>
                <a:rPr kumimoji="0" lang="en-US" altLang="zh-TW" sz="1200" b="0" i="0" u="none" strike="noStrike" kern="0" cap="none" spc="0" normalizeH="0" baseline="0" noProof="0" dirty="0" smtClean="0">
                  <a:ln>
                    <a:noFill/>
                  </a:ln>
                  <a:solidFill>
                    <a:srgbClr val="393939"/>
                  </a:solidFill>
                  <a:effectLst/>
                  <a:uLnTx/>
                  <a:uFillTx/>
                  <a:latin typeface="微軟正黑體"/>
                  <a:ea typeface="微軟正黑體"/>
                  <a:cs typeface="+mn-cs"/>
                </a:rPr>
                <a:t>~</a:t>
              </a: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cs typeface="+mn-cs"/>
                </a:rPr>
                <a:t> 允收上限：品質</a:t>
              </a:r>
              <a:r>
                <a:rPr kumimoji="0" lang="zh-TW" altLang="en-US" sz="1200" b="0" i="0" u="none" strike="noStrike" kern="0" cap="none" spc="0" normalizeH="0" baseline="0" noProof="0" dirty="0" smtClean="0">
                  <a:ln>
                    <a:noFill/>
                  </a:ln>
                  <a:solidFill>
                    <a:srgbClr val="00B050"/>
                  </a:solidFill>
                  <a:effectLst/>
                  <a:uLnTx/>
                  <a:uFillTx/>
                  <a:latin typeface="微軟正黑體"/>
                  <a:ea typeface="微軟正黑體"/>
                  <a:cs typeface="+mn-cs"/>
                </a:rPr>
                <a:t>正常</a:t>
              </a:r>
              <a:endParaRPr kumimoji="0" lang="en-US" altLang="zh-TW" sz="1200" b="0" i="0" u="none" strike="noStrike" kern="0" cap="none" spc="0" normalizeH="0" baseline="0" noProof="0" dirty="0" smtClean="0">
                <a:ln>
                  <a:noFill/>
                </a:ln>
                <a:solidFill>
                  <a:srgbClr val="00B050"/>
                </a:solidFill>
                <a:effectLst/>
                <a:uLnTx/>
                <a:uFillTx/>
                <a:latin typeface="微軟正黑體"/>
                <a:ea typeface="微軟正黑體"/>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0" cap="none" spc="0" normalizeH="0" baseline="0" noProof="0" dirty="0" smtClean="0">
                  <a:ln>
                    <a:noFill/>
                  </a:ln>
                  <a:solidFill>
                    <a:srgbClr val="393939"/>
                  </a:solidFill>
                  <a:effectLst/>
                  <a:uLnTx/>
                  <a:uFillTx/>
                  <a:latin typeface="微軟正黑體"/>
                  <a:ea typeface="微軟正黑體"/>
                  <a:cs typeface="+mn-cs"/>
                </a:rPr>
                <a:t>低於允收下陷、高於允收上限：品質</a:t>
              </a:r>
              <a:r>
                <a:rPr kumimoji="0" lang="zh-TW" altLang="en-US" sz="1200" b="0" i="0" u="none" strike="noStrike" kern="0" cap="none" spc="0" normalizeH="0" baseline="0" noProof="0" dirty="0" smtClean="0">
                  <a:ln>
                    <a:noFill/>
                  </a:ln>
                  <a:solidFill>
                    <a:srgbClr val="FF0000"/>
                  </a:solidFill>
                  <a:effectLst/>
                  <a:uLnTx/>
                  <a:uFillTx/>
                  <a:latin typeface="微軟正黑體"/>
                  <a:ea typeface="微軟正黑體"/>
                  <a:cs typeface="+mn-cs"/>
                </a:rPr>
                <a:t>異常</a:t>
              </a:r>
              <a:endParaRPr kumimoji="0" lang="en-US" altLang="zh-TW" sz="1200" b="0" i="0" u="none" strike="noStrike" kern="0" cap="none" spc="0" normalizeH="0" baseline="0" noProof="0" dirty="0" smtClean="0">
                <a:ln>
                  <a:noFill/>
                </a:ln>
                <a:solidFill>
                  <a:srgbClr val="FF0000"/>
                </a:solidFill>
                <a:effectLst/>
                <a:uLnTx/>
                <a:uFillTx/>
                <a:latin typeface="微軟正黑體"/>
                <a:ea typeface="微軟正黑體"/>
                <a:cs typeface="+mn-cs"/>
              </a:endParaRPr>
            </a:p>
          </p:txBody>
        </p:sp>
      </p:grpSp>
      <p:grpSp>
        <p:nvGrpSpPr>
          <p:cNvPr id="38" name="群組 37"/>
          <p:cNvGrpSpPr/>
          <p:nvPr/>
        </p:nvGrpSpPr>
        <p:grpSpPr>
          <a:xfrm>
            <a:off x="251520" y="4365104"/>
            <a:ext cx="4261363" cy="2011429"/>
            <a:chOff x="317424" y="2450000"/>
            <a:chExt cx="4261363" cy="2011429"/>
          </a:xfrm>
        </p:grpSpPr>
        <p:sp>
          <p:nvSpPr>
            <p:cNvPr id="39" name="矩形 38"/>
            <p:cNvSpPr/>
            <p:nvPr/>
          </p:nvSpPr>
          <p:spPr>
            <a:xfrm>
              <a:off x="317424" y="2852114"/>
              <a:ext cx="4255200" cy="1384995"/>
            </a:xfrm>
            <a:prstGeom prst="rect">
              <a:avLst/>
            </a:prstGeom>
          </p:spPr>
          <p:txBody>
            <a:bodyPr wrap="square">
              <a:spAutoFit/>
            </a:bodyPr>
            <a:lstStyle/>
            <a:p>
              <a:pPr marL="285750" lvl="0" indent="-285750" eaLnBrk="1" fontAlgn="auto" hangingPunct="1">
                <a:spcBef>
                  <a:spcPts val="0"/>
                </a:spcBef>
                <a:spcAft>
                  <a:spcPts val="0"/>
                </a:spcAft>
                <a:buFont typeface="Arial" panose="020B0604020202020204" pitchFamily="34" charset="0"/>
                <a:buChar char="•"/>
                <a:defRPr/>
              </a:pP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以</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每</a:t>
              </a:r>
              <a:r>
                <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10</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秒</a:t>
              </a:r>
              <a:r>
                <a:rPr kumimoji="0" lang="zh-TW" altLang="en-US" sz="1400" kern="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抽檢</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產品 </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進行品檢，取得地磚貼合</a:t>
              </a:r>
              <a:r>
                <a:rPr kumimoji="0" lang="zh-TW" altLang="en-US" sz="1400" kern="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厚度</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，並紀錄良率的穩定度</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，收集</a:t>
              </a:r>
              <a:r>
                <a:rPr lang="en-US" altLang="zh-TW" sz="1400" kern="0" dirty="0" smtClean="0">
                  <a:solidFill>
                    <a:srgbClr val="0000CC"/>
                  </a:solidFill>
                  <a:latin typeface="微軟正黑體" panose="020B0604030504040204" pitchFamily="34" charset="-120"/>
                  <a:ea typeface="微軟正黑體" panose="020B0604030504040204" pitchFamily="34" charset="-120"/>
                </a:rPr>
                <a:t>341,571</a:t>
              </a:r>
              <a:r>
                <a:rPr lang="zh-TW" altLang="en-US" sz="1400" kern="0" dirty="0" smtClean="0">
                  <a:solidFill>
                    <a:srgbClr val="0000CC"/>
                  </a:solidFill>
                  <a:latin typeface="微軟正黑體" panose="020B0604030504040204" pitchFamily="34" charset="-120"/>
                  <a:ea typeface="微軟正黑體" panose="020B0604030504040204" pitchFamily="34" charset="-120"/>
                </a:rPr>
                <a:t>組</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98,002</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組厚度異常。</a:t>
              </a:r>
              <a:endParaRPr kumimoji="0" lang="en-US" altLang="zh-TW"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lvl="0" indent="-285750" eaLnBrk="1" fontAlgn="auto" hangingPunct="1">
                <a:spcBef>
                  <a:spcPts val="0"/>
                </a:spcBef>
                <a:spcAft>
                  <a:spcPts val="0"/>
                </a:spcAft>
                <a:buFont typeface="Arial" panose="020B0604020202020204" pitchFamily="34" charset="0"/>
                <a:buChar char="•"/>
                <a:defRPr/>
              </a:pP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擷取資料包含</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400" kern="0"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塑料押出寬度、產品厚度、環境溫濕度</a:t>
              </a:r>
              <a:r>
                <a:rPr kumimoji="0" lang="zh-TW" altLang="en-US" sz="1400" kern="0" dirty="0" smtClean="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、製程</a:t>
              </a:r>
              <a:r>
                <a:rPr kumimoji="0" lang="zh-TW" altLang="en-US" sz="1400" kern="0"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溫度、電流值、冷卻時間</a:t>
              </a:r>
              <a:r>
                <a:rPr lang="zh-TW" altLang="en-US" sz="1400" kern="100" dirty="0">
                  <a:solidFill>
                    <a:srgbClr val="0000FF"/>
                  </a:solidFill>
                  <a:latin typeface="微軟正黑體" panose="020B0604030504040204" pitchFamily="34" charset="-120"/>
                  <a:ea typeface="微軟正黑體" panose="020B0604030504040204" pitchFamily="34" charset="-120"/>
                </a:rPr>
                <a:t>等</a:t>
              </a:r>
              <a:r>
                <a:rPr lang="zh-TW" altLang="en-US" sz="1400" b="1" kern="100" dirty="0" smtClean="0">
                  <a:solidFill>
                    <a:prstClr val="black"/>
                  </a:solidFill>
                  <a:latin typeface="微軟正黑體" panose="020B0604030504040204" pitchFamily="34" charset="-120"/>
                  <a:ea typeface="微軟正黑體" panose="020B0604030504040204" pitchFamily="34" charset="-120"/>
                </a:rPr>
                <a:t>，</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擷取頻率為「</a:t>
              </a:r>
              <a:r>
                <a:rPr kumimoji="0" lang="en-US" altLang="zh-TW"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30Hz</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zh-TW" altLang="en-US" sz="1400" kern="0"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0" name="圓角矩形 39"/>
            <p:cNvSpPr/>
            <p:nvPr/>
          </p:nvSpPr>
          <p:spPr bwMode="auto">
            <a:xfrm>
              <a:off x="323587" y="2832462"/>
              <a:ext cx="4255200" cy="1628967"/>
            </a:xfrm>
            <a:prstGeom prst="roundRect">
              <a:avLst>
                <a:gd name="adj" fmla="val 16034"/>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endParaRPr kumimoji="0" lang="zh-TW" altLang="en-US" sz="1400" kern="0" dirty="0" smtClean="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1" name="五邊形 40"/>
            <p:cNvSpPr/>
            <p:nvPr/>
          </p:nvSpPr>
          <p:spPr bwMode="auto">
            <a:xfrm>
              <a:off x="393734" y="2450000"/>
              <a:ext cx="1305068" cy="353146"/>
            </a:xfrm>
            <a:prstGeom prst="homePlat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資料需求</a:t>
              </a:r>
            </a:p>
          </p:txBody>
        </p:sp>
      </p:grpSp>
      <p:grpSp>
        <p:nvGrpSpPr>
          <p:cNvPr id="42" name="群組 41"/>
          <p:cNvGrpSpPr/>
          <p:nvPr/>
        </p:nvGrpSpPr>
        <p:grpSpPr>
          <a:xfrm>
            <a:off x="4638903" y="4365104"/>
            <a:ext cx="4258801" cy="1792619"/>
            <a:chOff x="4703009" y="3109976"/>
            <a:chExt cx="4258801" cy="1792619"/>
          </a:xfrm>
        </p:grpSpPr>
        <p:sp>
          <p:nvSpPr>
            <p:cNvPr id="43" name="圓角矩形 42"/>
            <p:cNvSpPr/>
            <p:nvPr/>
          </p:nvSpPr>
          <p:spPr bwMode="auto">
            <a:xfrm>
              <a:off x="4703009" y="3497948"/>
              <a:ext cx="4258800" cy="1404000"/>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endPar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4" name="五邊形 43"/>
            <p:cNvSpPr/>
            <p:nvPr/>
          </p:nvSpPr>
          <p:spPr bwMode="auto">
            <a:xfrm>
              <a:off x="4703011" y="3109976"/>
              <a:ext cx="1305068" cy="353146"/>
            </a:xfrm>
            <a:prstGeom prst="homePlat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特徵工程</a:t>
              </a:r>
            </a:p>
          </p:txBody>
        </p:sp>
        <p:sp>
          <p:nvSpPr>
            <p:cNvPr id="45" name="矩形 44"/>
            <p:cNvSpPr/>
            <p:nvPr/>
          </p:nvSpPr>
          <p:spPr>
            <a:xfrm>
              <a:off x="4708466" y="3517600"/>
              <a:ext cx="4253344" cy="1384995"/>
            </a:xfrm>
            <a:prstGeom prst="rect">
              <a:avLst/>
            </a:prstGeom>
          </p:spPr>
          <p:txBody>
            <a:bodyPr wrap="square">
              <a:spAutoFit/>
            </a:bodyPr>
            <a:lstStyle/>
            <a:p>
              <a:pPr marL="285750" lvl="0" indent="-285750" eaLnBrk="1" fontAlgn="auto" hangingPunct="1">
                <a:spcBef>
                  <a:spcPts val="0"/>
                </a:spcBef>
                <a:spcAft>
                  <a:spcPts val="0"/>
                </a:spcAft>
                <a:buFont typeface="Arial" panose="020B0604020202020204" pitchFamily="34" charset="0"/>
                <a:buChar char="•"/>
                <a:defRPr/>
              </a:pP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特徵分析</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部份，</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模型每「</a:t>
              </a:r>
              <a:r>
                <a:rPr kumimoji="0" lang="en-US" altLang="zh-TW"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10</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秒」進行一次預測</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，移動窗格以</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1</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分鐘為統計</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數據的長度，對</a:t>
              </a:r>
              <a:r>
                <a:rPr kumimoji="0" lang="zh-TW" altLang="en-US" sz="1400" kern="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每窗格</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內之生產資訊，</a:t>
              </a:r>
              <a:r>
                <a:rPr kumimoji="0" lang="zh-TW" altLang="en-US" sz="1400" kern="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取統計特徵</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，包含：偏度、峰度、資料趨勢</a:t>
              </a:r>
              <a:endParaRPr kumimoji="0" lang="en-US" altLang="zh-TW"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lvl="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產品</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各項品檢紀錄，</a:t>
              </a:r>
              <a:r>
                <a:rPr kumimoji="0" lang="zh-TW" altLang="en-US" sz="1400" kern="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計算平均與變異作為品質穩定度</a:t>
              </a:r>
              <a:r>
                <a:rPr kumimoji="0" lang="zh-TW" altLang="en-US" sz="1400"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的判斷依據。</a:t>
              </a:r>
            </a:p>
          </p:txBody>
        </p:sp>
      </p:grpSp>
    </p:spTree>
    <p:extLst>
      <p:ext uri="{BB962C8B-B14F-4D97-AF65-F5344CB8AC3E}">
        <p14:creationId xmlns:p14="http://schemas.microsoft.com/office/powerpoint/2010/main" val="1934618672"/>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t>16</a:t>
            </a:fld>
            <a:endParaRPr lang="zh-TW" altLang="en-US"/>
          </a:p>
        </p:txBody>
      </p:sp>
      <p:sp>
        <p:nvSpPr>
          <p:cNvPr id="6" name="標題 5"/>
          <p:cNvSpPr>
            <a:spLocks noGrp="1"/>
          </p:cNvSpPr>
          <p:nvPr>
            <p:ph type="title"/>
          </p:nvPr>
        </p:nvSpPr>
        <p:spPr>
          <a:xfrm>
            <a:off x="583865" y="-27384"/>
            <a:ext cx="7976271" cy="764704"/>
          </a:xfrm>
        </p:spPr>
        <p:txBody>
          <a:bodyPr/>
          <a:lstStyle/>
          <a:p>
            <a:r>
              <a:rPr lang="zh-TW" altLang="en-US" dirty="0"/>
              <a:t>資料統計分析</a:t>
            </a:r>
          </a:p>
        </p:txBody>
      </p:sp>
      <p:pic>
        <p:nvPicPr>
          <p:cNvPr id="3" name="圖片 2"/>
          <p:cNvPicPr>
            <a:picLocks noChangeAspect="1"/>
          </p:cNvPicPr>
          <p:nvPr/>
        </p:nvPicPr>
        <p:blipFill>
          <a:blip r:embed="rId2"/>
          <a:stretch>
            <a:fillRect/>
          </a:stretch>
        </p:blipFill>
        <p:spPr>
          <a:xfrm>
            <a:off x="847613" y="1301994"/>
            <a:ext cx="7448775" cy="3855198"/>
          </a:xfrm>
          <a:prstGeom prst="rect">
            <a:avLst/>
          </a:prstGeom>
          <a:ln>
            <a:solidFill>
              <a:schemeClr val="tx1"/>
            </a:solidFill>
          </a:ln>
        </p:spPr>
      </p:pic>
      <p:cxnSp>
        <p:nvCxnSpPr>
          <p:cNvPr id="7" name="直線單箭頭接點 6"/>
          <p:cNvCxnSpPr/>
          <p:nvPr/>
        </p:nvCxnSpPr>
        <p:spPr>
          <a:xfrm flipH="1" flipV="1">
            <a:off x="3309090" y="2498435"/>
            <a:ext cx="265876" cy="59822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761521" y="5148525"/>
            <a:ext cx="1620957" cy="307777"/>
          </a:xfrm>
          <a:prstGeom prst="rect">
            <a:avLst/>
          </a:prstGeom>
          <a:noFill/>
        </p:spPr>
        <p:txBody>
          <a:bodyPr wrap="none" rtlCol="0">
            <a:spAutoFit/>
          </a:bodyPr>
          <a:lstStyle/>
          <a:p>
            <a:r>
              <a:rPr lang="zh-TW" altLang="en-US" sz="1400" b="1" u="sng" dirty="0">
                <a:solidFill>
                  <a:schemeClr val="tx1">
                    <a:lumMod val="75000"/>
                  </a:schemeClr>
                </a:solidFill>
                <a:latin typeface="微軟正黑體" panose="020B0604030504040204" pitchFamily="34" charset="-120"/>
                <a:ea typeface="微軟正黑體" panose="020B0604030504040204" pitchFamily="34" charset="-120"/>
              </a:rPr>
              <a:t>溫控器溫度趨勢圖</a:t>
            </a:r>
          </a:p>
        </p:txBody>
      </p:sp>
      <p:sp>
        <p:nvSpPr>
          <p:cNvPr id="12" name="文字方塊 11"/>
          <p:cNvSpPr txBox="1"/>
          <p:nvPr/>
        </p:nvSpPr>
        <p:spPr>
          <a:xfrm>
            <a:off x="746852" y="5590847"/>
            <a:ext cx="7348002" cy="738664"/>
          </a:xfrm>
          <a:prstGeom prst="rect">
            <a:avLst/>
          </a:prstGeom>
          <a:noFill/>
        </p:spPr>
        <p:txBody>
          <a:bodyPr wrap="square" rtlCol="0">
            <a:spAutoFit/>
          </a:bodyPr>
          <a:lstStyle/>
          <a:p>
            <a:pPr marL="263776" indent="-263776">
              <a:buFont typeface="Arial" panose="020B0604020202020204" pitchFamily="34" charset="0"/>
              <a:buChar char="•"/>
            </a:pP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以第</a:t>
            </a:r>
            <a:r>
              <a:rPr lang="en-US" altLang="zh-TW" sz="1400" dirty="0">
                <a:solidFill>
                  <a:schemeClr val="accent6">
                    <a:lumMod val="75000"/>
                  </a:schemeClr>
                </a:solidFill>
                <a:latin typeface="微軟正黑體" panose="020B0604030504040204" pitchFamily="34" charset="-120"/>
                <a:ea typeface="微軟正黑體" panose="020B0604030504040204" pitchFamily="34" charset="-120"/>
              </a:rPr>
              <a:t>316K</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筆為界，前後數據有較大的差異</a:t>
            </a:r>
            <a:endParaRPr lang="en-US" altLang="zh-TW" sz="1400" dirty="0">
              <a:solidFill>
                <a:schemeClr val="tx1">
                  <a:lumMod val="75000"/>
                </a:schemeClr>
              </a:solidFill>
              <a:latin typeface="微軟正黑體" panose="020B0604030504040204" pitchFamily="34" charset="-120"/>
              <a:ea typeface="微軟正黑體" panose="020B0604030504040204" pitchFamily="34" charset="-120"/>
            </a:endParaRPr>
          </a:p>
          <a:p>
            <a:pPr marL="263776" indent="-263776">
              <a:buFont typeface="Arial" panose="020B0604020202020204" pitchFamily="34" charset="0"/>
              <a:buChar char="•"/>
            </a:pP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以</a:t>
            </a:r>
            <a:r>
              <a:rPr lang="zh-TW" altLang="en-US" sz="1400" dirty="0">
                <a:solidFill>
                  <a:srgbClr val="FF0000"/>
                </a:solidFill>
                <a:latin typeface="微軟正黑體" panose="020B0604030504040204" pitchFamily="34" charset="-120"/>
                <a:ea typeface="微軟正黑體" panose="020B0604030504040204" pitchFamily="34" charset="-120"/>
              </a:rPr>
              <a:t>溫控器溫度</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來說，前者大多約</a:t>
            </a:r>
            <a:r>
              <a:rPr lang="en-US" altLang="zh-TW" sz="1400" dirty="0">
                <a:solidFill>
                  <a:schemeClr val="tx1">
                    <a:lumMod val="75000"/>
                  </a:schemeClr>
                </a:solidFill>
                <a:latin typeface="微軟正黑體" panose="020B0604030504040204" pitchFamily="34" charset="-120"/>
                <a:ea typeface="微軟正黑體" panose="020B0604030504040204" pitchFamily="34" charset="-120"/>
              </a:rPr>
              <a:t>0</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度左右，後者則約</a:t>
            </a:r>
            <a:r>
              <a:rPr lang="en-US" altLang="zh-TW" sz="1400" dirty="0">
                <a:solidFill>
                  <a:schemeClr val="tx1">
                    <a:lumMod val="75000"/>
                  </a:schemeClr>
                </a:solidFill>
                <a:latin typeface="微軟正黑體" panose="020B0604030504040204" pitchFamily="34" charset="-120"/>
                <a:ea typeface="微軟正黑體" panose="020B0604030504040204" pitchFamily="34" charset="-120"/>
              </a:rPr>
              <a:t>150</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左右，後者數據較符合實際生產情況</a:t>
            </a:r>
          </a:p>
        </p:txBody>
      </p:sp>
      <p:cxnSp>
        <p:nvCxnSpPr>
          <p:cNvPr id="14" name="直線接點 13"/>
          <p:cNvCxnSpPr/>
          <p:nvPr/>
        </p:nvCxnSpPr>
        <p:spPr>
          <a:xfrm flipH="1">
            <a:off x="2112650" y="3229593"/>
            <a:ext cx="2858164"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3541732" y="2835201"/>
            <a:ext cx="623889" cy="307777"/>
          </a:xfrm>
          <a:prstGeom prst="rect">
            <a:avLst/>
          </a:prstGeom>
          <a:noFill/>
        </p:spPr>
        <p:txBody>
          <a:bodyPr wrap="none" rtlCol="0">
            <a:spAutoFit/>
          </a:bodyPr>
          <a:lstStyle/>
          <a:p>
            <a:r>
              <a:rPr lang="en-US" altLang="zh-TW" sz="1400" b="1" dirty="0">
                <a:solidFill>
                  <a:schemeClr val="accent6">
                    <a:lumMod val="75000"/>
                  </a:schemeClr>
                </a:solidFill>
                <a:latin typeface="微軟正黑體" panose="020B0604030504040204" pitchFamily="34" charset="-120"/>
                <a:ea typeface="微軟正黑體" panose="020B0604030504040204" pitchFamily="34" charset="-120"/>
              </a:rPr>
              <a:t>316K</a:t>
            </a:r>
            <a:endParaRPr lang="zh-TW" altLang="en-US" sz="1400" b="1" dirty="0" err="1">
              <a:solidFill>
                <a:schemeClr val="accent6">
                  <a:lumMod val="75000"/>
                </a:schemeClr>
              </a:solidFill>
              <a:latin typeface="微軟正黑體" panose="020B0604030504040204" pitchFamily="34" charset="-120"/>
              <a:ea typeface="微軟正黑體" panose="020B0604030504040204" pitchFamily="34" charset="-120"/>
            </a:endParaRPr>
          </a:p>
        </p:txBody>
      </p:sp>
      <p:cxnSp>
        <p:nvCxnSpPr>
          <p:cNvPr id="15" name="直線接點 14"/>
          <p:cNvCxnSpPr/>
          <p:nvPr/>
        </p:nvCxnSpPr>
        <p:spPr>
          <a:xfrm flipH="1">
            <a:off x="3309090" y="2299028"/>
            <a:ext cx="172819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565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t>17</a:t>
            </a:fld>
            <a:endParaRPr lang="zh-TW" altLang="en-US"/>
          </a:p>
        </p:txBody>
      </p:sp>
      <p:sp>
        <p:nvSpPr>
          <p:cNvPr id="4" name="標題 3"/>
          <p:cNvSpPr>
            <a:spLocks noGrp="1"/>
          </p:cNvSpPr>
          <p:nvPr>
            <p:ph type="title"/>
          </p:nvPr>
        </p:nvSpPr>
        <p:spPr>
          <a:xfrm>
            <a:off x="583865" y="-27384"/>
            <a:ext cx="7976271" cy="764704"/>
          </a:xfrm>
        </p:spPr>
        <p:txBody>
          <a:bodyPr/>
          <a:lstStyle/>
          <a:p>
            <a:r>
              <a:rPr lang="zh-TW" altLang="en-US" dirty="0"/>
              <a:t>資料統計分析</a:t>
            </a:r>
          </a:p>
        </p:txBody>
      </p:sp>
      <p:pic>
        <p:nvPicPr>
          <p:cNvPr id="3" name="圖片 2"/>
          <p:cNvPicPr>
            <a:picLocks noChangeAspect="1"/>
          </p:cNvPicPr>
          <p:nvPr/>
        </p:nvPicPr>
        <p:blipFill>
          <a:blip r:embed="rId2"/>
          <a:stretch>
            <a:fillRect/>
          </a:stretch>
        </p:blipFill>
        <p:spPr>
          <a:xfrm>
            <a:off x="404918" y="1090035"/>
            <a:ext cx="4929652" cy="2592288"/>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404919" y="3755442"/>
            <a:ext cx="4923030" cy="2592288"/>
          </a:xfrm>
          <a:prstGeom prst="rect">
            <a:avLst/>
          </a:prstGeom>
          <a:ln>
            <a:solidFill>
              <a:schemeClr val="tx1"/>
            </a:solidFill>
          </a:ln>
        </p:spPr>
      </p:pic>
      <p:cxnSp>
        <p:nvCxnSpPr>
          <p:cNvPr id="7" name="直線單箭頭接點 6"/>
          <p:cNvCxnSpPr/>
          <p:nvPr/>
        </p:nvCxnSpPr>
        <p:spPr>
          <a:xfrm flipH="1" flipV="1">
            <a:off x="2046181" y="2386179"/>
            <a:ext cx="265876" cy="59822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a:off x="2046182" y="5051586"/>
            <a:ext cx="265875" cy="43795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2179119" y="2934120"/>
            <a:ext cx="623889" cy="307777"/>
          </a:xfrm>
          <a:prstGeom prst="rect">
            <a:avLst/>
          </a:prstGeom>
          <a:noFill/>
        </p:spPr>
        <p:txBody>
          <a:bodyPr wrap="none" rtlCol="0">
            <a:spAutoFit/>
          </a:bodyPr>
          <a:lstStyle/>
          <a:p>
            <a:r>
              <a:rPr lang="en-US" altLang="zh-TW" sz="1400" b="1" dirty="0">
                <a:solidFill>
                  <a:schemeClr val="accent6">
                    <a:lumMod val="75000"/>
                  </a:schemeClr>
                </a:solidFill>
                <a:latin typeface="微軟正黑體" panose="020B0604030504040204" pitchFamily="34" charset="-120"/>
                <a:ea typeface="微軟正黑體" panose="020B0604030504040204" pitchFamily="34" charset="-120"/>
              </a:rPr>
              <a:t>321K</a:t>
            </a:r>
            <a:endParaRPr lang="zh-TW" altLang="en-US" sz="1400" b="1" dirty="0" err="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2186957" y="4778205"/>
            <a:ext cx="623889" cy="307777"/>
          </a:xfrm>
          <a:prstGeom prst="rect">
            <a:avLst/>
          </a:prstGeom>
          <a:noFill/>
        </p:spPr>
        <p:txBody>
          <a:bodyPr wrap="none" rtlCol="0">
            <a:spAutoFit/>
          </a:bodyPr>
          <a:lstStyle/>
          <a:p>
            <a:r>
              <a:rPr lang="en-US" altLang="zh-TW" sz="1400" b="1" dirty="0">
                <a:solidFill>
                  <a:schemeClr val="accent6">
                    <a:lumMod val="75000"/>
                  </a:schemeClr>
                </a:solidFill>
                <a:latin typeface="微軟正黑體" panose="020B0604030504040204" pitchFamily="34" charset="-120"/>
                <a:ea typeface="微軟正黑體" panose="020B0604030504040204" pitchFamily="34" charset="-120"/>
              </a:rPr>
              <a:t>320K</a:t>
            </a:r>
            <a:endParaRPr lang="zh-TW" altLang="en-US" sz="1400" b="1" dirty="0" err="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5436096" y="1731182"/>
            <a:ext cx="3488950" cy="954107"/>
          </a:xfrm>
          <a:prstGeom prst="rect">
            <a:avLst/>
          </a:prstGeom>
          <a:noFill/>
        </p:spPr>
        <p:txBody>
          <a:bodyPr wrap="square" rtlCol="0">
            <a:spAutoFit/>
          </a:bodyPr>
          <a:lstStyle/>
          <a:p>
            <a:pPr marL="263776" indent="-263776">
              <a:buFont typeface="Arial" panose="020B0604020202020204" pitchFamily="34" charset="0"/>
              <a:buChar char="•"/>
            </a:pP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以第</a:t>
            </a:r>
            <a:r>
              <a:rPr lang="en-US" altLang="zh-TW" sz="1400" dirty="0">
                <a:solidFill>
                  <a:schemeClr val="accent6">
                    <a:lumMod val="75000"/>
                  </a:schemeClr>
                </a:solidFill>
                <a:latin typeface="微軟正黑體" panose="020B0604030504040204" pitchFamily="34" charset="-120"/>
                <a:ea typeface="微軟正黑體" panose="020B0604030504040204" pitchFamily="34" charset="-120"/>
              </a:rPr>
              <a:t>321K</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筆為界，前後數據有較大的差異</a:t>
            </a:r>
            <a:endParaRPr lang="en-US" altLang="zh-TW" sz="1400" dirty="0">
              <a:solidFill>
                <a:schemeClr val="tx1">
                  <a:lumMod val="75000"/>
                </a:schemeClr>
              </a:solidFill>
              <a:latin typeface="微軟正黑體" panose="020B0604030504040204" pitchFamily="34" charset="-120"/>
              <a:ea typeface="微軟正黑體" panose="020B0604030504040204" pitchFamily="34" charset="-120"/>
            </a:endParaRPr>
          </a:p>
          <a:p>
            <a:pPr marL="263776" indent="-263776">
              <a:buFont typeface="Arial" panose="020B0604020202020204" pitchFamily="34" charset="0"/>
              <a:buChar char="•"/>
            </a:pP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以</a:t>
            </a:r>
            <a:r>
              <a:rPr lang="zh-TW" altLang="en-US" sz="1400" dirty="0">
                <a:solidFill>
                  <a:schemeClr val="accent5">
                    <a:lumMod val="75000"/>
                  </a:schemeClr>
                </a:solidFill>
                <a:latin typeface="微軟正黑體" panose="020B0604030504040204" pitchFamily="34" charset="-120"/>
                <a:ea typeface="微軟正黑體" panose="020B0604030504040204" pitchFamily="34" charset="-120"/>
              </a:rPr>
              <a:t>電流</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來說，後者波動較前者小，後者數據較符合實際生產情況</a:t>
            </a:r>
          </a:p>
        </p:txBody>
      </p:sp>
      <p:sp>
        <p:nvSpPr>
          <p:cNvPr id="14" name="文字方塊 13"/>
          <p:cNvSpPr txBox="1"/>
          <p:nvPr/>
        </p:nvSpPr>
        <p:spPr>
          <a:xfrm>
            <a:off x="5468724" y="4319986"/>
            <a:ext cx="3488950" cy="1169551"/>
          </a:xfrm>
          <a:prstGeom prst="rect">
            <a:avLst/>
          </a:prstGeom>
          <a:noFill/>
        </p:spPr>
        <p:txBody>
          <a:bodyPr wrap="square" rtlCol="0">
            <a:spAutoFit/>
          </a:bodyPr>
          <a:lstStyle/>
          <a:p>
            <a:pPr marL="263776" indent="-263776">
              <a:buFont typeface="Arial" panose="020B0604020202020204" pitchFamily="34" charset="0"/>
              <a:buChar char="•"/>
            </a:pP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以第</a:t>
            </a:r>
            <a:r>
              <a:rPr lang="en-US" altLang="zh-TW" sz="1400" dirty="0">
                <a:solidFill>
                  <a:schemeClr val="accent6">
                    <a:lumMod val="75000"/>
                  </a:schemeClr>
                </a:solidFill>
                <a:latin typeface="微軟正黑體" panose="020B0604030504040204" pitchFamily="34" charset="-120"/>
                <a:ea typeface="微軟正黑體" panose="020B0604030504040204" pitchFamily="34" charset="-120"/>
              </a:rPr>
              <a:t>320K</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筆為界，前後數據有較大的差異</a:t>
            </a:r>
            <a:endParaRPr lang="en-US" altLang="zh-TW" sz="1400" dirty="0">
              <a:solidFill>
                <a:schemeClr val="tx1">
                  <a:lumMod val="75000"/>
                </a:schemeClr>
              </a:solidFill>
              <a:latin typeface="微軟正黑體" panose="020B0604030504040204" pitchFamily="34" charset="-120"/>
              <a:ea typeface="微軟正黑體" panose="020B0604030504040204" pitchFamily="34" charset="-120"/>
            </a:endParaRPr>
          </a:p>
          <a:p>
            <a:pPr marL="263776" indent="-263776">
              <a:buFont typeface="Arial" panose="020B0604020202020204" pitchFamily="34" charset="0"/>
              <a:buChar char="•"/>
            </a:pP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以</a:t>
            </a:r>
            <a:r>
              <a:rPr lang="zh-TW" altLang="en-US" sz="1400" dirty="0">
                <a:solidFill>
                  <a:schemeClr val="accent4">
                    <a:lumMod val="50000"/>
                  </a:schemeClr>
                </a:solidFill>
                <a:latin typeface="微軟正黑體" panose="020B0604030504040204" pitchFamily="34" charset="-120"/>
                <a:ea typeface="微軟正黑體" panose="020B0604030504040204" pitchFamily="34" charset="-120"/>
              </a:rPr>
              <a:t>轉速</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來說，波動程度較</a:t>
            </a:r>
            <a:r>
              <a:rPr lang="zh-TW" altLang="en-US" sz="1400" dirty="0">
                <a:solidFill>
                  <a:srgbClr val="FF0000"/>
                </a:solidFill>
                <a:latin typeface="微軟正黑體" panose="020B0604030504040204" pitchFamily="34" charset="-120"/>
                <a:ea typeface="微軟正黑體" panose="020B0604030504040204" pitchFamily="34" charset="-120"/>
              </a:rPr>
              <a:t>電流</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更小，除有較為異常的瞬間凸波，後者數據較符合實際生產情況</a:t>
            </a:r>
          </a:p>
        </p:txBody>
      </p:sp>
      <p:sp>
        <p:nvSpPr>
          <p:cNvPr id="15" name="文字方塊 14"/>
          <p:cNvSpPr txBox="1"/>
          <p:nvPr/>
        </p:nvSpPr>
        <p:spPr>
          <a:xfrm>
            <a:off x="3432991" y="3367316"/>
            <a:ext cx="1082348" cy="307777"/>
          </a:xfrm>
          <a:prstGeom prst="rect">
            <a:avLst/>
          </a:prstGeom>
          <a:noFill/>
        </p:spPr>
        <p:txBody>
          <a:bodyPr wrap="none" rtlCol="0">
            <a:spAutoFit/>
          </a:bodyPr>
          <a:lstStyle/>
          <a:p>
            <a:r>
              <a:rPr lang="zh-TW" altLang="en-US" sz="1400" b="1" u="sng" dirty="0">
                <a:solidFill>
                  <a:schemeClr val="tx1">
                    <a:lumMod val="75000"/>
                  </a:schemeClr>
                </a:solidFill>
                <a:latin typeface="微軟正黑體" panose="020B0604030504040204" pitchFamily="34" charset="-120"/>
                <a:ea typeface="微軟正黑體" panose="020B0604030504040204" pitchFamily="34" charset="-120"/>
              </a:rPr>
              <a:t>電流趨勢圖</a:t>
            </a:r>
          </a:p>
        </p:txBody>
      </p:sp>
      <p:sp>
        <p:nvSpPr>
          <p:cNvPr id="16" name="文字方塊 15"/>
          <p:cNvSpPr txBox="1"/>
          <p:nvPr/>
        </p:nvSpPr>
        <p:spPr>
          <a:xfrm>
            <a:off x="3489652" y="6034391"/>
            <a:ext cx="1082348" cy="307777"/>
          </a:xfrm>
          <a:prstGeom prst="rect">
            <a:avLst/>
          </a:prstGeom>
          <a:noFill/>
        </p:spPr>
        <p:txBody>
          <a:bodyPr wrap="none" rtlCol="0">
            <a:spAutoFit/>
          </a:bodyPr>
          <a:lstStyle/>
          <a:p>
            <a:r>
              <a:rPr lang="zh-TW" altLang="en-US" sz="1400" b="1" u="sng" dirty="0">
                <a:solidFill>
                  <a:schemeClr val="tx1">
                    <a:lumMod val="75000"/>
                  </a:schemeClr>
                </a:solidFill>
                <a:latin typeface="微軟正黑體" panose="020B0604030504040204" pitchFamily="34" charset="-120"/>
                <a:ea typeface="微軟正黑體" panose="020B0604030504040204" pitchFamily="34" charset="-120"/>
              </a:rPr>
              <a:t>轉速趨勢圖</a:t>
            </a:r>
          </a:p>
        </p:txBody>
      </p:sp>
      <p:cxnSp>
        <p:nvCxnSpPr>
          <p:cNvPr id="18" name="直線接點 17"/>
          <p:cNvCxnSpPr/>
          <p:nvPr/>
        </p:nvCxnSpPr>
        <p:spPr>
          <a:xfrm flipH="1">
            <a:off x="1979712" y="5531573"/>
            <a:ext cx="11299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534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28562E0-AE09-4D11-92BC-5850C0B2AD0D}" type="slidenum">
              <a:rPr lang="zh-TW" altLang="en-US" smtClean="0"/>
              <a:t>18</a:t>
            </a:fld>
            <a:endParaRPr lang="zh-TW" altLang="en-US"/>
          </a:p>
        </p:txBody>
      </p:sp>
      <p:sp>
        <p:nvSpPr>
          <p:cNvPr id="4" name="標題 3"/>
          <p:cNvSpPr>
            <a:spLocks noGrp="1"/>
          </p:cNvSpPr>
          <p:nvPr>
            <p:ph type="title"/>
          </p:nvPr>
        </p:nvSpPr>
        <p:spPr>
          <a:xfrm>
            <a:off x="583865" y="-27384"/>
            <a:ext cx="7976271" cy="764704"/>
          </a:xfrm>
        </p:spPr>
        <p:txBody>
          <a:bodyPr/>
          <a:lstStyle/>
          <a:p>
            <a:r>
              <a:rPr lang="zh-TW" altLang="en-US" dirty="0"/>
              <a:t>資料統計分析</a:t>
            </a:r>
          </a:p>
        </p:txBody>
      </p:sp>
      <p:pic>
        <p:nvPicPr>
          <p:cNvPr id="5" name="圖片 4"/>
          <p:cNvPicPr>
            <a:picLocks noChangeAspect="1"/>
          </p:cNvPicPr>
          <p:nvPr/>
        </p:nvPicPr>
        <p:blipFill>
          <a:blip r:embed="rId2"/>
          <a:stretch>
            <a:fillRect/>
          </a:stretch>
        </p:blipFill>
        <p:spPr>
          <a:xfrm>
            <a:off x="1115351" y="1169504"/>
            <a:ext cx="6913299" cy="3618607"/>
          </a:xfrm>
          <a:prstGeom prst="rect">
            <a:avLst/>
          </a:prstGeom>
          <a:ln>
            <a:solidFill>
              <a:schemeClr val="tx1"/>
            </a:solidFill>
          </a:ln>
        </p:spPr>
      </p:pic>
      <p:sp>
        <p:nvSpPr>
          <p:cNvPr id="6" name="文字方塊 5"/>
          <p:cNvSpPr txBox="1"/>
          <p:nvPr/>
        </p:nvSpPr>
        <p:spPr>
          <a:xfrm>
            <a:off x="3641435" y="2144834"/>
            <a:ext cx="623889" cy="307777"/>
          </a:xfrm>
          <a:prstGeom prst="rect">
            <a:avLst/>
          </a:prstGeom>
          <a:noFill/>
        </p:spPr>
        <p:txBody>
          <a:bodyPr wrap="none" rtlCol="0">
            <a:spAutoFit/>
          </a:bodyPr>
          <a:lstStyle/>
          <a:p>
            <a:r>
              <a:rPr lang="en-US" altLang="zh-TW" sz="1400" b="1" dirty="0">
                <a:solidFill>
                  <a:schemeClr val="accent6">
                    <a:lumMod val="75000"/>
                  </a:schemeClr>
                </a:solidFill>
                <a:latin typeface="微軟正黑體" panose="020B0604030504040204" pitchFamily="34" charset="-120"/>
                <a:ea typeface="微軟正黑體" panose="020B0604030504040204" pitchFamily="34" charset="-120"/>
              </a:rPr>
              <a:t>317K</a:t>
            </a:r>
            <a:endParaRPr lang="zh-TW" altLang="en-US" sz="1400" b="1" dirty="0" err="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3855549" y="4801395"/>
            <a:ext cx="1441420" cy="307777"/>
          </a:xfrm>
          <a:prstGeom prst="rect">
            <a:avLst/>
          </a:prstGeom>
          <a:noFill/>
        </p:spPr>
        <p:txBody>
          <a:bodyPr wrap="none" rtlCol="0">
            <a:spAutoFit/>
          </a:bodyPr>
          <a:lstStyle/>
          <a:p>
            <a:r>
              <a:rPr lang="zh-TW" altLang="en-US" sz="1400" b="1" u="sng" dirty="0">
                <a:solidFill>
                  <a:schemeClr val="tx1">
                    <a:lumMod val="75000"/>
                  </a:schemeClr>
                </a:solidFill>
                <a:latin typeface="微軟正黑體" panose="020B0604030504040204" pitchFamily="34" charset="-120"/>
                <a:ea typeface="微軟正黑體" panose="020B0604030504040204" pitchFamily="34" charset="-120"/>
              </a:rPr>
              <a:t>出料寬度趨勢圖</a:t>
            </a:r>
          </a:p>
        </p:txBody>
      </p:sp>
      <p:sp>
        <p:nvSpPr>
          <p:cNvPr id="8" name="文字方塊 7"/>
          <p:cNvSpPr txBox="1"/>
          <p:nvPr/>
        </p:nvSpPr>
        <p:spPr>
          <a:xfrm>
            <a:off x="1138433" y="5179168"/>
            <a:ext cx="6946256" cy="954107"/>
          </a:xfrm>
          <a:prstGeom prst="rect">
            <a:avLst/>
          </a:prstGeom>
          <a:noFill/>
        </p:spPr>
        <p:txBody>
          <a:bodyPr wrap="square" rtlCol="0">
            <a:spAutoFit/>
          </a:bodyPr>
          <a:lstStyle/>
          <a:p>
            <a:pPr marL="263776" indent="-263776">
              <a:buFont typeface="Arial" panose="020B0604020202020204" pitchFamily="34" charset="0"/>
              <a:buChar char="•"/>
            </a:pP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以第</a:t>
            </a:r>
            <a:r>
              <a:rPr lang="en-US" altLang="zh-TW" sz="1400" dirty="0">
                <a:solidFill>
                  <a:schemeClr val="accent6">
                    <a:lumMod val="75000"/>
                  </a:schemeClr>
                </a:solidFill>
                <a:latin typeface="微軟正黑體" panose="020B0604030504040204" pitchFamily="34" charset="-120"/>
                <a:ea typeface="微軟正黑體" panose="020B0604030504040204" pitchFamily="34" charset="-120"/>
              </a:rPr>
              <a:t>317K</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筆為界，前後數據有較大的差異</a:t>
            </a:r>
            <a:endParaRPr lang="en-US" altLang="zh-TW" sz="1400" dirty="0">
              <a:solidFill>
                <a:schemeClr val="tx1">
                  <a:lumMod val="75000"/>
                </a:schemeClr>
              </a:solidFill>
              <a:latin typeface="微軟正黑體" panose="020B0604030504040204" pitchFamily="34" charset="-120"/>
              <a:ea typeface="微軟正黑體" panose="020B0604030504040204" pitchFamily="34" charset="-120"/>
            </a:endParaRPr>
          </a:p>
          <a:p>
            <a:pPr marL="263776" indent="-263776">
              <a:buFont typeface="Arial" panose="020B0604020202020204" pitchFamily="34" charset="0"/>
              <a:buChar char="•"/>
            </a:pP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以</a:t>
            </a:r>
            <a:r>
              <a:rPr lang="zh-TW" altLang="en-US" sz="1400" dirty="0">
                <a:solidFill>
                  <a:srgbClr val="F78D3F"/>
                </a:solidFill>
                <a:latin typeface="微軟正黑體" panose="020B0604030504040204" pitchFamily="34" charset="-120"/>
                <a:ea typeface="微軟正黑體" panose="020B0604030504040204" pitchFamily="34" charset="-120"/>
              </a:rPr>
              <a:t>出料寬度</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來說， 通常情況較其他參數變化劇烈，前者包含更多超過</a:t>
            </a:r>
            <a:r>
              <a:rPr lang="en-US" altLang="zh-TW" sz="1400" dirty="0">
                <a:solidFill>
                  <a:schemeClr val="tx1">
                    <a:lumMod val="75000"/>
                  </a:schemeClr>
                </a:solidFill>
                <a:latin typeface="微軟正黑體" panose="020B0604030504040204" pitchFamily="34" charset="-120"/>
                <a:ea typeface="微軟正黑體" panose="020B0604030504040204" pitchFamily="34" charset="-120"/>
              </a:rPr>
              <a:t>150</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的數據，可能是感測器有失真的狀況，而後者數據變化介在</a:t>
            </a:r>
            <a:r>
              <a:rPr lang="en-US" altLang="zh-TW" sz="1400" dirty="0">
                <a:solidFill>
                  <a:schemeClr val="tx1">
                    <a:lumMod val="75000"/>
                  </a:schemeClr>
                </a:solidFill>
                <a:latin typeface="微軟正黑體" panose="020B0604030504040204" pitchFamily="34" charset="-120"/>
                <a:ea typeface="微軟正黑體" panose="020B0604030504040204" pitchFamily="34" charset="-120"/>
              </a:rPr>
              <a:t>50</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至</a:t>
            </a:r>
            <a:r>
              <a:rPr lang="en-US" altLang="zh-TW" sz="1400" dirty="0">
                <a:solidFill>
                  <a:schemeClr val="tx1">
                    <a:lumMod val="75000"/>
                  </a:schemeClr>
                </a:solidFill>
                <a:latin typeface="微軟正黑體" panose="020B0604030504040204" pitchFamily="34" charset="-120"/>
                <a:ea typeface="微軟正黑體" panose="020B0604030504040204" pitchFamily="34" charset="-120"/>
              </a:rPr>
              <a:t>150</a:t>
            </a:r>
            <a:r>
              <a:rPr lang="zh-TW" altLang="en-US" sz="1400" dirty="0">
                <a:solidFill>
                  <a:schemeClr val="tx1">
                    <a:lumMod val="75000"/>
                  </a:schemeClr>
                </a:solidFill>
                <a:latin typeface="微軟正黑體" panose="020B0604030504040204" pitchFamily="34" charset="-120"/>
                <a:ea typeface="微軟正黑體" panose="020B0604030504040204" pitchFamily="34" charset="-120"/>
              </a:rPr>
              <a:t>之間，較符合實際生產情況</a:t>
            </a:r>
          </a:p>
        </p:txBody>
      </p:sp>
      <p:cxnSp>
        <p:nvCxnSpPr>
          <p:cNvPr id="9" name="直線單箭頭接點 8"/>
          <p:cNvCxnSpPr/>
          <p:nvPr/>
        </p:nvCxnSpPr>
        <p:spPr>
          <a:xfrm flipH="1">
            <a:off x="3442028" y="2431966"/>
            <a:ext cx="398814" cy="46528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H="1">
            <a:off x="1647367" y="3561938"/>
            <a:ext cx="3296485"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H="1">
            <a:off x="1674329" y="2963718"/>
            <a:ext cx="3296485"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145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查核點</a:t>
            </a:r>
            <a:r>
              <a:rPr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2</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資料前處理模組建置。</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18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3" name="五邊形 62"/>
          <p:cNvSpPr/>
          <p:nvPr/>
        </p:nvSpPr>
        <p:spPr bwMode="auto">
          <a:xfrm>
            <a:off x="294376" y="2618755"/>
            <a:ext cx="1949673" cy="324359"/>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a:solidFill>
                  <a:prstClr val="black"/>
                </a:solidFill>
                <a:latin typeface="微軟正黑體" panose="020B0604030504040204" pitchFamily="34" charset="-120"/>
                <a:ea typeface="微軟正黑體" panose="020B0604030504040204" pitchFamily="34" charset="-120"/>
              </a:rPr>
              <a:t>前處理可視化結果</a:t>
            </a:r>
            <a:endParaRPr kumimoji="0" lang="zh-TW" altLang="en-US" sz="1600" b="1" kern="0" dirty="0" smtClean="0">
              <a:solidFill>
                <a:prstClr val="black"/>
              </a:solidFill>
              <a:latin typeface="微軟正黑體" panose="020B0604030504040204" pitchFamily="34" charset="-120"/>
              <a:ea typeface="微軟正黑體" panose="020B0604030504040204" pitchFamily="34" charset="-120"/>
            </a:endParaRPr>
          </a:p>
        </p:txBody>
      </p:sp>
      <p:sp>
        <p:nvSpPr>
          <p:cNvPr id="73" name="圓角矩形 72"/>
          <p:cNvSpPr/>
          <p:nvPr/>
        </p:nvSpPr>
        <p:spPr bwMode="auto">
          <a:xfrm>
            <a:off x="204645" y="1923039"/>
            <a:ext cx="4428475" cy="569857"/>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2" rtlCol="0" anchor="ctr"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r>
              <a:rPr kumimoji="0" lang="en-US" altLang="zh-TW" sz="1400" b="1"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Pandas-profiling</a:t>
            </a:r>
          </a:p>
          <a:p>
            <a:pPr marL="285750" indent="-285750" eaLnBrk="1" fontAlgn="auto" hangingPunct="1">
              <a:spcBef>
                <a:spcPts val="0"/>
              </a:spcBef>
              <a:spcAft>
                <a:spcPts val="0"/>
              </a:spcAft>
              <a:buFont typeface="Arial" panose="020B0604020202020204" pitchFamily="34" charset="0"/>
              <a:buChar char="•"/>
              <a:defRPr/>
            </a:pPr>
            <a:r>
              <a:rPr kumimoji="0" lang="en-US" altLang="zh-TW" sz="1400" b="1" kern="0" dirty="0" err="1"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Sweetviz</a:t>
            </a:r>
            <a:endParaRPr kumimoji="0" lang="en-US" altLang="zh-TW" sz="1400" b="1"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eaLnBrk="1" fontAlgn="auto" hangingPunct="1">
              <a:spcBef>
                <a:spcPts val="0"/>
              </a:spcBef>
              <a:spcAft>
                <a:spcPts val="0"/>
              </a:spcAft>
              <a:defRPr/>
            </a:pPr>
            <a:endParaRPr kumimoji="0" lang="en-US" altLang="zh-TW" sz="1400" kern="0" dirty="0">
              <a:solidFill>
                <a:schemeClr val="bg1">
                  <a:lumMod val="6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7" name="五邊形 76"/>
          <p:cNvSpPr/>
          <p:nvPr/>
        </p:nvSpPr>
        <p:spPr bwMode="auto">
          <a:xfrm>
            <a:off x="294376" y="1484784"/>
            <a:ext cx="1901360" cy="324359"/>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a:solidFill>
                  <a:prstClr val="black"/>
                </a:solidFill>
                <a:latin typeface="微軟正黑體" panose="020B0604030504040204" pitchFamily="34" charset="-120"/>
                <a:ea typeface="微軟正黑體" panose="020B0604030504040204" pitchFamily="34" charset="-120"/>
              </a:rPr>
              <a:t>前處理可視化套件</a:t>
            </a:r>
            <a:endParaRPr kumimoji="0" lang="zh-TW" altLang="en-US" sz="1600" b="1" kern="0" dirty="0" smtClean="0">
              <a:solidFill>
                <a:prstClr val="black"/>
              </a:solidFill>
              <a:latin typeface="微軟正黑體" panose="020B0604030504040204" pitchFamily="34" charset="-120"/>
              <a:ea typeface="微軟正黑體" panose="020B0604030504040204" pitchFamily="34" charset="-120"/>
            </a:endParaRPr>
          </a:p>
        </p:txBody>
      </p:sp>
      <p:sp>
        <p:nvSpPr>
          <p:cNvPr id="45" name="文字方塊 44">
            <a:extLst>
              <a:ext uri="{FF2B5EF4-FFF2-40B4-BE49-F238E27FC236}">
                <a16:creationId xmlns:a16="http://schemas.microsoft.com/office/drawing/2014/main" id="{F5BD3CD2-D046-F94B-AC59-110D642BBE42}"/>
              </a:ext>
            </a:extLst>
          </p:cNvPr>
          <p:cNvSpPr txBox="1"/>
          <p:nvPr/>
        </p:nvSpPr>
        <p:spPr>
          <a:xfrm>
            <a:off x="1979712" y="1519852"/>
            <a:ext cx="1387610" cy="276999"/>
          </a:xfrm>
          <a:prstGeom prst="rect">
            <a:avLst/>
          </a:prstGeom>
          <a:noFill/>
        </p:spPr>
        <p:txBody>
          <a:bodyPr wrap="square">
            <a:spAutoFit/>
          </a:bodyPr>
          <a:lstStyle>
            <a:defPPr rtl="0">
              <a:defRPr lang="zh-tw"/>
            </a:defPPr>
            <a:lvl1pPr algn="just">
              <a:defRPr b="1" kern="10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zh-TW" altLang="en-US" sz="1200" dirty="0"/>
              <a:t>模型建置前</a:t>
            </a:r>
          </a:p>
        </p:txBody>
      </p:sp>
      <p:sp>
        <p:nvSpPr>
          <p:cNvPr id="22" name="文字方塊 21"/>
          <p:cNvSpPr txBox="1"/>
          <p:nvPr/>
        </p:nvSpPr>
        <p:spPr>
          <a:xfrm>
            <a:off x="6917308" y="3036279"/>
            <a:ext cx="1968754" cy="2308324"/>
          </a:xfrm>
          <a:prstGeom prst="rect">
            <a:avLst/>
          </a:prstGeom>
          <a:noFill/>
          <a:ln w="19050">
            <a:solidFill>
              <a:srgbClr val="393939"/>
            </a:solidFill>
          </a:ln>
        </p:spPr>
        <p:txBody>
          <a:bodyPr wrap="square" rtlCol="0">
            <a:spAutoFit/>
          </a:bodyPr>
          <a:lstStyle/>
          <a:p>
            <a:pPr marL="285750" lvl="0" indent="-285750" eaLnBrk="1" fontAlgn="auto" hangingPunct="1">
              <a:spcBef>
                <a:spcPts val="0"/>
              </a:spcBef>
              <a:spcAft>
                <a:spcPts val="0"/>
              </a:spcAft>
              <a:buFont typeface="Arial" panose="020B0604020202020204" pitchFamily="34" charset="0"/>
              <a:buChar char="•"/>
            </a:pPr>
            <a:r>
              <a:rPr kumimoji="0" lang="zh-TW" altLang="en-US" sz="1600" b="1" dirty="0" smtClean="0">
                <a:solidFill>
                  <a:srgbClr val="393939"/>
                </a:solidFill>
                <a:latin typeface="Arial"/>
                <a:ea typeface="微軟正黑體"/>
              </a:rPr>
              <a:t>以統計分析手法展開原始數據，共</a:t>
            </a:r>
            <a:r>
              <a:rPr kumimoji="0" lang="en-US" altLang="zh-TW" sz="1600" b="1" dirty="0" smtClean="0">
                <a:solidFill>
                  <a:srgbClr val="FF0000"/>
                </a:solidFill>
                <a:latin typeface="Arial"/>
                <a:ea typeface="微軟正黑體"/>
              </a:rPr>
              <a:t>11</a:t>
            </a:r>
            <a:r>
              <a:rPr kumimoji="0" lang="zh-TW" altLang="en-US" sz="1600" b="1" dirty="0" smtClean="0">
                <a:solidFill>
                  <a:srgbClr val="393939"/>
                </a:solidFill>
                <a:latin typeface="Arial"/>
                <a:ea typeface="微軟正黑體"/>
              </a:rPr>
              <a:t>個欄位，包</a:t>
            </a:r>
            <a:r>
              <a:rPr kumimoji="0" lang="en-US" altLang="zh-TW" sz="1600" b="1" dirty="0" smtClean="0">
                <a:solidFill>
                  <a:srgbClr val="393939"/>
                </a:solidFill>
                <a:latin typeface="Arial"/>
                <a:ea typeface="微軟正黑體"/>
              </a:rPr>
              <a:t>10</a:t>
            </a:r>
            <a:r>
              <a:rPr kumimoji="0" lang="zh-TW" altLang="en-US" sz="1600" b="1" dirty="0" smtClean="0">
                <a:solidFill>
                  <a:srgbClr val="393939"/>
                </a:solidFill>
                <a:latin typeface="Arial"/>
                <a:ea typeface="微軟正黑體"/>
              </a:rPr>
              <a:t>個數值型資料與</a:t>
            </a:r>
            <a:r>
              <a:rPr kumimoji="0" lang="en-US" altLang="zh-TW" sz="1600" b="1" dirty="0" smtClean="0">
                <a:solidFill>
                  <a:srgbClr val="393939"/>
                </a:solidFill>
                <a:latin typeface="Arial"/>
                <a:ea typeface="微軟正黑體"/>
              </a:rPr>
              <a:t>1</a:t>
            </a:r>
            <a:r>
              <a:rPr kumimoji="0" lang="zh-TW" altLang="en-US" sz="1600" b="1" dirty="0" smtClean="0">
                <a:solidFill>
                  <a:srgbClr val="393939"/>
                </a:solidFill>
                <a:latin typeface="Arial"/>
                <a:ea typeface="微軟正黑體"/>
              </a:rPr>
              <a:t>個類別型資料</a:t>
            </a:r>
            <a:endParaRPr kumimoji="0" lang="en-US" altLang="zh-TW" sz="1600" b="1" dirty="0" smtClean="0">
              <a:solidFill>
                <a:srgbClr val="393939"/>
              </a:solidFill>
              <a:latin typeface="Arial"/>
              <a:ea typeface="微軟正黑體"/>
            </a:endParaRPr>
          </a:p>
          <a:p>
            <a:pPr marL="285750" lvl="0" indent="-285750" eaLnBrk="1" fontAlgn="auto" hangingPunct="1">
              <a:spcBef>
                <a:spcPts val="0"/>
              </a:spcBef>
              <a:spcAft>
                <a:spcPts val="0"/>
              </a:spcAft>
              <a:buFont typeface="Arial" panose="020B0604020202020204" pitchFamily="34" charset="0"/>
              <a:buChar char="•"/>
            </a:pPr>
            <a:r>
              <a:rPr kumimoji="0" lang="zh-TW" altLang="en-US" sz="1600" b="1" dirty="0" smtClean="0">
                <a:solidFill>
                  <a:srgbClr val="393939"/>
                </a:solidFill>
                <a:latin typeface="Arial"/>
                <a:ea typeface="微軟正黑體"/>
              </a:rPr>
              <a:t>目前</a:t>
            </a:r>
            <a:r>
              <a:rPr kumimoji="0" lang="zh-TW" altLang="en-US" sz="1600" b="1" dirty="0">
                <a:solidFill>
                  <a:srgbClr val="393939"/>
                </a:solidFill>
                <a:latin typeface="Arial"/>
                <a:ea typeface="微軟正黑體"/>
              </a:rPr>
              <a:t>收集塑膠地磚底料生產資料</a:t>
            </a:r>
            <a:r>
              <a:rPr kumimoji="0" lang="zh-TW" altLang="en-US" sz="1600" b="1" dirty="0" smtClean="0">
                <a:solidFill>
                  <a:srgbClr val="393939"/>
                </a:solidFill>
                <a:latin typeface="Arial"/>
                <a:ea typeface="微軟正黑體"/>
              </a:rPr>
              <a:t>共</a:t>
            </a:r>
            <a:r>
              <a:rPr kumimoji="0" lang="en-US" altLang="zh-TW" sz="1600" b="1" dirty="0" smtClean="0">
                <a:solidFill>
                  <a:srgbClr val="FF0000"/>
                </a:solidFill>
                <a:latin typeface="Arial"/>
                <a:ea typeface="微軟正黑體"/>
              </a:rPr>
              <a:t>341,571</a:t>
            </a:r>
            <a:r>
              <a:rPr kumimoji="0" lang="zh-TW" altLang="en-US" sz="1600" b="1" dirty="0" smtClean="0">
                <a:solidFill>
                  <a:srgbClr val="393939"/>
                </a:solidFill>
                <a:latin typeface="Arial"/>
                <a:ea typeface="微軟正黑體"/>
              </a:rPr>
              <a:t>筆</a:t>
            </a:r>
            <a:endParaRPr kumimoji="0" lang="zh-TW" altLang="en-US" sz="1600" b="1" dirty="0">
              <a:solidFill>
                <a:srgbClr val="393939"/>
              </a:solidFill>
              <a:latin typeface="Arial"/>
              <a:ea typeface="微軟正黑體"/>
            </a:endParaRPr>
          </a:p>
        </p:txBody>
      </p:sp>
      <p:sp>
        <p:nvSpPr>
          <p:cNvPr id="23" name="矩形 22"/>
          <p:cNvSpPr/>
          <p:nvPr/>
        </p:nvSpPr>
        <p:spPr>
          <a:xfrm>
            <a:off x="7705932" y="3936609"/>
            <a:ext cx="612000" cy="115213"/>
          </a:xfrm>
          <a:prstGeom prst="rect">
            <a:avLst/>
          </a:prstGeom>
          <a:solidFill>
            <a:srgbClr val="609ADA">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srgbClr val="393939"/>
              </a:solidFill>
              <a:effectLst/>
              <a:uLnTx/>
              <a:uFillTx/>
              <a:latin typeface="Arial"/>
              <a:ea typeface="微軟正黑體"/>
              <a:cs typeface="+mn-cs"/>
            </a:endParaRPr>
          </a:p>
        </p:txBody>
      </p:sp>
      <p:sp>
        <p:nvSpPr>
          <p:cNvPr id="24" name="矩形 23"/>
          <p:cNvSpPr/>
          <p:nvPr/>
        </p:nvSpPr>
        <p:spPr>
          <a:xfrm>
            <a:off x="7819160" y="4167606"/>
            <a:ext cx="612000" cy="115213"/>
          </a:xfrm>
          <a:prstGeom prst="rect">
            <a:avLst/>
          </a:prstGeom>
          <a:solidFill>
            <a:srgbClr val="F78D3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srgbClr val="393939"/>
              </a:solidFill>
              <a:effectLst/>
              <a:uLnTx/>
              <a:uFillTx/>
              <a:latin typeface="Arial"/>
              <a:ea typeface="微軟正黑體"/>
              <a:cs typeface="+mn-cs"/>
            </a:endParaRPr>
          </a:p>
        </p:txBody>
      </p:sp>
      <p:cxnSp>
        <p:nvCxnSpPr>
          <p:cNvPr id="25" name="直線單箭頭接點 24"/>
          <p:cNvCxnSpPr>
            <a:stCxn id="23" idx="1"/>
          </p:cNvCxnSpPr>
          <p:nvPr/>
        </p:nvCxnSpPr>
        <p:spPr>
          <a:xfrm rot="10800000" flipV="1">
            <a:off x="6839116" y="3994215"/>
            <a:ext cx="866817" cy="1532823"/>
          </a:xfrm>
          <a:prstGeom prst="bentConnector2">
            <a:avLst/>
          </a:prstGeom>
          <a:noFill/>
          <a:ln w="6350" cap="flat" cmpd="sng" algn="ctr">
            <a:solidFill>
              <a:srgbClr val="609ADA"/>
            </a:solidFill>
            <a:prstDash val="solid"/>
            <a:miter lim="800000"/>
            <a:tailEnd type="triangle"/>
          </a:ln>
          <a:effectLst/>
        </p:spPr>
      </p:cxnSp>
      <p:cxnSp>
        <p:nvCxnSpPr>
          <p:cNvPr id="26" name="直線單箭頭接點 25"/>
          <p:cNvCxnSpPr>
            <a:stCxn id="24" idx="1"/>
          </p:cNvCxnSpPr>
          <p:nvPr/>
        </p:nvCxnSpPr>
        <p:spPr>
          <a:xfrm rot="10800000" flipV="1">
            <a:off x="6880262" y="4225213"/>
            <a:ext cx="938899" cy="2137610"/>
          </a:xfrm>
          <a:prstGeom prst="bentConnector2">
            <a:avLst/>
          </a:prstGeom>
          <a:noFill/>
          <a:ln w="6350" cap="flat" cmpd="sng" algn="ctr">
            <a:solidFill>
              <a:srgbClr val="F78D3F"/>
            </a:solidFill>
            <a:prstDash val="solid"/>
            <a:miter lim="800000"/>
            <a:tailEnd type="triangle"/>
          </a:ln>
          <a:effectLst/>
        </p:spPr>
      </p:cxnSp>
      <p:sp>
        <p:nvSpPr>
          <p:cNvPr id="27" name="文字方塊 26"/>
          <p:cNvSpPr txBox="1"/>
          <p:nvPr/>
        </p:nvSpPr>
        <p:spPr>
          <a:xfrm>
            <a:off x="5343199" y="5813735"/>
            <a:ext cx="1255728" cy="295465"/>
          </a:xfrm>
          <a:prstGeom prst="rect">
            <a:avLst/>
          </a:prstGeom>
          <a:noFill/>
        </p:spPr>
        <p:txBody>
          <a:bodyPr wrap="none" rtlCol="0">
            <a:spAutoFit/>
          </a:bodyPr>
          <a:lstStyle/>
          <a:p>
            <a:pPr eaLnBrk="1" fontAlgn="auto" hangingPunct="1">
              <a:spcBef>
                <a:spcPts val="0"/>
              </a:spcBef>
              <a:spcAft>
                <a:spcPts val="0"/>
              </a:spcAft>
            </a:pPr>
            <a:r>
              <a:rPr kumimoji="0" lang="zh-TW" altLang="en-US" sz="1800" b="1" dirty="0" smtClean="0">
                <a:solidFill>
                  <a:srgbClr val="609ADA"/>
                </a:solidFill>
                <a:latin typeface="Arial"/>
                <a:ea typeface="微軟正黑體"/>
              </a:rPr>
              <a:t>原始資料轉換</a:t>
            </a:r>
          </a:p>
        </p:txBody>
      </p:sp>
      <p:sp>
        <p:nvSpPr>
          <p:cNvPr id="28" name="文字方塊 27"/>
          <p:cNvSpPr txBox="1"/>
          <p:nvPr/>
        </p:nvSpPr>
        <p:spPr>
          <a:xfrm>
            <a:off x="5343199" y="6229879"/>
            <a:ext cx="1255728" cy="295465"/>
          </a:xfrm>
          <a:prstGeom prst="rect">
            <a:avLst/>
          </a:prstGeom>
          <a:noFill/>
        </p:spPr>
        <p:txBody>
          <a:bodyPr wrap="none" rtlCol="0">
            <a:spAutoFit/>
          </a:bodyPr>
          <a:lstStyle/>
          <a:p>
            <a:pPr eaLnBrk="1" fontAlgn="auto" hangingPunct="1">
              <a:spcBef>
                <a:spcPts val="0"/>
              </a:spcBef>
              <a:spcAft>
                <a:spcPts val="0"/>
              </a:spcAft>
            </a:pPr>
            <a:r>
              <a:rPr kumimoji="0" lang="zh-TW" altLang="en-US" sz="1800" b="1" dirty="0" smtClean="0">
                <a:solidFill>
                  <a:srgbClr val="F78D3F"/>
                </a:solidFill>
                <a:latin typeface="Arial"/>
                <a:ea typeface="微軟正黑體"/>
              </a:rPr>
              <a:t>資料標記結果</a:t>
            </a:r>
          </a:p>
        </p:txBody>
      </p:sp>
      <p:sp>
        <p:nvSpPr>
          <p:cNvPr id="29" name="文字方塊 28"/>
          <p:cNvSpPr txBox="1"/>
          <p:nvPr/>
        </p:nvSpPr>
        <p:spPr>
          <a:xfrm>
            <a:off x="2500142" y="5579948"/>
            <a:ext cx="2031325" cy="369332"/>
          </a:xfrm>
          <a:prstGeom prst="rect">
            <a:avLst/>
          </a:prstGeom>
          <a:noFill/>
        </p:spPr>
        <p:txBody>
          <a:bodyPr wrap="none" rtlCol="0">
            <a:spAutoFit/>
          </a:bodyPr>
          <a:lstStyle/>
          <a:p>
            <a:pPr eaLnBrk="1" fontAlgn="auto" hangingPunct="1">
              <a:spcBef>
                <a:spcPts val="0"/>
              </a:spcBef>
              <a:spcAft>
                <a:spcPts val="0"/>
              </a:spcAft>
            </a:pPr>
            <a:r>
              <a:rPr kumimoji="0" lang="zh-TW" altLang="en-US" sz="1800" b="1" u="sng" dirty="0" smtClean="0">
                <a:solidFill>
                  <a:srgbClr val="393939">
                    <a:lumMod val="75000"/>
                  </a:srgbClr>
                </a:solidFill>
                <a:latin typeface="Arial"/>
                <a:ea typeface="微軟正黑體"/>
              </a:rPr>
              <a:t>模型輸入資料總覽</a:t>
            </a:r>
          </a:p>
        </p:txBody>
      </p:sp>
      <p:sp>
        <p:nvSpPr>
          <p:cNvPr id="37" name="Rectangle 2">
            <a:extLst>
              <a:ext uri="{FF2B5EF4-FFF2-40B4-BE49-F238E27FC236}">
                <a16:creationId xmlns:a16="http://schemas.microsoft.com/office/drawing/2014/main" id="{87E3F5CC-6BD4-421B-B167-0BF491C067FB}"/>
              </a:ext>
            </a:extLst>
          </p:cNvPr>
          <p:cNvSpPr txBox="1">
            <a:spLocks noChangeArrowheads="1"/>
          </p:cNvSpPr>
          <p:nvPr/>
        </p:nvSpPr>
        <p:spPr>
          <a:xfrm>
            <a:off x="1115070" y="14513"/>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4" name="圖片 3"/>
          <p:cNvPicPr>
            <a:picLocks noChangeAspect="1"/>
          </p:cNvPicPr>
          <p:nvPr/>
        </p:nvPicPr>
        <p:blipFill>
          <a:blip r:embed="rId3"/>
          <a:stretch>
            <a:fillRect/>
          </a:stretch>
        </p:blipFill>
        <p:spPr>
          <a:xfrm>
            <a:off x="359617" y="3224102"/>
            <a:ext cx="6348154" cy="2341037"/>
          </a:xfrm>
          <a:prstGeom prst="rect">
            <a:avLst/>
          </a:prstGeom>
          <a:ln>
            <a:solidFill>
              <a:schemeClr val="tx1"/>
            </a:solidFill>
          </a:ln>
        </p:spPr>
      </p:pic>
      <p:sp>
        <p:nvSpPr>
          <p:cNvPr id="6" name="矩形 5"/>
          <p:cNvSpPr/>
          <p:nvPr/>
        </p:nvSpPr>
        <p:spPr>
          <a:xfrm>
            <a:off x="560568" y="4051822"/>
            <a:ext cx="5901838" cy="5293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2217970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15616" y="1052736"/>
            <a:ext cx="792162" cy="593725"/>
          </a:xfrm>
          <a:prstGeom prst="rect">
            <a:avLst/>
          </a:prstGeom>
          <a:blipFill rotWithShape="1">
            <a:blip r:embed="rId2" cstate="print"/>
            <a:stretch>
              <a:fillRect/>
            </a:stretch>
          </a:blipFill>
          <a:ln w="25400" cap="flat" cmpd="sng" algn="ctr">
            <a:solidFill>
              <a:sysClr val="window" lastClr="FFFFFF">
                <a:hueOff val="0"/>
                <a:satOff val="0"/>
                <a:lumOff val="0"/>
                <a:alphaOff val="0"/>
              </a:sysClr>
            </a:solidFill>
            <a:prstDash val="solid"/>
          </a:ln>
          <a:effectLst/>
        </p:spPr>
      </p:sp>
      <p:sp>
        <p:nvSpPr>
          <p:cNvPr id="8" name="Rectangle 3"/>
          <p:cNvSpPr>
            <a:spLocks noChangeArrowheads="1"/>
          </p:cNvSpPr>
          <p:nvPr/>
        </p:nvSpPr>
        <p:spPr bwMode="auto">
          <a:xfrm>
            <a:off x="3941764" y="36513"/>
            <a:ext cx="1825625" cy="584200"/>
          </a:xfrm>
          <a:prstGeom prst="rect">
            <a:avLst/>
          </a:prstGeom>
          <a:noFill/>
          <a:ln>
            <a:noFill/>
          </a:ln>
          <a:effectLst/>
          <a:extLst/>
        </p:spPr>
        <p:txBody>
          <a:bodyPr wrap="none">
            <a:sp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algn="ctr">
              <a:lnSpc>
                <a:spcPct val="100000"/>
              </a:lnSpc>
              <a:spcAft>
                <a:spcPct val="0"/>
              </a:spcAft>
              <a:buSzTx/>
              <a:buFontTx/>
              <a:buNone/>
              <a:defRPr/>
            </a:pPr>
            <a:r>
              <a:rPr kumimoji="0" lang="zh-TW" altLang="en-US" sz="3199"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簡報大綱</a:t>
            </a:r>
          </a:p>
        </p:txBody>
      </p:sp>
      <p:sp>
        <p:nvSpPr>
          <p:cNvPr id="3" name="矩形 2"/>
          <p:cNvSpPr/>
          <p:nvPr/>
        </p:nvSpPr>
        <p:spPr>
          <a:xfrm>
            <a:off x="2051720" y="836712"/>
            <a:ext cx="6624736" cy="5689122"/>
          </a:xfrm>
          <a:prstGeom prst="rect">
            <a:avLst/>
          </a:prstGeom>
        </p:spPr>
        <p:txBody>
          <a:bodyPr wrap="square">
            <a:spAutoFit/>
          </a:bodyPr>
          <a:lstStyle/>
          <a:p>
            <a:pPr lvl="0">
              <a:lnSpc>
                <a:spcPts val="4000"/>
              </a:lnSpc>
            </a:pPr>
            <a:r>
              <a:rPr kumimoji="0"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壹、</a:t>
            </a:r>
            <a:r>
              <a:rPr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計畫目標</a:t>
            </a:r>
            <a:endParaRPr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nSpc>
                <a:spcPts val="4000"/>
              </a:lnSpc>
            </a:pPr>
            <a:r>
              <a:rPr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貳</a:t>
            </a:r>
            <a:r>
              <a:rPr kumimoji="0"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、計畫</a:t>
            </a:r>
            <a:r>
              <a:rPr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執行成果</a:t>
            </a:r>
            <a:endParaRPr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nSpc>
                <a:spcPts val="4000"/>
              </a:lnSpc>
            </a:pPr>
            <a:r>
              <a:rPr kumimoji="0"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參、各輔導案執行成果</a:t>
            </a:r>
            <a:endParaRPr kumimoji="0"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1250950" lvl="2" indent="-433388">
              <a:lnSpc>
                <a:spcPts val="4000"/>
              </a:lnSpc>
              <a:buFont typeface="Arial" panose="020B0604020202020204" pitchFamily="34" charset="0"/>
              <a:buChar char="•"/>
            </a:pPr>
            <a:r>
              <a:rPr kumimoji="0"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輔導案</a:t>
            </a:r>
            <a:r>
              <a:rPr kumimoji="0"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kumimoji="0"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主要執行成果</a:t>
            </a:r>
            <a:endParaRPr kumimoji="0"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1250950" lvl="2" indent="-433388">
              <a:lnSpc>
                <a:spcPts val="4000"/>
              </a:lnSpc>
              <a:buFont typeface="Arial" panose="020B0604020202020204" pitchFamily="34" charset="0"/>
              <a:buChar char="•"/>
            </a:pPr>
            <a:r>
              <a:rPr kumimoji="0"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輔導案</a:t>
            </a:r>
            <a:r>
              <a:rPr kumimoji="0"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kumimoji="0"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計畫基本資料</a:t>
            </a:r>
            <a:endParaRPr kumimoji="0"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1250950" lvl="2" indent="-433388">
              <a:lnSpc>
                <a:spcPts val="4000"/>
              </a:lnSpc>
              <a:buFont typeface="Arial" panose="020B0604020202020204" pitchFamily="34" charset="0"/>
              <a:buChar char="•"/>
            </a:pPr>
            <a:r>
              <a:rPr kumimoji="0"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輔導案</a:t>
            </a:r>
            <a:r>
              <a:rPr kumimoji="0"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KPI</a:t>
            </a: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執行情形</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1250950" lvl="2" indent="-433388">
              <a:lnSpc>
                <a:spcPts val="4000"/>
              </a:lnSpc>
              <a:buFont typeface="Arial" panose="020B0604020202020204" pitchFamily="34" charset="0"/>
              <a:buChar char="•"/>
            </a:pPr>
            <a:r>
              <a:rPr kumimoji="0"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輔導案</a:t>
            </a:r>
            <a:r>
              <a:rPr kumimoji="0"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工作項目執行情形說明</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1250950" lvl="2" indent="-433388">
              <a:lnSpc>
                <a:spcPts val="4000"/>
              </a:lnSpc>
              <a:buFont typeface="Arial" panose="020B0604020202020204" pitchFamily="34" charset="0"/>
              <a:buChar char="•"/>
            </a:pP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輔導案</a:t>
            </a:r>
            <a:r>
              <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後續技術承接規劃</a:t>
            </a:r>
            <a:endPar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nSpc>
                <a:spcPts val="4000"/>
              </a:lnSpc>
            </a:pPr>
            <a:r>
              <a:rPr kumimoji="0"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肆、總結</a:t>
            </a:r>
            <a:endParaRPr kumimoji="0"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nSpc>
                <a:spcPts val="4000"/>
              </a:lnSpc>
            </a:pPr>
            <a:r>
              <a:rPr kumimoji="0"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附件一、計畫查核點達成情形及差異說明</a:t>
            </a:r>
            <a:endParaRPr kumimoji="0"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nSpc>
                <a:spcPts val="4000"/>
              </a:lnSpc>
            </a:pPr>
            <a:r>
              <a:rPr kumimoji="0"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附件二、輔導案補充資料</a:t>
            </a:r>
          </a:p>
        </p:txBody>
      </p:sp>
    </p:spTree>
    <p:extLst>
      <p:ext uri="{BB962C8B-B14F-4D97-AF65-F5344CB8AC3E}">
        <p14:creationId xmlns:p14="http://schemas.microsoft.com/office/powerpoint/2010/main" val="427049911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317109" y="1946879"/>
            <a:ext cx="8604115" cy="1227426"/>
          </a:xfrm>
          <a:prstGeom prst="rect">
            <a:avLst/>
          </a:prstGeom>
          <a:ln>
            <a:solidFill>
              <a:schemeClr val="tx1"/>
            </a:solidFill>
          </a:ln>
        </p:spPr>
      </p:pic>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查核點</a:t>
            </a:r>
            <a:r>
              <a:rPr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2</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資料前處理模組建置。</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18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7" name="群組 6"/>
          <p:cNvGrpSpPr/>
          <p:nvPr/>
        </p:nvGrpSpPr>
        <p:grpSpPr>
          <a:xfrm>
            <a:off x="-8893496" y="4901948"/>
            <a:ext cx="8741060" cy="1410247"/>
            <a:chOff x="223826" y="4093582"/>
            <a:chExt cx="9792411" cy="1535405"/>
          </a:xfrm>
        </p:grpSpPr>
        <p:sp>
          <p:nvSpPr>
            <p:cNvPr id="63" name="五邊形 62"/>
            <p:cNvSpPr/>
            <p:nvPr/>
          </p:nvSpPr>
          <p:spPr bwMode="auto">
            <a:xfrm>
              <a:off x="5287708" y="4093582"/>
              <a:ext cx="1493952" cy="353146"/>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模型驗證</a:t>
              </a:r>
            </a:p>
          </p:txBody>
        </p:sp>
        <p:sp>
          <p:nvSpPr>
            <p:cNvPr id="73" name="圓角矩形 72"/>
            <p:cNvSpPr/>
            <p:nvPr/>
          </p:nvSpPr>
          <p:spPr bwMode="auto">
            <a:xfrm>
              <a:off x="223826" y="4492333"/>
              <a:ext cx="4961120" cy="1136654"/>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為將</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異常的參數</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提供給業者參考，故選用</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解釋性較高</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的演算法。</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Random Forest</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為實驗初部規劃的演算法，基於</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樹型相關</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的算法都會納入評比。</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5" name="圓角矩形 74"/>
            <p:cNvSpPr/>
            <p:nvPr/>
          </p:nvSpPr>
          <p:spPr bwMode="auto">
            <a:xfrm>
              <a:off x="5245747" y="4492333"/>
              <a:ext cx="4770490" cy="1136654"/>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使用</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K-Fold</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交叉驗證，確保模型泛化性。</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因</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品質穩定度</a:t>
              </a:r>
              <a:r>
                <a:rPr kumimoji="0" lang="zh-TW" altLang="en-US" sz="1400" kern="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低</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異常</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標記，故模型驗證指標採用</a:t>
              </a:r>
              <a:r>
                <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Recall</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為主、</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Accuracy</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為輔。</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Recall Rate</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、準確率：</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7" name="五邊形 76"/>
            <p:cNvSpPr/>
            <p:nvPr/>
          </p:nvSpPr>
          <p:spPr bwMode="auto">
            <a:xfrm>
              <a:off x="324350" y="4093582"/>
              <a:ext cx="1463921" cy="353146"/>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模型選用</a:t>
              </a:r>
            </a:p>
          </p:txBody>
        </p:sp>
      </p:grpSp>
      <p:sp>
        <p:nvSpPr>
          <p:cNvPr id="37" name="文字方塊 36"/>
          <p:cNvSpPr txBox="1"/>
          <p:nvPr/>
        </p:nvSpPr>
        <p:spPr>
          <a:xfrm>
            <a:off x="323528" y="3518426"/>
            <a:ext cx="5192281" cy="2646878"/>
          </a:xfrm>
          <a:prstGeom prst="rect">
            <a:avLst/>
          </a:prstGeom>
          <a:noFill/>
          <a:ln w="19050">
            <a:solidFill>
              <a:schemeClr val="tx1"/>
            </a:solidFill>
          </a:ln>
        </p:spPr>
        <p:txBody>
          <a:bodyPr wrap="square" rtlCol="0">
            <a:spAutoFit/>
          </a:bodyPr>
          <a:lstStyle/>
          <a:p>
            <a:pPr marL="263776" indent="-263776" defTabSz="844083" eaLnBrk="1" fontAlgn="auto" hangingPunct="1">
              <a:spcBef>
                <a:spcPts val="0"/>
              </a:spcBef>
              <a:spcAft>
                <a:spcPts val="600"/>
              </a:spcAft>
              <a:buFont typeface="Arial" panose="020B0604020202020204" pitchFamily="34" charset="0"/>
              <a:buChar char="•"/>
            </a:pPr>
            <a:r>
              <a:rPr kumimoji="0" lang="zh-TW" altLang="en-US" sz="1600" b="1" dirty="0">
                <a:solidFill>
                  <a:srgbClr val="393939"/>
                </a:solidFill>
                <a:latin typeface="Arial"/>
                <a:ea typeface="微軟正黑體"/>
              </a:rPr>
              <a:t>資料標記分類佔比：</a:t>
            </a:r>
            <a:endParaRPr kumimoji="0" lang="en-US" altLang="zh-TW" sz="1600" b="1" dirty="0">
              <a:solidFill>
                <a:srgbClr val="393939"/>
              </a:solidFill>
              <a:latin typeface="Arial"/>
              <a:ea typeface="微軟正黑體"/>
            </a:endParaRPr>
          </a:p>
          <a:p>
            <a:pPr marL="685817" lvl="1" indent="-263776" defTabSz="844083" eaLnBrk="1" fontAlgn="auto" hangingPunct="1">
              <a:spcBef>
                <a:spcPts val="0"/>
              </a:spcBef>
              <a:spcAft>
                <a:spcPts val="600"/>
              </a:spcAft>
              <a:buFont typeface="Wingdings" panose="05000000000000000000" pitchFamily="2" charset="2"/>
              <a:buChar char="Ø"/>
            </a:pPr>
            <a:r>
              <a:rPr kumimoji="0" lang="zh-TW" altLang="en-US" sz="1600" b="1" dirty="0">
                <a:solidFill>
                  <a:srgbClr val="393939"/>
                </a:solidFill>
                <a:latin typeface="Arial"/>
                <a:ea typeface="微軟正黑體"/>
              </a:rPr>
              <a:t>正常</a:t>
            </a:r>
            <a:r>
              <a:rPr kumimoji="0" lang="en-US" altLang="zh-TW" sz="1600" b="1" dirty="0">
                <a:solidFill>
                  <a:srgbClr val="393939"/>
                </a:solidFill>
                <a:latin typeface="Arial"/>
                <a:ea typeface="微軟正黑體"/>
              </a:rPr>
              <a:t>(</a:t>
            </a:r>
            <a:r>
              <a:rPr kumimoji="0" lang="zh-TW" altLang="en-US" sz="1600" b="1" dirty="0">
                <a:solidFill>
                  <a:srgbClr val="393939"/>
                </a:solidFill>
                <a:latin typeface="Arial"/>
                <a:ea typeface="微軟正黑體"/>
              </a:rPr>
              <a:t>厚度於允收範圍內</a:t>
            </a:r>
            <a:r>
              <a:rPr kumimoji="0" lang="en-US" altLang="zh-TW" sz="1600" b="1" dirty="0">
                <a:solidFill>
                  <a:srgbClr val="393939"/>
                </a:solidFill>
                <a:latin typeface="Arial"/>
                <a:ea typeface="微軟正黑體"/>
              </a:rPr>
              <a:t>)</a:t>
            </a:r>
            <a:r>
              <a:rPr kumimoji="0" lang="zh-TW" altLang="en-US" sz="1600" b="1" dirty="0" smtClean="0">
                <a:solidFill>
                  <a:srgbClr val="393939"/>
                </a:solidFill>
                <a:latin typeface="Arial"/>
                <a:ea typeface="微軟正黑體"/>
              </a:rPr>
              <a:t>：</a:t>
            </a:r>
            <a:r>
              <a:rPr kumimoji="0" lang="en-US" altLang="zh-TW" sz="1600" b="1" dirty="0" smtClean="0">
                <a:solidFill>
                  <a:srgbClr val="C00000"/>
                </a:solidFill>
                <a:latin typeface="Arial"/>
                <a:ea typeface="微軟正黑體"/>
              </a:rPr>
              <a:t>243,569</a:t>
            </a:r>
            <a:r>
              <a:rPr kumimoji="0" lang="zh-TW" altLang="en-US" sz="1600" b="1" dirty="0" smtClean="0">
                <a:solidFill>
                  <a:srgbClr val="393939"/>
                </a:solidFill>
                <a:latin typeface="Arial"/>
                <a:ea typeface="微軟正黑體"/>
              </a:rPr>
              <a:t>筆</a:t>
            </a:r>
            <a:r>
              <a:rPr kumimoji="0" lang="zh-TW" altLang="en-US" sz="1600" b="1" dirty="0">
                <a:solidFill>
                  <a:srgbClr val="393939"/>
                </a:solidFill>
                <a:latin typeface="Arial"/>
                <a:ea typeface="微軟正黑體"/>
              </a:rPr>
              <a:t>，佔</a:t>
            </a:r>
            <a:r>
              <a:rPr kumimoji="0" lang="zh-TW" altLang="en-US" sz="1600" b="1" dirty="0" smtClean="0">
                <a:solidFill>
                  <a:srgbClr val="393939"/>
                </a:solidFill>
                <a:latin typeface="Arial"/>
                <a:ea typeface="微軟正黑體"/>
              </a:rPr>
              <a:t>比</a:t>
            </a:r>
            <a:r>
              <a:rPr kumimoji="0" lang="en-US" altLang="zh-TW" sz="1600" b="1" dirty="0" smtClean="0">
                <a:solidFill>
                  <a:srgbClr val="393939"/>
                </a:solidFill>
                <a:latin typeface="Arial"/>
                <a:ea typeface="微軟正黑體"/>
              </a:rPr>
              <a:t>72%</a:t>
            </a:r>
            <a:endParaRPr kumimoji="0" lang="en-US" altLang="zh-TW" sz="1600" b="1" dirty="0">
              <a:solidFill>
                <a:srgbClr val="393939"/>
              </a:solidFill>
              <a:latin typeface="Arial"/>
              <a:ea typeface="微軟正黑體"/>
            </a:endParaRPr>
          </a:p>
          <a:p>
            <a:pPr marL="685817" lvl="1" indent="-263776" defTabSz="844083" eaLnBrk="1" fontAlgn="auto" hangingPunct="1">
              <a:spcBef>
                <a:spcPts val="0"/>
              </a:spcBef>
              <a:spcAft>
                <a:spcPts val="600"/>
              </a:spcAft>
              <a:buFont typeface="Wingdings" panose="05000000000000000000" pitchFamily="2" charset="2"/>
              <a:buChar char="Ø"/>
            </a:pPr>
            <a:r>
              <a:rPr kumimoji="0" lang="zh-TW" altLang="en-US" sz="1600" b="1" dirty="0">
                <a:solidFill>
                  <a:srgbClr val="393939"/>
                </a:solidFill>
                <a:latin typeface="Arial"/>
                <a:ea typeface="微軟正黑體"/>
              </a:rPr>
              <a:t>異常</a:t>
            </a:r>
            <a:r>
              <a:rPr kumimoji="0" lang="en-US" altLang="zh-TW" sz="1600" b="1" dirty="0">
                <a:solidFill>
                  <a:srgbClr val="393939"/>
                </a:solidFill>
                <a:latin typeface="Arial"/>
                <a:ea typeface="微軟正黑體"/>
              </a:rPr>
              <a:t>(</a:t>
            </a:r>
            <a:r>
              <a:rPr kumimoji="0" lang="zh-TW" altLang="en-US" sz="1600" b="1" dirty="0">
                <a:solidFill>
                  <a:srgbClr val="393939"/>
                </a:solidFill>
                <a:latin typeface="Arial"/>
                <a:ea typeface="微軟正黑體"/>
              </a:rPr>
              <a:t>厚度於允收範圍外</a:t>
            </a:r>
            <a:r>
              <a:rPr kumimoji="0" lang="en-US" altLang="zh-TW" sz="1600" b="1" dirty="0">
                <a:solidFill>
                  <a:srgbClr val="393939"/>
                </a:solidFill>
                <a:latin typeface="Arial"/>
                <a:ea typeface="微軟正黑體"/>
              </a:rPr>
              <a:t>)</a:t>
            </a:r>
            <a:r>
              <a:rPr kumimoji="0" lang="zh-TW" altLang="en-US" sz="1600" b="1" dirty="0" smtClean="0">
                <a:solidFill>
                  <a:srgbClr val="393939"/>
                </a:solidFill>
                <a:latin typeface="Arial"/>
                <a:ea typeface="微軟正黑體"/>
              </a:rPr>
              <a:t>：</a:t>
            </a:r>
            <a:r>
              <a:rPr kumimoji="0" lang="en-US" altLang="zh-TW" sz="1600" b="1" dirty="0" smtClean="0">
                <a:solidFill>
                  <a:srgbClr val="C00000"/>
                </a:solidFill>
                <a:latin typeface="Arial"/>
                <a:ea typeface="微軟正黑體"/>
              </a:rPr>
              <a:t>98,002</a:t>
            </a:r>
            <a:r>
              <a:rPr kumimoji="0" lang="zh-TW" altLang="en-US" sz="1600" b="1" dirty="0" smtClean="0">
                <a:solidFill>
                  <a:srgbClr val="393939"/>
                </a:solidFill>
                <a:latin typeface="Arial"/>
                <a:ea typeface="微軟正黑體"/>
              </a:rPr>
              <a:t>筆</a:t>
            </a:r>
            <a:r>
              <a:rPr kumimoji="0" lang="zh-TW" altLang="en-US" sz="1600" b="1" dirty="0">
                <a:solidFill>
                  <a:srgbClr val="393939"/>
                </a:solidFill>
                <a:latin typeface="Arial"/>
                <a:ea typeface="微軟正黑體"/>
              </a:rPr>
              <a:t>，佔</a:t>
            </a:r>
            <a:r>
              <a:rPr kumimoji="0" lang="zh-TW" altLang="en-US" sz="1600" b="1" dirty="0" smtClean="0">
                <a:solidFill>
                  <a:srgbClr val="393939"/>
                </a:solidFill>
                <a:latin typeface="Arial"/>
                <a:ea typeface="微軟正黑體"/>
              </a:rPr>
              <a:t>比</a:t>
            </a:r>
            <a:r>
              <a:rPr kumimoji="0" lang="en-US" altLang="zh-TW" sz="1600" b="1" dirty="0" smtClean="0">
                <a:solidFill>
                  <a:srgbClr val="393939"/>
                </a:solidFill>
                <a:latin typeface="Arial"/>
                <a:ea typeface="微軟正黑體"/>
              </a:rPr>
              <a:t>28%</a:t>
            </a:r>
            <a:endParaRPr kumimoji="0" lang="en-US" altLang="zh-TW" sz="1600" b="1" dirty="0">
              <a:solidFill>
                <a:srgbClr val="393939"/>
              </a:solidFill>
              <a:latin typeface="Arial"/>
              <a:ea typeface="微軟正黑體"/>
            </a:endParaRPr>
          </a:p>
          <a:p>
            <a:pPr marL="263776" indent="-263776" defTabSz="844083" eaLnBrk="1" fontAlgn="auto" hangingPunct="1">
              <a:spcBef>
                <a:spcPts val="0"/>
              </a:spcBef>
              <a:spcAft>
                <a:spcPts val="600"/>
              </a:spcAft>
              <a:buFont typeface="Arial" panose="020B0604020202020204" pitchFamily="34" charset="0"/>
              <a:buChar char="•"/>
            </a:pPr>
            <a:r>
              <a:rPr kumimoji="0" lang="zh-TW" altLang="en-US" sz="1600" b="1" dirty="0">
                <a:solidFill>
                  <a:srgbClr val="393939"/>
                </a:solidFill>
                <a:latin typeface="Arial"/>
                <a:ea typeface="微軟正黑體"/>
              </a:rPr>
              <a:t>模型衡量指標</a:t>
            </a:r>
            <a:endParaRPr kumimoji="0" lang="zh-TW" altLang="en-US" sz="1600" b="1" dirty="0" smtClean="0">
              <a:solidFill>
                <a:srgbClr val="393939"/>
              </a:solidFill>
              <a:latin typeface="Arial"/>
              <a:ea typeface="微軟正黑體"/>
            </a:endParaRPr>
          </a:p>
          <a:p>
            <a:pPr marL="738572" lvl="1" indent="-316531" defTabSz="844083" eaLnBrk="1" fontAlgn="auto" hangingPunct="1">
              <a:spcBef>
                <a:spcPts val="0"/>
              </a:spcBef>
              <a:spcAft>
                <a:spcPts val="600"/>
              </a:spcAft>
              <a:buFont typeface="+mj-lt"/>
              <a:buAutoNum type="arabicPeriod"/>
            </a:pPr>
            <a:r>
              <a:rPr kumimoji="0" lang="zh-TW" altLang="en-US" sz="1400" dirty="0" smtClean="0">
                <a:latin typeface="Arial"/>
                <a:ea typeface="微軟正黑體"/>
              </a:rPr>
              <a:t>允收厚度正常</a:t>
            </a:r>
            <a:r>
              <a:rPr kumimoji="0" lang="zh-TW" altLang="en-US" sz="1400" dirty="0">
                <a:latin typeface="Arial"/>
                <a:ea typeface="微軟正黑體"/>
              </a:rPr>
              <a:t>範圍：</a:t>
            </a:r>
            <a:r>
              <a:rPr kumimoji="0" lang="en-US" altLang="zh-TW" sz="1400" dirty="0">
                <a:latin typeface="Arial"/>
                <a:ea typeface="微軟正黑體"/>
              </a:rPr>
              <a:t>1.3±0.1mm</a:t>
            </a:r>
          </a:p>
          <a:p>
            <a:pPr marL="738572" lvl="1" indent="-316531" defTabSz="844083" eaLnBrk="1" fontAlgn="auto" hangingPunct="1">
              <a:spcBef>
                <a:spcPts val="0"/>
              </a:spcBef>
              <a:spcAft>
                <a:spcPts val="600"/>
              </a:spcAft>
              <a:buFont typeface="+mj-lt"/>
              <a:buAutoNum type="arabicPeriod"/>
            </a:pPr>
            <a:r>
              <a:rPr kumimoji="0" lang="zh-TW" altLang="en-US" sz="1400" dirty="0" smtClean="0">
                <a:latin typeface="Arial"/>
                <a:ea typeface="微軟正黑體"/>
              </a:rPr>
              <a:t>抓取資料條件：寬度介於</a:t>
            </a:r>
            <a:r>
              <a:rPr kumimoji="0" lang="en-US" altLang="zh-TW" sz="1400" dirty="0" smtClean="0">
                <a:latin typeface="Arial"/>
                <a:ea typeface="微軟正黑體"/>
              </a:rPr>
              <a:t>50</a:t>
            </a:r>
            <a:r>
              <a:rPr kumimoji="0" lang="zh-TW" altLang="en-US" sz="1400" dirty="0" smtClean="0">
                <a:latin typeface="Arial"/>
                <a:ea typeface="微軟正黑體"/>
              </a:rPr>
              <a:t>至</a:t>
            </a:r>
            <a:r>
              <a:rPr kumimoji="0" lang="en-US" altLang="zh-TW" sz="1400" dirty="0" smtClean="0">
                <a:latin typeface="Arial"/>
                <a:ea typeface="微軟正黑體"/>
              </a:rPr>
              <a:t>150</a:t>
            </a:r>
            <a:r>
              <a:rPr kumimoji="0" lang="zh-TW" altLang="en-US" sz="1400" dirty="0" smtClean="0">
                <a:latin typeface="Arial"/>
                <a:ea typeface="微軟正黑體"/>
              </a:rPr>
              <a:t>，且出料溫度介於</a:t>
            </a:r>
            <a:r>
              <a:rPr kumimoji="0" lang="en-US" altLang="zh-TW" sz="1400" dirty="0" smtClean="0">
                <a:latin typeface="Arial"/>
                <a:ea typeface="微軟正黑體"/>
              </a:rPr>
              <a:t>20</a:t>
            </a:r>
            <a:r>
              <a:rPr kumimoji="0" lang="zh-TW" altLang="en-US" sz="1400" dirty="0" smtClean="0">
                <a:latin typeface="Arial"/>
                <a:ea typeface="微軟正黑體"/>
              </a:rPr>
              <a:t>至</a:t>
            </a:r>
            <a:r>
              <a:rPr kumimoji="0" lang="en-US" altLang="zh-TW" sz="1400" dirty="0" smtClean="0">
                <a:latin typeface="Arial"/>
                <a:ea typeface="微軟正黑體"/>
              </a:rPr>
              <a:t>90</a:t>
            </a:r>
            <a:r>
              <a:rPr kumimoji="0" lang="zh-TW" altLang="en-US" sz="1400" dirty="0" smtClean="0">
                <a:latin typeface="Arial"/>
                <a:ea typeface="微軟正黑體"/>
              </a:rPr>
              <a:t>度</a:t>
            </a:r>
            <a:endParaRPr kumimoji="0" lang="en-US" altLang="zh-TW" sz="1400" dirty="0" smtClean="0">
              <a:latin typeface="Arial"/>
              <a:ea typeface="微軟正黑體"/>
            </a:endParaRPr>
          </a:p>
          <a:p>
            <a:pPr marL="738572" lvl="1" indent="-316531" defTabSz="844083" eaLnBrk="1" fontAlgn="auto" hangingPunct="1">
              <a:spcBef>
                <a:spcPts val="0"/>
              </a:spcBef>
              <a:spcAft>
                <a:spcPts val="600"/>
              </a:spcAft>
              <a:buFont typeface="+mj-lt"/>
              <a:buAutoNum type="arabicPeriod"/>
            </a:pPr>
            <a:r>
              <a:rPr kumimoji="0" lang="zh-TW" altLang="en-US" sz="1400" dirty="0">
                <a:latin typeface="Arial"/>
                <a:ea typeface="微軟正黑體"/>
              </a:rPr>
              <a:t>訓練</a:t>
            </a:r>
            <a:r>
              <a:rPr kumimoji="0" lang="en-US" altLang="zh-TW" sz="1400" dirty="0">
                <a:latin typeface="Arial"/>
                <a:ea typeface="微軟正黑體"/>
              </a:rPr>
              <a:t>/</a:t>
            </a:r>
            <a:r>
              <a:rPr kumimoji="0" lang="zh-TW" altLang="en-US" sz="1400" dirty="0">
                <a:latin typeface="Arial"/>
                <a:ea typeface="微軟正黑體"/>
              </a:rPr>
              <a:t>測試集：</a:t>
            </a:r>
            <a:r>
              <a:rPr kumimoji="0" lang="en-US" altLang="zh-TW" sz="1400" dirty="0" smtClean="0">
                <a:latin typeface="Arial"/>
                <a:ea typeface="微軟正黑體"/>
              </a:rPr>
              <a:t>80:20</a:t>
            </a:r>
            <a:endParaRPr kumimoji="0" lang="en-US" altLang="zh-TW" sz="1400" dirty="0">
              <a:latin typeface="Arial"/>
              <a:ea typeface="微軟正黑體"/>
            </a:endParaRPr>
          </a:p>
        </p:txBody>
      </p:sp>
      <p:sp>
        <p:nvSpPr>
          <p:cNvPr id="40" name="向右箭號 39"/>
          <p:cNvSpPr/>
          <p:nvPr/>
        </p:nvSpPr>
        <p:spPr>
          <a:xfrm>
            <a:off x="5431647" y="4636749"/>
            <a:ext cx="465282" cy="418045"/>
          </a:xfrm>
          <a:prstGeom prst="rightArrow">
            <a:avLst/>
          </a:prstGeom>
          <a:solidFill>
            <a:srgbClr val="F78D3F"/>
          </a:solidFill>
          <a:ln w="28575">
            <a:solidFill>
              <a:srgbClr val="F78D3F"/>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844083" eaLnBrk="1" fontAlgn="auto" hangingPunct="1">
              <a:spcBef>
                <a:spcPts val="0"/>
              </a:spcBef>
              <a:spcAft>
                <a:spcPts val="0"/>
              </a:spcAft>
            </a:pPr>
            <a:endParaRPr kumimoji="0" lang="zh-TW" altLang="en-US" sz="1662">
              <a:solidFill>
                <a:srgbClr val="393939"/>
              </a:solidFill>
              <a:latin typeface="Arial"/>
              <a:ea typeface="微軟正黑體"/>
            </a:endParaRPr>
          </a:p>
        </p:txBody>
      </p:sp>
      <p:graphicFrame>
        <p:nvGraphicFramePr>
          <p:cNvPr id="45" name="表格 44"/>
          <p:cNvGraphicFramePr>
            <a:graphicFrameLocks noGrp="1"/>
          </p:cNvGraphicFramePr>
          <p:nvPr>
            <p:extLst>
              <p:ext uri="{D42A27DB-BD31-4B8C-83A1-F6EECF244321}">
                <p14:modId xmlns:p14="http://schemas.microsoft.com/office/powerpoint/2010/main" val="1371796446"/>
              </p:ext>
            </p:extLst>
          </p:nvPr>
        </p:nvGraphicFramePr>
        <p:xfrm>
          <a:off x="5921278" y="5018500"/>
          <a:ext cx="2981074" cy="1219200"/>
        </p:xfrm>
        <a:graphic>
          <a:graphicData uri="http://schemas.openxmlformats.org/drawingml/2006/table">
            <a:tbl>
              <a:tblPr firstRow="1" bandRow="1"/>
              <a:tblGrid>
                <a:gridCol w="1490537">
                  <a:extLst>
                    <a:ext uri="{9D8B030D-6E8A-4147-A177-3AD203B41FA5}">
                      <a16:colId xmlns:a16="http://schemas.microsoft.com/office/drawing/2014/main" val="2498478692"/>
                    </a:ext>
                  </a:extLst>
                </a:gridCol>
                <a:gridCol w="1490537">
                  <a:extLst>
                    <a:ext uri="{9D8B030D-6E8A-4147-A177-3AD203B41FA5}">
                      <a16:colId xmlns:a16="http://schemas.microsoft.com/office/drawing/2014/main" val="3948814459"/>
                    </a:ext>
                  </a:extLst>
                </a:gridCol>
              </a:tblGrid>
              <a:tr h="292843">
                <a:tc>
                  <a:txBody>
                    <a:bodyPr/>
                    <a:lstStyle>
                      <a:lvl1pPr>
                        <a:defRPr b="1">
                          <a:solidFill>
                            <a:schemeClr val="tx1"/>
                          </a:solidFill>
                          <a:latin typeface="Arial"/>
                          <a:ea typeface="微軟正黑體"/>
                        </a:defRPr>
                      </a:lvl1pPr>
                      <a:lvl2pPr>
                        <a:defRPr b="1">
                          <a:solidFill>
                            <a:schemeClr val="tx1"/>
                          </a:solidFill>
                          <a:latin typeface="Arial"/>
                          <a:ea typeface="微軟正黑體"/>
                        </a:defRPr>
                      </a:lvl2pPr>
                      <a:lvl3pPr>
                        <a:defRPr b="1">
                          <a:solidFill>
                            <a:schemeClr val="tx1"/>
                          </a:solidFill>
                          <a:latin typeface="Arial"/>
                          <a:ea typeface="微軟正黑體"/>
                        </a:defRPr>
                      </a:lvl3pPr>
                      <a:lvl4pPr>
                        <a:defRPr b="1">
                          <a:solidFill>
                            <a:schemeClr val="tx1"/>
                          </a:solidFill>
                          <a:latin typeface="Arial"/>
                          <a:ea typeface="微軟正黑體"/>
                        </a:defRPr>
                      </a:lvl4pPr>
                      <a:lvl5pPr>
                        <a:defRPr b="1">
                          <a:solidFill>
                            <a:schemeClr val="tx1"/>
                          </a:solidFill>
                          <a:latin typeface="Arial"/>
                          <a:ea typeface="微軟正黑體"/>
                        </a:defRPr>
                      </a:lvl5pPr>
                      <a:lvl6pPr>
                        <a:defRPr b="1">
                          <a:solidFill>
                            <a:schemeClr val="tx1"/>
                          </a:solidFill>
                          <a:latin typeface="Arial"/>
                          <a:ea typeface="微軟正黑體"/>
                        </a:defRPr>
                      </a:lvl6pPr>
                      <a:lvl7pPr>
                        <a:defRPr b="1">
                          <a:solidFill>
                            <a:schemeClr val="tx1"/>
                          </a:solidFill>
                          <a:latin typeface="Arial"/>
                          <a:ea typeface="微軟正黑體"/>
                        </a:defRPr>
                      </a:lvl7pPr>
                      <a:lvl8pPr>
                        <a:defRPr b="1">
                          <a:solidFill>
                            <a:schemeClr val="tx1"/>
                          </a:solidFill>
                          <a:latin typeface="Arial"/>
                          <a:ea typeface="微軟正黑體"/>
                        </a:defRPr>
                      </a:lvl8pPr>
                      <a:lvl9pPr>
                        <a:defRPr b="1">
                          <a:solidFill>
                            <a:schemeClr val="tx1"/>
                          </a:solidFill>
                          <a:latin typeface="Arial"/>
                          <a:ea typeface="微軟正黑體"/>
                        </a:defRPr>
                      </a:lvl9pPr>
                    </a:lstStyle>
                    <a:p>
                      <a:pPr algn="ctr"/>
                      <a:r>
                        <a:rPr lang="zh-TW" altLang="en-US" sz="1400" dirty="0" smtClean="0"/>
                        <a:t>資料類型</a:t>
                      </a:r>
                      <a:endParaRPr lang="zh-TW" altLang="en-US" sz="1400" dirty="0"/>
                    </a:p>
                  </a:txBody>
                  <a:tcPr>
                    <a:lnL w="12700" cmpd="sng">
                      <a:solidFill>
                        <a:srgbClr val="6AACB2"/>
                      </a:solidFill>
                    </a:lnL>
                    <a:lnR w="12700" cmpd="sng">
                      <a:solidFill>
                        <a:srgbClr val="6AACB2"/>
                      </a:solidFill>
                    </a:lnR>
                    <a:lnT w="12700" cmpd="sng">
                      <a:solidFill>
                        <a:srgbClr val="6AACB2"/>
                      </a:solidFill>
                    </a:lnT>
                    <a:lnB w="25400" cmpd="sng">
                      <a:solidFill>
                        <a:srgbClr val="6AACB2"/>
                      </a:solidFill>
                    </a:lnB>
                    <a:lnTlToBr w="12700" cmpd="sng">
                      <a:noFill/>
                      <a:prstDash val="solid"/>
                    </a:lnTlToBr>
                    <a:lnBlToTr w="12700" cmpd="sng">
                      <a:noFill/>
                      <a:prstDash val="solid"/>
                    </a:lnBlToTr>
                    <a:noFill/>
                  </a:tcPr>
                </a:tc>
                <a:tc>
                  <a:txBody>
                    <a:bodyPr/>
                    <a:lstStyle>
                      <a:lvl1pPr>
                        <a:defRPr b="1">
                          <a:solidFill>
                            <a:schemeClr val="tx1"/>
                          </a:solidFill>
                          <a:latin typeface="Arial"/>
                          <a:ea typeface="微軟正黑體"/>
                        </a:defRPr>
                      </a:lvl1pPr>
                      <a:lvl2pPr>
                        <a:defRPr b="1">
                          <a:solidFill>
                            <a:schemeClr val="tx1"/>
                          </a:solidFill>
                          <a:latin typeface="Arial"/>
                          <a:ea typeface="微軟正黑體"/>
                        </a:defRPr>
                      </a:lvl2pPr>
                      <a:lvl3pPr>
                        <a:defRPr b="1">
                          <a:solidFill>
                            <a:schemeClr val="tx1"/>
                          </a:solidFill>
                          <a:latin typeface="Arial"/>
                          <a:ea typeface="微軟正黑體"/>
                        </a:defRPr>
                      </a:lvl3pPr>
                      <a:lvl4pPr>
                        <a:defRPr b="1">
                          <a:solidFill>
                            <a:schemeClr val="tx1"/>
                          </a:solidFill>
                          <a:latin typeface="Arial"/>
                          <a:ea typeface="微軟正黑體"/>
                        </a:defRPr>
                      </a:lvl4pPr>
                      <a:lvl5pPr>
                        <a:defRPr b="1">
                          <a:solidFill>
                            <a:schemeClr val="tx1"/>
                          </a:solidFill>
                          <a:latin typeface="Arial"/>
                          <a:ea typeface="微軟正黑體"/>
                        </a:defRPr>
                      </a:lvl5pPr>
                      <a:lvl6pPr>
                        <a:defRPr b="1">
                          <a:solidFill>
                            <a:schemeClr val="tx1"/>
                          </a:solidFill>
                          <a:latin typeface="Arial"/>
                          <a:ea typeface="微軟正黑體"/>
                        </a:defRPr>
                      </a:lvl6pPr>
                      <a:lvl7pPr>
                        <a:defRPr b="1">
                          <a:solidFill>
                            <a:schemeClr val="tx1"/>
                          </a:solidFill>
                          <a:latin typeface="Arial"/>
                          <a:ea typeface="微軟正黑體"/>
                        </a:defRPr>
                      </a:lvl7pPr>
                      <a:lvl8pPr>
                        <a:defRPr b="1">
                          <a:solidFill>
                            <a:schemeClr val="tx1"/>
                          </a:solidFill>
                          <a:latin typeface="Arial"/>
                          <a:ea typeface="微軟正黑體"/>
                        </a:defRPr>
                      </a:lvl8pPr>
                      <a:lvl9pPr>
                        <a:defRPr b="1">
                          <a:solidFill>
                            <a:schemeClr val="tx1"/>
                          </a:solidFill>
                          <a:latin typeface="Arial"/>
                          <a:ea typeface="微軟正黑體"/>
                        </a:defRPr>
                      </a:lvl9pPr>
                    </a:lstStyle>
                    <a:p>
                      <a:pPr algn="ctr"/>
                      <a:r>
                        <a:rPr lang="zh-TW" altLang="en-US" sz="1400" dirty="0" smtClean="0"/>
                        <a:t>資料量</a:t>
                      </a:r>
                      <a:r>
                        <a:rPr lang="en-US" altLang="zh-TW" sz="1400" dirty="0" smtClean="0"/>
                        <a:t>(</a:t>
                      </a:r>
                      <a:r>
                        <a:rPr lang="zh-TW" altLang="en-US" sz="1400" dirty="0" smtClean="0"/>
                        <a:t>組</a:t>
                      </a:r>
                      <a:r>
                        <a:rPr lang="en-US" altLang="zh-TW" sz="1400" dirty="0" smtClean="0"/>
                        <a:t>)</a:t>
                      </a:r>
                      <a:endParaRPr lang="zh-TW" altLang="en-US" sz="1400" dirty="0"/>
                    </a:p>
                  </a:txBody>
                  <a:tcPr>
                    <a:lnL w="12700" cmpd="sng">
                      <a:solidFill>
                        <a:srgbClr val="6AACB2"/>
                      </a:solidFill>
                    </a:lnL>
                    <a:lnR w="12700" cmpd="sng">
                      <a:solidFill>
                        <a:srgbClr val="6AACB2"/>
                      </a:solidFill>
                    </a:lnR>
                    <a:lnT w="12700" cmpd="sng">
                      <a:solidFill>
                        <a:srgbClr val="6AACB2"/>
                      </a:solidFill>
                    </a:lnT>
                    <a:lnB w="25400" cmpd="sng">
                      <a:solidFill>
                        <a:srgbClr val="6AACB2"/>
                      </a:solidFill>
                    </a:lnB>
                    <a:lnTlToBr w="12700" cmpd="sng">
                      <a:noFill/>
                      <a:prstDash val="solid"/>
                    </a:lnTlToBr>
                    <a:lnBlToTr w="12700" cmpd="sng">
                      <a:noFill/>
                      <a:prstDash val="solid"/>
                    </a:lnBlToTr>
                    <a:noFill/>
                  </a:tcPr>
                </a:tc>
                <a:extLst>
                  <a:ext uri="{0D108BD9-81ED-4DB2-BD59-A6C34878D82A}">
                    <a16:rowId xmlns:a16="http://schemas.microsoft.com/office/drawing/2014/main" val="656301263"/>
                  </a:ext>
                </a:extLst>
              </a:tr>
              <a:tr h="292843">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zh-TW" altLang="en-US" sz="1400" dirty="0" smtClean="0"/>
                        <a:t>訓練集</a:t>
                      </a:r>
                      <a:endParaRPr lang="zh-TW" altLang="en-US" sz="1400" dirty="0"/>
                    </a:p>
                  </a:txBody>
                  <a:tcPr>
                    <a:lnL w="12700" cmpd="sng">
                      <a:solidFill>
                        <a:srgbClr val="6AACB2"/>
                      </a:solidFill>
                    </a:lnL>
                    <a:lnR w="12700" cmpd="sng">
                      <a:solidFill>
                        <a:srgbClr val="6AACB2"/>
                      </a:solidFill>
                    </a:lnR>
                    <a:lnT w="25400" cmpd="sng">
                      <a:solidFill>
                        <a:srgbClr val="6AACB2"/>
                      </a:solidFill>
                    </a:lnT>
                    <a:lnB w="12700" cmpd="sng">
                      <a:solidFill>
                        <a:srgbClr val="6AACB2"/>
                      </a:solidFill>
                    </a:lnB>
                    <a:lnTlToBr w="12700" cmpd="sng">
                      <a:noFill/>
                      <a:prstDash val="solid"/>
                    </a:lnTlToBr>
                    <a:lnBlToTr w="12700" cmpd="sng">
                      <a:noFill/>
                      <a:prstDash val="solid"/>
                    </a:lnBlToTr>
                    <a:solidFill>
                      <a:srgbClr val="6AACB2">
                        <a:alpha val="20000"/>
                      </a:srgbClr>
                    </a:solidFill>
                  </a:tcPr>
                </a:tc>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en-US" altLang="zh-TW" sz="1400" dirty="0" smtClean="0"/>
                        <a:t>273256</a:t>
                      </a:r>
                      <a:endParaRPr lang="zh-TW" altLang="en-US" sz="1400" dirty="0"/>
                    </a:p>
                  </a:txBody>
                  <a:tcPr>
                    <a:lnL w="12700" cmpd="sng">
                      <a:solidFill>
                        <a:srgbClr val="6AACB2"/>
                      </a:solidFill>
                    </a:lnL>
                    <a:lnR w="12700" cmpd="sng">
                      <a:solidFill>
                        <a:srgbClr val="6AACB2"/>
                      </a:solidFill>
                    </a:lnR>
                    <a:lnT w="25400" cmpd="sng">
                      <a:solidFill>
                        <a:srgbClr val="6AACB2"/>
                      </a:solidFill>
                    </a:lnT>
                    <a:lnB w="12700" cmpd="sng">
                      <a:solidFill>
                        <a:srgbClr val="6AACB2"/>
                      </a:solidFill>
                    </a:lnB>
                    <a:lnTlToBr w="12700" cmpd="sng">
                      <a:noFill/>
                      <a:prstDash val="solid"/>
                    </a:lnTlToBr>
                    <a:lnBlToTr w="12700" cmpd="sng">
                      <a:noFill/>
                      <a:prstDash val="solid"/>
                    </a:lnBlToTr>
                    <a:solidFill>
                      <a:srgbClr val="6AACB2">
                        <a:alpha val="20000"/>
                      </a:srgbClr>
                    </a:solidFill>
                  </a:tcPr>
                </a:tc>
                <a:extLst>
                  <a:ext uri="{0D108BD9-81ED-4DB2-BD59-A6C34878D82A}">
                    <a16:rowId xmlns:a16="http://schemas.microsoft.com/office/drawing/2014/main" val="1218919667"/>
                  </a:ext>
                </a:extLst>
              </a:tr>
              <a:tr h="292843">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zh-TW" altLang="en-US" sz="1400" dirty="0" smtClean="0"/>
                        <a:t>測試集</a:t>
                      </a:r>
                      <a:endParaRPr lang="zh-TW" altLang="en-US" sz="1400" dirty="0"/>
                    </a:p>
                  </a:txBody>
                  <a:tcPr>
                    <a:lnL w="12700" cmpd="sng">
                      <a:solidFill>
                        <a:srgbClr val="6AACB2"/>
                      </a:solidFill>
                    </a:lnL>
                    <a:lnR w="12700" cmpd="sng">
                      <a:solidFill>
                        <a:srgbClr val="6AACB2"/>
                      </a:solidFill>
                    </a:lnR>
                    <a:lnT w="12700" cmpd="sng">
                      <a:solidFill>
                        <a:srgbClr val="6AACB2"/>
                      </a:solidFill>
                    </a:lnT>
                    <a:lnB w="12700" cmpd="sng">
                      <a:solidFill>
                        <a:srgbClr val="6AACB2"/>
                      </a:solidFill>
                    </a:lnB>
                    <a:lnTlToBr w="12700" cmpd="sng">
                      <a:noFill/>
                      <a:prstDash val="solid"/>
                    </a:lnTlToBr>
                    <a:lnBlToTr w="12700" cmpd="sng">
                      <a:noFill/>
                      <a:prstDash val="solid"/>
                    </a:lnBlToTr>
                    <a:noFill/>
                  </a:tcPr>
                </a:tc>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en-US" altLang="zh-TW" sz="1400" dirty="0" smtClean="0"/>
                        <a:t>68315</a:t>
                      </a:r>
                      <a:endParaRPr lang="zh-TW" altLang="en-US" sz="1400" dirty="0"/>
                    </a:p>
                  </a:txBody>
                  <a:tcPr>
                    <a:lnL w="12700" cmpd="sng">
                      <a:solidFill>
                        <a:srgbClr val="6AACB2"/>
                      </a:solidFill>
                    </a:lnL>
                    <a:lnR w="12700" cmpd="sng">
                      <a:solidFill>
                        <a:srgbClr val="6AACB2"/>
                      </a:solidFill>
                    </a:lnR>
                    <a:lnT w="12700" cmpd="sng">
                      <a:solidFill>
                        <a:srgbClr val="6AACB2"/>
                      </a:solidFill>
                    </a:lnT>
                    <a:lnB w="12700" cmpd="sng">
                      <a:solidFill>
                        <a:srgbClr val="6AACB2"/>
                      </a:solidFill>
                    </a:lnB>
                    <a:lnTlToBr w="12700" cmpd="sng">
                      <a:noFill/>
                      <a:prstDash val="solid"/>
                    </a:lnTlToBr>
                    <a:lnBlToTr w="12700" cmpd="sng">
                      <a:noFill/>
                      <a:prstDash val="solid"/>
                    </a:lnBlToTr>
                    <a:noFill/>
                  </a:tcPr>
                </a:tc>
                <a:extLst>
                  <a:ext uri="{0D108BD9-81ED-4DB2-BD59-A6C34878D82A}">
                    <a16:rowId xmlns:a16="http://schemas.microsoft.com/office/drawing/2014/main" val="3212942809"/>
                  </a:ext>
                </a:extLst>
              </a:tr>
              <a:tr h="292843">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zh-TW" altLang="en-US" sz="1400" dirty="0" smtClean="0"/>
                        <a:t>總和</a:t>
                      </a:r>
                      <a:endParaRPr lang="zh-TW" altLang="en-US" sz="1400" dirty="0"/>
                    </a:p>
                  </a:txBody>
                  <a:tcPr>
                    <a:lnL w="12700" cmpd="sng">
                      <a:solidFill>
                        <a:srgbClr val="6AACB2"/>
                      </a:solidFill>
                    </a:lnL>
                    <a:lnR w="12700" cmpd="sng">
                      <a:solidFill>
                        <a:srgbClr val="6AACB2"/>
                      </a:solidFill>
                    </a:lnR>
                    <a:lnT w="12700" cmpd="sng">
                      <a:solidFill>
                        <a:srgbClr val="6AACB2"/>
                      </a:solidFill>
                    </a:lnT>
                    <a:lnB w="12700" cmpd="sng">
                      <a:solidFill>
                        <a:srgbClr val="6AACB2"/>
                      </a:solidFill>
                    </a:lnB>
                    <a:lnTlToBr w="12700" cmpd="sng">
                      <a:noFill/>
                      <a:prstDash val="solid"/>
                    </a:lnTlToBr>
                    <a:lnBlToTr w="12700" cmpd="sng">
                      <a:noFill/>
                      <a:prstDash val="solid"/>
                    </a:lnBlToTr>
                    <a:solidFill>
                      <a:srgbClr val="6AACB2">
                        <a:alpha val="20000"/>
                      </a:srgbClr>
                    </a:solidFill>
                  </a:tcPr>
                </a:tc>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en-US" altLang="zh-TW" sz="1400" dirty="0" smtClean="0"/>
                        <a:t>341571</a:t>
                      </a:r>
                      <a:endParaRPr lang="zh-TW" altLang="en-US" sz="1400" dirty="0"/>
                    </a:p>
                  </a:txBody>
                  <a:tcPr>
                    <a:lnL w="12700" cmpd="sng">
                      <a:solidFill>
                        <a:srgbClr val="6AACB2"/>
                      </a:solidFill>
                    </a:lnL>
                    <a:lnR w="12700" cmpd="sng">
                      <a:solidFill>
                        <a:srgbClr val="6AACB2"/>
                      </a:solidFill>
                    </a:lnR>
                    <a:lnT w="12700" cmpd="sng">
                      <a:solidFill>
                        <a:srgbClr val="6AACB2"/>
                      </a:solidFill>
                    </a:lnT>
                    <a:lnB w="12700" cmpd="sng">
                      <a:solidFill>
                        <a:srgbClr val="6AACB2"/>
                      </a:solidFill>
                    </a:lnB>
                    <a:lnTlToBr w="12700" cmpd="sng">
                      <a:noFill/>
                      <a:prstDash val="solid"/>
                    </a:lnTlToBr>
                    <a:lnBlToTr w="12700" cmpd="sng">
                      <a:noFill/>
                      <a:prstDash val="solid"/>
                    </a:lnBlToTr>
                    <a:solidFill>
                      <a:srgbClr val="6AACB2">
                        <a:alpha val="20000"/>
                      </a:srgbClr>
                    </a:solidFill>
                  </a:tcPr>
                </a:tc>
                <a:extLst>
                  <a:ext uri="{0D108BD9-81ED-4DB2-BD59-A6C34878D82A}">
                    <a16:rowId xmlns:a16="http://schemas.microsoft.com/office/drawing/2014/main" val="2736287936"/>
                  </a:ext>
                </a:extLst>
              </a:tr>
            </a:tbl>
          </a:graphicData>
        </a:graphic>
      </p:graphicFrame>
      <p:sp>
        <p:nvSpPr>
          <p:cNvPr id="46" name="文字方塊 45"/>
          <p:cNvSpPr txBox="1"/>
          <p:nvPr/>
        </p:nvSpPr>
        <p:spPr>
          <a:xfrm>
            <a:off x="6679884" y="4658460"/>
            <a:ext cx="1463862" cy="348109"/>
          </a:xfrm>
          <a:prstGeom prst="rect">
            <a:avLst/>
          </a:prstGeom>
          <a:noFill/>
        </p:spPr>
        <p:txBody>
          <a:bodyPr wrap="none" rtlCol="0">
            <a:spAutoFit/>
          </a:bodyPr>
          <a:lstStyle/>
          <a:p>
            <a:pPr eaLnBrk="1" fontAlgn="auto" hangingPunct="1">
              <a:spcBef>
                <a:spcPts val="0"/>
              </a:spcBef>
              <a:spcAft>
                <a:spcPts val="0"/>
              </a:spcAft>
            </a:pPr>
            <a:r>
              <a:rPr kumimoji="0" lang="zh-TW" altLang="en-US" sz="1600" b="1" u="sng" dirty="0">
                <a:solidFill>
                  <a:srgbClr val="393939">
                    <a:lumMod val="75000"/>
                  </a:srgbClr>
                </a:solidFill>
                <a:latin typeface="Arial"/>
                <a:ea typeface="微軟正黑體"/>
              </a:rPr>
              <a:t>模型輸入資料</a:t>
            </a:r>
          </a:p>
        </p:txBody>
      </p:sp>
      <p:graphicFrame>
        <p:nvGraphicFramePr>
          <p:cNvPr id="47" name="表格 46"/>
          <p:cNvGraphicFramePr>
            <a:graphicFrameLocks noGrp="1"/>
          </p:cNvGraphicFramePr>
          <p:nvPr>
            <p:extLst>
              <p:ext uri="{D42A27DB-BD31-4B8C-83A1-F6EECF244321}">
                <p14:modId xmlns:p14="http://schemas.microsoft.com/office/powerpoint/2010/main" val="4174491586"/>
              </p:ext>
            </p:extLst>
          </p:nvPr>
        </p:nvGraphicFramePr>
        <p:xfrm>
          <a:off x="5940152" y="3645215"/>
          <a:ext cx="2981073" cy="914400"/>
        </p:xfrm>
        <a:graphic>
          <a:graphicData uri="http://schemas.openxmlformats.org/drawingml/2006/table">
            <a:tbl>
              <a:tblPr firstRow="1" bandRow="1"/>
              <a:tblGrid>
                <a:gridCol w="993691">
                  <a:extLst>
                    <a:ext uri="{9D8B030D-6E8A-4147-A177-3AD203B41FA5}">
                      <a16:colId xmlns:a16="http://schemas.microsoft.com/office/drawing/2014/main" val="2498478692"/>
                    </a:ext>
                  </a:extLst>
                </a:gridCol>
                <a:gridCol w="993691">
                  <a:extLst>
                    <a:ext uri="{9D8B030D-6E8A-4147-A177-3AD203B41FA5}">
                      <a16:colId xmlns:a16="http://schemas.microsoft.com/office/drawing/2014/main" val="2542679919"/>
                    </a:ext>
                  </a:extLst>
                </a:gridCol>
                <a:gridCol w="993691">
                  <a:extLst>
                    <a:ext uri="{9D8B030D-6E8A-4147-A177-3AD203B41FA5}">
                      <a16:colId xmlns:a16="http://schemas.microsoft.com/office/drawing/2014/main" val="3948814459"/>
                    </a:ext>
                  </a:extLst>
                </a:gridCol>
              </a:tblGrid>
              <a:tr h="273962">
                <a:tc>
                  <a:txBody>
                    <a:bodyPr/>
                    <a:lstStyle>
                      <a:lvl1pPr>
                        <a:defRPr b="1">
                          <a:solidFill>
                            <a:schemeClr val="tx1"/>
                          </a:solidFill>
                          <a:latin typeface="Arial"/>
                          <a:ea typeface="微軟正黑體"/>
                        </a:defRPr>
                      </a:lvl1pPr>
                      <a:lvl2pPr>
                        <a:defRPr b="1">
                          <a:solidFill>
                            <a:schemeClr val="tx1"/>
                          </a:solidFill>
                          <a:latin typeface="Arial"/>
                          <a:ea typeface="微軟正黑體"/>
                        </a:defRPr>
                      </a:lvl2pPr>
                      <a:lvl3pPr>
                        <a:defRPr b="1">
                          <a:solidFill>
                            <a:schemeClr val="tx1"/>
                          </a:solidFill>
                          <a:latin typeface="Arial"/>
                          <a:ea typeface="微軟正黑體"/>
                        </a:defRPr>
                      </a:lvl3pPr>
                      <a:lvl4pPr>
                        <a:defRPr b="1">
                          <a:solidFill>
                            <a:schemeClr val="tx1"/>
                          </a:solidFill>
                          <a:latin typeface="Arial"/>
                          <a:ea typeface="微軟正黑體"/>
                        </a:defRPr>
                      </a:lvl4pPr>
                      <a:lvl5pPr>
                        <a:defRPr b="1">
                          <a:solidFill>
                            <a:schemeClr val="tx1"/>
                          </a:solidFill>
                          <a:latin typeface="Arial"/>
                          <a:ea typeface="微軟正黑體"/>
                        </a:defRPr>
                      </a:lvl5pPr>
                      <a:lvl6pPr>
                        <a:defRPr b="1">
                          <a:solidFill>
                            <a:schemeClr val="tx1"/>
                          </a:solidFill>
                          <a:latin typeface="Arial"/>
                          <a:ea typeface="微軟正黑體"/>
                        </a:defRPr>
                      </a:lvl6pPr>
                      <a:lvl7pPr>
                        <a:defRPr b="1">
                          <a:solidFill>
                            <a:schemeClr val="tx1"/>
                          </a:solidFill>
                          <a:latin typeface="Arial"/>
                          <a:ea typeface="微軟正黑體"/>
                        </a:defRPr>
                      </a:lvl7pPr>
                      <a:lvl8pPr>
                        <a:defRPr b="1">
                          <a:solidFill>
                            <a:schemeClr val="tx1"/>
                          </a:solidFill>
                          <a:latin typeface="Arial"/>
                          <a:ea typeface="微軟正黑體"/>
                        </a:defRPr>
                      </a:lvl8pPr>
                      <a:lvl9pPr>
                        <a:defRPr b="1">
                          <a:solidFill>
                            <a:schemeClr val="tx1"/>
                          </a:solidFill>
                          <a:latin typeface="Arial"/>
                          <a:ea typeface="微軟正黑體"/>
                        </a:defRPr>
                      </a:lvl9pPr>
                    </a:lstStyle>
                    <a:p>
                      <a:pPr algn="ctr"/>
                      <a:r>
                        <a:rPr lang="zh-TW" altLang="en-US" sz="1400" dirty="0" smtClean="0"/>
                        <a:t>編號</a:t>
                      </a:r>
                      <a:endParaRPr lang="zh-TW" altLang="en-US" sz="1400" dirty="0"/>
                    </a:p>
                  </a:txBody>
                  <a:tcPr>
                    <a:lnL w="12700" cmpd="sng">
                      <a:solidFill>
                        <a:srgbClr val="6AACB2"/>
                      </a:solidFill>
                    </a:lnL>
                    <a:lnR w="12700" cmpd="sng">
                      <a:solidFill>
                        <a:srgbClr val="6AACB2"/>
                      </a:solidFill>
                    </a:lnR>
                    <a:lnT w="12700" cmpd="sng">
                      <a:solidFill>
                        <a:srgbClr val="6AACB2"/>
                      </a:solidFill>
                    </a:lnT>
                    <a:lnB w="25400" cmpd="sng">
                      <a:solidFill>
                        <a:srgbClr val="6AACB2"/>
                      </a:solidFill>
                    </a:lnB>
                    <a:lnTlToBr w="12700" cmpd="sng">
                      <a:noFill/>
                      <a:prstDash val="solid"/>
                    </a:lnTlToBr>
                    <a:lnBlToTr w="12700" cmpd="sng">
                      <a:noFill/>
                      <a:prstDash val="solid"/>
                    </a:lnBlToTr>
                    <a:noFill/>
                  </a:tcPr>
                </a:tc>
                <a:tc>
                  <a:txBody>
                    <a:bodyPr/>
                    <a:lstStyle>
                      <a:lvl1pPr>
                        <a:defRPr b="1">
                          <a:solidFill>
                            <a:schemeClr val="tx1"/>
                          </a:solidFill>
                          <a:latin typeface="Arial"/>
                          <a:ea typeface="微軟正黑體"/>
                        </a:defRPr>
                      </a:lvl1pPr>
                      <a:lvl2pPr>
                        <a:defRPr b="1">
                          <a:solidFill>
                            <a:schemeClr val="tx1"/>
                          </a:solidFill>
                          <a:latin typeface="Arial"/>
                          <a:ea typeface="微軟正黑體"/>
                        </a:defRPr>
                      </a:lvl2pPr>
                      <a:lvl3pPr>
                        <a:defRPr b="1">
                          <a:solidFill>
                            <a:schemeClr val="tx1"/>
                          </a:solidFill>
                          <a:latin typeface="Arial"/>
                          <a:ea typeface="微軟正黑體"/>
                        </a:defRPr>
                      </a:lvl3pPr>
                      <a:lvl4pPr>
                        <a:defRPr b="1">
                          <a:solidFill>
                            <a:schemeClr val="tx1"/>
                          </a:solidFill>
                          <a:latin typeface="Arial"/>
                          <a:ea typeface="微軟正黑體"/>
                        </a:defRPr>
                      </a:lvl4pPr>
                      <a:lvl5pPr>
                        <a:defRPr b="1">
                          <a:solidFill>
                            <a:schemeClr val="tx1"/>
                          </a:solidFill>
                          <a:latin typeface="Arial"/>
                          <a:ea typeface="微軟正黑體"/>
                        </a:defRPr>
                      </a:lvl5pPr>
                      <a:lvl6pPr>
                        <a:defRPr b="1">
                          <a:solidFill>
                            <a:schemeClr val="tx1"/>
                          </a:solidFill>
                          <a:latin typeface="Arial"/>
                          <a:ea typeface="微軟正黑體"/>
                        </a:defRPr>
                      </a:lvl6pPr>
                      <a:lvl7pPr>
                        <a:defRPr b="1">
                          <a:solidFill>
                            <a:schemeClr val="tx1"/>
                          </a:solidFill>
                          <a:latin typeface="Arial"/>
                          <a:ea typeface="微軟正黑體"/>
                        </a:defRPr>
                      </a:lvl7pPr>
                      <a:lvl8pPr>
                        <a:defRPr b="1">
                          <a:solidFill>
                            <a:schemeClr val="tx1"/>
                          </a:solidFill>
                          <a:latin typeface="Arial"/>
                          <a:ea typeface="微軟正黑體"/>
                        </a:defRPr>
                      </a:lvl8pPr>
                      <a:lvl9pPr>
                        <a:defRPr b="1">
                          <a:solidFill>
                            <a:schemeClr val="tx1"/>
                          </a:solidFill>
                          <a:latin typeface="Arial"/>
                          <a:ea typeface="微軟正黑體"/>
                        </a:defRPr>
                      </a:lvl9pPr>
                    </a:lstStyle>
                    <a:p>
                      <a:pPr algn="ctr"/>
                      <a:r>
                        <a:rPr lang="zh-TW" altLang="en-US" sz="1400" dirty="0" smtClean="0"/>
                        <a:t>品質分類</a:t>
                      </a:r>
                      <a:endParaRPr lang="zh-TW" altLang="en-US" sz="1400" dirty="0"/>
                    </a:p>
                  </a:txBody>
                  <a:tcPr>
                    <a:lnL w="12700" cmpd="sng">
                      <a:solidFill>
                        <a:srgbClr val="6AACB2"/>
                      </a:solidFill>
                    </a:lnL>
                    <a:lnR w="12700" cmpd="sng">
                      <a:solidFill>
                        <a:srgbClr val="6AACB2"/>
                      </a:solidFill>
                    </a:lnR>
                    <a:lnT w="12700" cmpd="sng">
                      <a:solidFill>
                        <a:srgbClr val="6AACB2"/>
                      </a:solidFill>
                    </a:lnT>
                    <a:lnB w="25400" cmpd="sng">
                      <a:solidFill>
                        <a:srgbClr val="6AACB2"/>
                      </a:solidFill>
                    </a:lnB>
                    <a:lnTlToBr w="12700" cmpd="sng">
                      <a:noFill/>
                      <a:prstDash val="solid"/>
                    </a:lnTlToBr>
                    <a:lnBlToTr w="12700" cmpd="sng">
                      <a:noFill/>
                      <a:prstDash val="solid"/>
                    </a:lnBlToTr>
                    <a:noFill/>
                  </a:tcPr>
                </a:tc>
                <a:tc>
                  <a:txBody>
                    <a:bodyPr/>
                    <a:lstStyle>
                      <a:lvl1pPr>
                        <a:defRPr b="1">
                          <a:solidFill>
                            <a:schemeClr val="tx1"/>
                          </a:solidFill>
                          <a:latin typeface="Arial"/>
                          <a:ea typeface="微軟正黑體"/>
                        </a:defRPr>
                      </a:lvl1pPr>
                      <a:lvl2pPr>
                        <a:defRPr b="1">
                          <a:solidFill>
                            <a:schemeClr val="tx1"/>
                          </a:solidFill>
                          <a:latin typeface="Arial"/>
                          <a:ea typeface="微軟正黑體"/>
                        </a:defRPr>
                      </a:lvl2pPr>
                      <a:lvl3pPr>
                        <a:defRPr b="1">
                          <a:solidFill>
                            <a:schemeClr val="tx1"/>
                          </a:solidFill>
                          <a:latin typeface="Arial"/>
                          <a:ea typeface="微軟正黑體"/>
                        </a:defRPr>
                      </a:lvl3pPr>
                      <a:lvl4pPr>
                        <a:defRPr b="1">
                          <a:solidFill>
                            <a:schemeClr val="tx1"/>
                          </a:solidFill>
                          <a:latin typeface="Arial"/>
                          <a:ea typeface="微軟正黑體"/>
                        </a:defRPr>
                      </a:lvl4pPr>
                      <a:lvl5pPr>
                        <a:defRPr b="1">
                          <a:solidFill>
                            <a:schemeClr val="tx1"/>
                          </a:solidFill>
                          <a:latin typeface="Arial"/>
                          <a:ea typeface="微軟正黑體"/>
                        </a:defRPr>
                      </a:lvl5pPr>
                      <a:lvl6pPr>
                        <a:defRPr b="1">
                          <a:solidFill>
                            <a:schemeClr val="tx1"/>
                          </a:solidFill>
                          <a:latin typeface="Arial"/>
                          <a:ea typeface="微軟正黑體"/>
                        </a:defRPr>
                      </a:lvl6pPr>
                      <a:lvl7pPr>
                        <a:defRPr b="1">
                          <a:solidFill>
                            <a:schemeClr val="tx1"/>
                          </a:solidFill>
                          <a:latin typeface="Arial"/>
                          <a:ea typeface="微軟正黑體"/>
                        </a:defRPr>
                      </a:lvl7pPr>
                      <a:lvl8pPr>
                        <a:defRPr b="1">
                          <a:solidFill>
                            <a:schemeClr val="tx1"/>
                          </a:solidFill>
                          <a:latin typeface="Arial"/>
                          <a:ea typeface="微軟正黑體"/>
                        </a:defRPr>
                      </a:lvl8pPr>
                      <a:lvl9pPr>
                        <a:defRPr b="1">
                          <a:solidFill>
                            <a:schemeClr val="tx1"/>
                          </a:solidFill>
                          <a:latin typeface="Arial"/>
                          <a:ea typeface="微軟正黑體"/>
                        </a:defRPr>
                      </a:lvl9pPr>
                    </a:lstStyle>
                    <a:p>
                      <a:pPr algn="ctr"/>
                      <a:r>
                        <a:rPr lang="zh-TW" altLang="en-US" sz="1400" dirty="0" smtClean="0"/>
                        <a:t>資料量</a:t>
                      </a:r>
                      <a:r>
                        <a:rPr lang="en-US" altLang="zh-TW" sz="1400" dirty="0" smtClean="0"/>
                        <a:t>(</a:t>
                      </a:r>
                      <a:r>
                        <a:rPr lang="zh-TW" altLang="en-US" sz="1400" dirty="0" smtClean="0"/>
                        <a:t>組</a:t>
                      </a:r>
                      <a:r>
                        <a:rPr lang="en-US" altLang="zh-TW" sz="1400" dirty="0" smtClean="0"/>
                        <a:t>)</a:t>
                      </a:r>
                      <a:endParaRPr lang="zh-TW" altLang="en-US" sz="1400" dirty="0"/>
                    </a:p>
                  </a:txBody>
                  <a:tcPr>
                    <a:lnL w="12700" cmpd="sng">
                      <a:solidFill>
                        <a:srgbClr val="6AACB2"/>
                      </a:solidFill>
                    </a:lnL>
                    <a:lnR w="12700" cmpd="sng">
                      <a:solidFill>
                        <a:srgbClr val="6AACB2"/>
                      </a:solidFill>
                    </a:lnR>
                    <a:lnT w="12700" cmpd="sng">
                      <a:solidFill>
                        <a:srgbClr val="6AACB2"/>
                      </a:solidFill>
                    </a:lnT>
                    <a:lnB w="25400" cmpd="sng">
                      <a:solidFill>
                        <a:srgbClr val="6AACB2"/>
                      </a:solidFill>
                    </a:lnB>
                    <a:lnTlToBr w="12700" cmpd="sng">
                      <a:noFill/>
                      <a:prstDash val="solid"/>
                    </a:lnTlToBr>
                    <a:lnBlToTr w="12700" cmpd="sng">
                      <a:noFill/>
                      <a:prstDash val="solid"/>
                    </a:lnBlToTr>
                    <a:noFill/>
                  </a:tcPr>
                </a:tc>
                <a:extLst>
                  <a:ext uri="{0D108BD9-81ED-4DB2-BD59-A6C34878D82A}">
                    <a16:rowId xmlns:a16="http://schemas.microsoft.com/office/drawing/2014/main" val="656301263"/>
                  </a:ext>
                </a:extLst>
              </a:tr>
              <a:tr h="273962">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en-US" altLang="zh-TW" sz="1400" dirty="0" smtClean="0"/>
                        <a:t>0</a:t>
                      </a:r>
                      <a:endParaRPr lang="zh-TW" altLang="en-US" sz="1400" dirty="0"/>
                    </a:p>
                  </a:txBody>
                  <a:tcPr>
                    <a:lnL w="12700" cmpd="sng">
                      <a:solidFill>
                        <a:srgbClr val="6AACB2"/>
                      </a:solidFill>
                    </a:lnL>
                    <a:lnR w="12700" cmpd="sng">
                      <a:solidFill>
                        <a:srgbClr val="6AACB2"/>
                      </a:solidFill>
                    </a:lnR>
                    <a:lnT w="25400" cmpd="sng">
                      <a:solidFill>
                        <a:srgbClr val="6AACB2"/>
                      </a:solidFill>
                    </a:lnT>
                    <a:lnB w="12700" cmpd="sng">
                      <a:solidFill>
                        <a:srgbClr val="6AACB2"/>
                      </a:solidFill>
                    </a:lnB>
                    <a:lnTlToBr w="12700" cmpd="sng">
                      <a:noFill/>
                      <a:prstDash val="solid"/>
                    </a:lnTlToBr>
                    <a:lnBlToTr w="12700" cmpd="sng">
                      <a:noFill/>
                      <a:prstDash val="solid"/>
                    </a:lnBlToTr>
                    <a:solidFill>
                      <a:srgbClr val="6AACB2">
                        <a:alpha val="20000"/>
                      </a:srgbClr>
                    </a:solidFill>
                  </a:tcPr>
                </a:tc>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zh-TW" altLang="en-US" sz="1400" dirty="0" smtClean="0"/>
                        <a:t>正常</a:t>
                      </a:r>
                      <a:endParaRPr lang="zh-TW" altLang="en-US" sz="1400" dirty="0"/>
                    </a:p>
                  </a:txBody>
                  <a:tcPr>
                    <a:lnL w="12700" cmpd="sng">
                      <a:solidFill>
                        <a:srgbClr val="6AACB2"/>
                      </a:solidFill>
                    </a:lnL>
                    <a:lnR w="12700" cmpd="sng">
                      <a:solidFill>
                        <a:srgbClr val="6AACB2"/>
                      </a:solidFill>
                    </a:lnR>
                    <a:lnT w="25400" cmpd="sng">
                      <a:solidFill>
                        <a:srgbClr val="6AACB2"/>
                      </a:solidFill>
                    </a:lnT>
                    <a:lnB w="12700" cmpd="sng">
                      <a:solidFill>
                        <a:srgbClr val="6AACB2"/>
                      </a:solidFill>
                    </a:lnB>
                    <a:lnTlToBr w="12700" cmpd="sng">
                      <a:noFill/>
                      <a:prstDash val="solid"/>
                    </a:lnTlToBr>
                    <a:lnBlToTr w="12700" cmpd="sng">
                      <a:noFill/>
                      <a:prstDash val="solid"/>
                    </a:lnBlToTr>
                    <a:solidFill>
                      <a:srgbClr val="6AACB2">
                        <a:alpha val="20000"/>
                      </a:srgbClr>
                    </a:solidFill>
                  </a:tcPr>
                </a:tc>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en-US" altLang="zh-TW" sz="1400" dirty="0" smtClean="0"/>
                        <a:t>243569</a:t>
                      </a:r>
                      <a:endParaRPr lang="zh-TW" altLang="en-US" sz="1400" dirty="0"/>
                    </a:p>
                  </a:txBody>
                  <a:tcPr>
                    <a:lnL w="12700" cmpd="sng">
                      <a:solidFill>
                        <a:srgbClr val="6AACB2"/>
                      </a:solidFill>
                    </a:lnL>
                    <a:lnR w="12700" cmpd="sng">
                      <a:solidFill>
                        <a:srgbClr val="6AACB2"/>
                      </a:solidFill>
                    </a:lnR>
                    <a:lnT w="25400" cmpd="sng">
                      <a:solidFill>
                        <a:srgbClr val="6AACB2"/>
                      </a:solidFill>
                    </a:lnT>
                    <a:lnB w="12700" cmpd="sng">
                      <a:solidFill>
                        <a:srgbClr val="6AACB2"/>
                      </a:solidFill>
                    </a:lnB>
                    <a:lnTlToBr w="12700" cmpd="sng">
                      <a:noFill/>
                      <a:prstDash val="solid"/>
                    </a:lnTlToBr>
                    <a:lnBlToTr w="12700" cmpd="sng">
                      <a:noFill/>
                      <a:prstDash val="solid"/>
                    </a:lnBlToTr>
                    <a:solidFill>
                      <a:srgbClr val="6AACB2">
                        <a:alpha val="20000"/>
                      </a:srgbClr>
                    </a:solidFill>
                  </a:tcPr>
                </a:tc>
                <a:extLst>
                  <a:ext uri="{0D108BD9-81ED-4DB2-BD59-A6C34878D82A}">
                    <a16:rowId xmlns:a16="http://schemas.microsoft.com/office/drawing/2014/main" val="1218919667"/>
                  </a:ext>
                </a:extLst>
              </a:tr>
              <a:tr h="273962">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en-US" altLang="zh-TW" sz="1400" dirty="0" smtClean="0"/>
                        <a:t>1</a:t>
                      </a:r>
                      <a:endParaRPr lang="zh-TW" altLang="en-US" sz="1400" dirty="0"/>
                    </a:p>
                  </a:txBody>
                  <a:tcPr>
                    <a:lnL w="12700" cmpd="sng">
                      <a:solidFill>
                        <a:srgbClr val="6AACB2"/>
                      </a:solidFill>
                    </a:lnL>
                    <a:lnR w="12700" cmpd="sng">
                      <a:solidFill>
                        <a:srgbClr val="6AACB2"/>
                      </a:solidFill>
                    </a:lnR>
                    <a:lnT w="12700" cmpd="sng">
                      <a:solidFill>
                        <a:srgbClr val="6AACB2"/>
                      </a:solidFill>
                    </a:lnT>
                    <a:lnB w="12700" cmpd="sng">
                      <a:solidFill>
                        <a:srgbClr val="6AACB2"/>
                      </a:solidFill>
                    </a:lnB>
                    <a:lnTlToBr w="12700" cmpd="sng">
                      <a:noFill/>
                      <a:prstDash val="solid"/>
                    </a:lnTlToBr>
                    <a:lnBlToTr w="12700" cmpd="sng">
                      <a:noFill/>
                      <a:prstDash val="solid"/>
                    </a:lnBlToTr>
                    <a:noFill/>
                  </a:tcPr>
                </a:tc>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zh-TW" altLang="en-US" sz="1400" dirty="0" smtClean="0"/>
                        <a:t>異常</a:t>
                      </a:r>
                      <a:endParaRPr lang="zh-TW" altLang="en-US" sz="1400" dirty="0"/>
                    </a:p>
                  </a:txBody>
                  <a:tcPr>
                    <a:lnL w="12700" cmpd="sng">
                      <a:solidFill>
                        <a:srgbClr val="6AACB2"/>
                      </a:solidFill>
                    </a:lnL>
                    <a:lnR w="12700" cmpd="sng">
                      <a:solidFill>
                        <a:srgbClr val="6AACB2"/>
                      </a:solidFill>
                    </a:lnR>
                    <a:lnT w="12700" cmpd="sng">
                      <a:solidFill>
                        <a:srgbClr val="6AACB2"/>
                      </a:solidFill>
                    </a:lnT>
                    <a:lnB w="12700" cmpd="sng">
                      <a:solidFill>
                        <a:srgbClr val="6AACB2"/>
                      </a:solidFill>
                    </a:lnB>
                    <a:lnTlToBr w="12700" cmpd="sng">
                      <a:noFill/>
                      <a:prstDash val="solid"/>
                    </a:lnTlToBr>
                    <a:lnBlToTr w="12700" cmpd="sng">
                      <a:noFill/>
                      <a:prstDash val="solid"/>
                    </a:lnBlToTr>
                    <a:noFill/>
                  </a:tcPr>
                </a:tc>
                <a:tc>
                  <a:txBody>
                    <a:bodyPr/>
                    <a:lstStyle>
                      <a:lvl1pPr>
                        <a:defRPr>
                          <a:solidFill>
                            <a:schemeClr val="tx1"/>
                          </a:solidFill>
                          <a:latin typeface="Arial"/>
                          <a:ea typeface="微軟正黑體"/>
                        </a:defRPr>
                      </a:lvl1pPr>
                      <a:lvl2pPr>
                        <a:defRPr>
                          <a:solidFill>
                            <a:schemeClr val="tx1"/>
                          </a:solidFill>
                          <a:latin typeface="Arial"/>
                          <a:ea typeface="微軟正黑體"/>
                        </a:defRPr>
                      </a:lvl2pPr>
                      <a:lvl3pPr>
                        <a:defRPr>
                          <a:solidFill>
                            <a:schemeClr val="tx1"/>
                          </a:solidFill>
                          <a:latin typeface="Arial"/>
                          <a:ea typeface="微軟正黑體"/>
                        </a:defRPr>
                      </a:lvl3pPr>
                      <a:lvl4pPr>
                        <a:defRPr>
                          <a:solidFill>
                            <a:schemeClr val="tx1"/>
                          </a:solidFill>
                          <a:latin typeface="Arial"/>
                          <a:ea typeface="微軟正黑體"/>
                        </a:defRPr>
                      </a:lvl4pPr>
                      <a:lvl5pPr>
                        <a:defRPr>
                          <a:solidFill>
                            <a:schemeClr val="tx1"/>
                          </a:solidFill>
                          <a:latin typeface="Arial"/>
                          <a:ea typeface="微軟正黑體"/>
                        </a:defRPr>
                      </a:lvl5pPr>
                      <a:lvl6pPr>
                        <a:defRPr>
                          <a:solidFill>
                            <a:schemeClr val="tx1"/>
                          </a:solidFill>
                          <a:latin typeface="Arial"/>
                          <a:ea typeface="微軟正黑體"/>
                        </a:defRPr>
                      </a:lvl6pPr>
                      <a:lvl7pPr>
                        <a:defRPr>
                          <a:solidFill>
                            <a:schemeClr val="tx1"/>
                          </a:solidFill>
                          <a:latin typeface="Arial"/>
                          <a:ea typeface="微軟正黑體"/>
                        </a:defRPr>
                      </a:lvl7pPr>
                      <a:lvl8pPr>
                        <a:defRPr>
                          <a:solidFill>
                            <a:schemeClr val="tx1"/>
                          </a:solidFill>
                          <a:latin typeface="Arial"/>
                          <a:ea typeface="微軟正黑體"/>
                        </a:defRPr>
                      </a:lvl8pPr>
                      <a:lvl9pPr>
                        <a:defRPr>
                          <a:solidFill>
                            <a:schemeClr val="tx1"/>
                          </a:solidFill>
                          <a:latin typeface="Arial"/>
                          <a:ea typeface="微軟正黑體"/>
                        </a:defRPr>
                      </a:lvl9pPr>
                    </a:lstStyle>
                    <a:p>
                      <a:pPr algn="ctr"/>
                      <a:r>
                        <a:rPr lang="en-US" altLang="zh-TW" sz="1400" dirty="0" smtClean="0"/>
                        <a:t>98002</a:t>
                      </a:r>
                      <a:endParaRPr lang="zh-TW" altLang="en-US" sz="1400" dirty="0"/>
                    </a:p>
                  </a:txBody>
                  <a:tcPr>
                    <a:lnL w="12700" cmpd="sng">
                      <a:solidFill>
                        <a:srgbClr val="6AACB2"/>
                      </a:solidFill>
                    </a:lnL>
                    <a:lnR w="12700" cmpd="sng">
                      <a:solidFill>
                        <a:srgbClr val="6AACB2"/>
                      </a:solidFill>
                    </a:lnR>
                    <a:lnT w="12700" cmpd="sng">
                      <a:solidFill>
                        <a:srgbClr val="6AACB2"/>
                      </a:solidFill>
                    </a:lnT>
                    <a:lnB w="12700" cmpd="sng">
                      <a:solidFill>
                        <a:srgbClr val="6AACB2"/>
                      </a:solidFill>
                    </a:lnB>
                    <a:lnTlToBr w="12700" cmpd="sng">
                      <a:noFill/>
                      <a:prstDash val="solid"/>
                    </a:lnTlToBr>
                    <a:lnBlToTr w="12700" cmpd="sng">
                      <a:noFill/>
                      <a:prstDash val="solid"/>
                    </a:lnBlToTr>
                    <a:noFill/>
                  </a:tcPr>
                </a:tc>
                <a:extLst>
                  <a:ext uri="{0D108BD9-81ED-4DB2-BD59-A6C34878D82A}">
                    <a16:rowId xmlns:a16="http://schemas.microsoft.com/office/drawing/2014/main" val="3212942809"/>
                  </a:ext>
                </a:extLst>
              </a:tr>
            </a:tbl>
          </a:graphicData>
        </a:graphic>
      </p:graphicFrame>
      <p:sp>
        <p:nvSpPr>
          <p:cNvPr id="48" name="文字方塊 47"/>
          <p:cNvSpPr txBox="1"/>
          <p:nvPr/>
        </p:nvSpPr>
        <p:spPr>
          <a:xfrm>
            <a:off x="6485558" y="3294062"/>
            <a:ext cx="1890261" cy="348109"/>
          </a:xfrm>
          <a:prstGeom prst="rect">
            <a:avLst/>
          </a:prstGeom>
          <a:noFill/>
        </p:spPr>
        <p:txBody>
          <a:bodyPr wrap="none" rtlCol="0">
            <a:spAutoFit/>
          </a:bodyPr>
          <a:lstStyle/>
          <a:p>
            <a:pPr eaLnBrk="1" fontAlgn="auto" hangingPunct="1">
              <a:spcBef>
                <a:spcPts val="0"/>
              </a:spcBef>
              <a:spcAft>
                <a:spcPts val="0"/>
              </a:spcAft>
            </a:pPr>
            <a:r>
              <a:rPr kumimoji="0" lang="zh-TW" altLang="en-US" sz="1600" b="1" u="sng" dirty="0">
                <a:solidFill>
                  <a:srgbClr val="393939">
                    <a:lumMod val="75000"/>
                  </a:srgbClr>
                </a:solidFill>
                <a:latin typeface="Arial"/>
                <a:ea typeface="微軟正黑體"/>
              </a:rPr>
              <a:t>模型輸入資料標記</a:t>
            </a:r>
          </a:p>
        </p:txBody>
      </p:sp>
      <p:sp>
        <p:nvSpPr>
          <p:cNvPr id="54" name="文字方塊 53"/>
          <p:cNvSpPr txBox="1"/>
          <p:nvPr/>
        </p:nvSpPr>
        <p:spPr>
          <a:xfrm>
            <a:off x="2256706" y="1513247"/>
            <a:ext cx="1391728" cy="348109"/>
          </a:xfrm>
          <a:prstGeom prst="rect">
            <a:avLst/>
          </a:prstGeom>
          <a:noFill/>
        </p:spPr>
        <p:txBody>
          <a:bodyPr wrap="none" rtlCol="0">
            <a:spAutoFit/>
          </a:bodyPr>
          <a:lstStyle/>
          <a:p>
            <a:pPr defTabSz="844083" eaLnBrk="1" fontAlgn="auto" hangingPunct="1">
              <a:spcBef>
                <a:spcPts val="0"/>
              </a:spcBef>
              <a:spcAft>
                <a:spcPts val="0"/>
              </a:spcAft>
            </a:pPr>
            <a:r>
              <a:rPr kumimoji="0" lang="en-US" altLang="zh-TW" sz="1662" b="1" dirty="0" smtClean="0">
                <a:solidFill>
                  <a:srgbClr val="393939">
                    <a:lumMod val="75000"/>
                  </a:srgbClr>
                </a:solidFill>
                <a:latin typeface="Arial"/>
                <a:ea typeface="微軟正黑體"/>
              </a:rPr>
              <a:t>(</a:t>
            </a:r>
            <a:r>
              <a:rPr kumimoji="0" lang="zh-TW" altLang="en-US" sz="1662" b="1" dirty="0">
                <a:solidFill>
                  <a:srgbClr val="393939">
                    <a:lumMod val="75000"/>
                  </a:srgbClr>
                </a:solidFill>
                <a:latin typeface="Arial"/>
                <a:ea typeface="微軟正黑體"/>
              </a:rPr>
              <a:t>正常與異常</a:t>
            </a:r>
            <a:r>
              <a:rPr kumimoji="0" lang="en-US" altLang="zh-TW" sz="1662" b="1" dirty="0">
                <a:solidFill>
                  <a:srgbClr val="393939">
                    <a:lumMod val="75000"/>
                  </a:srgbClr>
                </a:solidFill>
                <a:latin typeface="Arial"/>
                <a:ea typeface="微軟正黑體"/>
              </a:rPr>
              <a:t>)</a:t>
            </a:r>
            <a:endParaRPr kumimoji="0" lang="zh-TW" altLang="en-US" sz="1662" b="1" dirty="0">
              <a:solidFill>
                <a:srgbClr val="393939">
                  <a:lumMod val="75000"/>
                </a:srgbClr>
              </a:solidFill>
              <a:latin typeface="Arial"/>
              <a:ea typeface="微軟正黑體"/>
            </a:endParaRPr>
          </a:p>
        </p:txBody>
      </p:sp>
      <p:sp>
        <p:nvSpPr>
          <p:cNvPr id="57" name="矩形 56"/>
          <p:cNvSpPr/>
          <p:nvPr/>
        </p:nvSpPr>
        <p:spPr>
          <a:xfrm>
            <a:off x="6443379" y="1934948"/>
            <a:ext cx="2458974" cy="468987"/>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58" name="五邊形 57"/>
          <p:cNvSpPr/>
          <p:nvPr/>
        </p:nvSpPr>
        <p:spPr bwMode="auto">
          <a:xfrm>
            <a:off x="317110" y="1525123"/>
            <a:ext cx="1901360" cy="324359"/>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a:solidFill>
                  <a:prstClr val="black"/>
                </a:solidFill>
                <a:latin typeface="微軟正黑體" panose="020B0604030504040204" pitchFamily="34" charset="-120"/>
                <a:ea typeface="微軟正黑體" panose="020B0604030504040204" pitchFamily="34" charset="-120"/>
              </a:rPr>
              <a:t>標記</a:t>
            </a: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分類</a:t>
            </a:r>
            <a:endParaRPr kumimoji="0" lang="en-US" altLang="zh-TW" sz="1600" b="1" kern="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2489123"/>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46063" y="2611209"/>
            <a:ext cx="4964458" cy="2906024"/>
          </a:xfrm>
          <a:prstGeom prst="rect">
            <a:avLst/>
          </a:prstGeom>
          <a:ln>
            <a:solidFill>
              <a:schemeClr val="tx1"/>
            </a:solidFill>
          </a:ln>
        </p:spPr>
      </p:pic>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a:t>
            </a:r>
            <a:r>
              <a:rPr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點</a:t>
            </a:r>
            <a:r>
              <a:rPr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3</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回收塑料貼合品質關聯</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AI</a:t>
            </a:r>
            <a:r>
              <a:rPr kumimoji="0"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分析模組</a:t>
            </a:r>
            <a:r>
              <a:rPr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18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7" name="群組 6"/>
          <p:cNvGrpSpPr/>
          <p:nvPr/>
        </p:nvGrpSpPr>
        <p:grpSpPr>
          <a:xfrm>
            <a:off x="-8893496" y="4901948"/>
            <a:ext cx="8741060" cy="1410247"/>
            <a:chOff x="223826" y="4093582"/>
            <a:chExt cx="9792411" cy="1535405"/>
          </a:xfrm>
        </p:grpSpPr>
        <p:sp>
          <p:nvSpPr>
            <p:cNvPr id="63" name="五邊形 62"/>
            <p:cNvSpPr/>
            <p:nvPr/>
          </p:nvSpPr>
          <p:spPr bwMode="auto">
            <a:xfrm>
              <a:off x="5287708" y="4093582"/>
              <a:ext cx="1493952" cy="353146"/>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模型驗證</a:t>
              </a:r>
            </a:p>
          </p:txBody>
        </p:sp>
        <p:sp>
          <p:nvSpPr>
            <p:cNvPr id="73" name="圓角矩形 72"/>
            <p:cNvSpPr/>
            <p:nvPr/>
          </p:nvSpPr>
          <p:spPr bwMode="auto">
            <a:xfrm>
              <a:off x="223826" y="4492333"/>
              <a:ext cx="4961120" cy="1136654"/>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為將</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異常的參數</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提供給業者參考，故選用</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解釋性較高</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的演算法。</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Random Forest</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為實驗初部規劃的演算法，基於</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樹型相關</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的算法都會納入評比。</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5" name="圓角矩形 74"/>
            <p:cNvSpPr/>
            <p:nvPr/>
          </p:nvSpPr>
          <p:spPr bwMode="auto">
            <a:xfrm>
              <a:off x="5245747" y="4492333"/>
              <a:ext cx="4770490" cy="1136654"/>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使用</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K-Fold</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交叉驗證，確保模型泛化性。</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因</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品質穩定度</a:t>
              </a:r>
              <a:r>
                <a:rPr kumimoji="0" lang="zh-TW" altLang="en-US" sz="1400" kern="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低</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異常</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標記，故模型驗證指標採用</a:t>
              </a:r>
              <a:r>
                <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Recall</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為主、</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Accuracy</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為輔。</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Recall Rate</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、準確率：</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7" name="五邊形 76"/>
            <p:cNvSpPr/>
            <p:nvPr/>
          </p:nvSpPr>
          <p:spPr bwMode="auto">
            <a:xfrm>
              <a:off x="324350" y="4093582"/>
              <a:ext cx="1463921" cy="353146"/>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模型選用</a:t>
              </a:r>
            </a:p>
          </p:txBody>
        </p:sp>
      </p:grpSp>
      <p:sp>
        <p:nvSpPr>
          <p:cNvPr id="38" name="文字方塊 37"/>
          <p:cNvSpPr txBox="1">
            <a:spLocks noChangeAspect="1"/>
          </p:cNvSpPr>
          <p:nvPr/>
        </p:nvSpPr>
        <p:spPr>
          <a:xfrm>
            <a:off x="1547664" y="5517233"/>
            <a:ext cx="2266963" cy="338554"/>
          </a:xfrm>
          <a:prstGeom prst="rect">
            <a:avLst/>
          </a:prstGeom>
          <a:noFill/>
        </p:spPr>
        <p:txBody>
          <a:bodyPr wrap="square" rtlCol="0">
            <a:spAutoFit/>
          </a:bodyPr>
          <a:lstStyle/>
          <a:p>
            <a:pPr eaLnBrk="1" fontAlgn="auto" hangingPunct="1">
              <a:spcBef>
                <a:spcPts val="0"/>
              </a:spcBef>
              <a:spcAft>
                <a:spcPts val="0"/>
              </a:spcAft>
            </a:pPr>
            <a:r>
              <a:rPr kumimoji="0" lang="zh-TW" altLang="en-US" sz="1600" b="1" u="sng" dirty="0" smtClean="0">
                <a:solidFill>
                  <a:srgbClr val="393939">
                    <a:lumMod val="75000"/>
                  </a:srgbClr>
                </a:solidFill>
                <a:latin typeface="Arial"/>
                <a:ea typeface="微軟正黑體"/>
              </a:rPr>
              <a:t>機器學習方法效能排</a:t>
            </a:r>
            <a:r>
              <a:rPr kumimoji="0" lang="zh-TW" altLang="en-US" sz="1600" b="1" u="sng" dirty="0">
                <a:solidFill>
                  <a:srgbClr val="393939">
                    <a:lumMod val="75000"/>
                  </a:srgbClr>
                </a:solidFill>
                <a:latin typeface="Arial"/>
                <a:ea typeface="微軟正黑體"/>
              </a:rPr>
              <a:t>序</a:t>
            </a:r>
            <a:endParaRPr kumimoji="0" lang="zh-TW" altLang="en-US" sz="1600" b="1" u="sng" dirty="0" smtClean="0">
              <a:solidFill>
                <a:srgbClr val="393939">
                  <a:lumMod val="75000"/>
                </a:srgbClr>
              </a:solidFill>
              <a:latin typeface="Arial"/>
              <a:ea typeface="微軟正黑體"/>
            </a:endParaRPr>
          </a:p>
        </p:txBody>
      </p:sp>
      <p:sp>
        <p:nvSpPr>
          <p:cNvPr id="65" name="文字方塊 64"/>
          <p:cNvSpPr txBox="1"/>
          <p:nvPr/>
        </p:nvSpPr>
        <p:spPr>
          <a:xfrm>
            <a:off x="5868144" y="2740562"/>
            <a:ext cx="2262158" cy="369332"/>
          </a:xfrm>
          <a:prstGeom prst="rect">
            <a:avLst/>
          </a:prstGeom>
          <a:noFill/>
        </p:spPr>
        <p:txBody>
          <a:bodyPr wrap="none" rtlCol="0">
            <a:spAutoFit/>
          </a:bodyPr>
          <a:lstStyle/>
          <a:p>
            <a:pPr eaLnBrk="1" fontAlgn="auto" hangingPunct="1">
              <a:spcBef>
                <a:spcPts val="0"/>
              </a:spcBef>
              <a:spcAft>
                <a:spcPts val="0"/>
              </a:spcAft>
            </a:pPr>
            <a:r>
              <a:rPr kumimoji="0" lang="zh-TW" altLang="en-US" sz="1800" b="1" dirty="0" smtClean="0">
                <a:solidFill>
                  <a:srgbClr val="FF0000"/>
                </a:solidFill>
                <a:latin typeface="Arial"/>
                <a:ea typeface="微軟正黑體"/>
              </a:rPr>
              <a:t>最佳演算法：額外</a:t>
            </a:r>
            <a:r>
              <a:rPr kumimoji="0" lang="zh-TW" altLang="en-US" sz="1800" b="1" dirty="0">
                <a:solidFill>
                  <a:srgbClr val="FF0000"/>
                </a:solidFill>
                <a:latin typeface="Arial"/>
                <a:ea typeface="微軟正黑體"/>
              </a:rPr>
              <a:t>樹</a:t>
            </a:r>
            <a:endParaRPr kumimoji="0" lang="zh-TW" altLang="en-US" sz="1800" b="1" dirty="0" smtClean="0">
              <a:solidFill>
                <a:srgbClr val="FF0000"/>
              </a:solidFill>
              <a:latin typeface="Arial"/>
              <a:ea typeface="微軟正黑體"/>
            </a:endParaRPr>
          </a:p>
        </p:txBody>
      </p:sp>
      <p:sp>
        <p:nvSpPr>
          <p:cNvPr id="51" name="五邊形 50"/>
          <p:cNvSpPr/>
          <p:nvPr/>
        </p:nvSpPr>
        <p:spPr bwMode="auto">
          <a:xfrm>
            <a:off x="267649" y="1523365"/>
            <a:ext cx="1901360" cy="324359"/>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a:solidFill>
                  <a:prstClr val="black"/>
                </a:solidFill>
                <a:latin typeface="微軟正黑體" panose="020B0604030504040204" pitchFamily="34" charset="-120"/>
                <a:ea typeface="微軟正黑體" panose="020B0604030504040204" pitchFamily="34" charset="-120"/>
              </a:rPr>
              <a:t>模型訓練使用工具</a:t>
            </a:r>
            <a:endParaRPr kumimoji="0" lang="en-US" altLang="zh-TW" sz="1600" b="1" kern="0" dirty="0">
              <a:solidFill>
                <a:prstClr val="black"/>
              </a:solidFill>
              <a:latin typeface="微軟正黑體" panose="020B0604030504040204" pitchFamily="34" charset="-120"/>
              <a:ea typeface="微軟正黑體" panose="020B0604030504040204" pitchFamily="34" charset="-120"/>
            </a:endParaRPr>
          </a:p>
        </p:txBody>
      </p:sp>
      <p:sp>
        <p:nvSpPr>
          <p:cNvPr id="8" name="矩形 7"/>
          <p:cNvSpPr/>
          <p:nvPr/>
        </p:nvSpPr>
        <p:spPr>
          <a:xfrm>
            <a:off x="2261555" y="1446363"/>
            <a:ext cx="1283108" cy="461665"/>
          </a:xfrm>
          <a:prstGeom prst="rect">
            <a:avLst/>
          </a:prstGeom>
        </p:spPr>
        <p:txBody>
          <a:bodyPr wrap="none">
            <a:spAutoFit/>
          </a:bodyPr>
          <a:lstStyle/>
          <a:p>
            <a:pPr lvl="0" eaLnBrk="1" fontAlgn="auto" hangingPunct="1">
              <a:spcBef>
                <a:spcPts val="0"/>
              </a:spcBef>
              <a:spcAft>
                <a:spcPts val="0"/>
              </a:spcAft>
              <a:defRPr/>
            </a:pPr>
            <a:r>
              <a:rPr kumimoji="0" lang="en-US" altLang="zh-TW" b="1" dirty="0" err="1">
                <a:solidFill>
                  <a:srgbClr val="50939A"/>
                </a:solidFill>
                <a:latin typeface="微軟正黑體" panose="020B0604030504040204" pitchFamily="34" charset="-120"/>
                <a:ea typeface="微軟正黑體" panose="020B0604030504040204" pitchFamily="34" charset="-120"/>
              </a:rPr>
              <a:t>Pycaret</a:t>
            </a:r>
            <a:endParaRPr kumimoji="0" lang="en-US" altLang="zh-TW" b="1" dirty="0">
              <a:solidFill>
                <a:srgbClr val="50939A"/>
              </a:solidFill>
              <a:latin typeface="微軟正黑體" panose="020B0604030504040204" pitchFamily="34" charset="-120"/>
              <a:ea typeface="微軟正黑體" panose="020B0604030504040204" pitchFamily="34" charset="-120"/>
            </a:endParaRPr>
          </a:p>
        </p:txBody>
      </p:sp>
      <p:sp>
        <p:nvSpPr>
          <p:cNvPr id="12" name="矩形 11"/>
          <p:cNvSpPr/>
          <p:nvPr/>
        </p:nvSpPr>
        <p:spPr>
          <a:xfrm>
            <a:off x="1956642" y="1929384"/>
            <a:ext cx="6329251" cy="600164"/>
          </a:xfrm>
          <a:prstGeom prst="rect">
            <a:avLst/>
          </a:prstGeom>
        </p:spPr>
        <p:txBody>
          <a:bodyPr wrap="square">
            <a:spAutoFit/>
          </a:bodyPr>
          <a:lstStyle/>
          <a:p>
            <a:pPr marL="714375" lvl="1" indent="-352425" eaLnBrk="1" fontAlgn="auto" hangingPunct="1">
              <a:spcBef>
                <a:spcPts val="0"/>
              </a:spcBef>
              <a:spcAft>
                <a:spcPts val="600"/>
              </a:spcAft>
              <a:buFont typeface="Arial" panose="020B0604020202020204" pitchFamily="34" charset="0"/>
              <a:buChar char="–"/>
              <a:defRPr/>
            </a:pPr>
            <a:r>
              <a:rPr kumimoji="0" lang="zh-TW" altLang="en-US" sz="1400" dirty="0">
                <a:solidFill>
                  <a:srgbClr val="E7E7E7">
                    <a:lumMod val="25000"/>
                  </a:srgbClr>
                </a:solidFill>
                <a:latin typeface="微軟正黑體" panose="020B0604030504040204" pitchFamily="34" charset="-120"/>
                <a:ea typeface="微軟正黑體" panose="020B0604030504040204" pitchFamily="34" charset="-120"/>
              </a:rPr>
              <a:t>低代碼</a:t>
            </a:r>
            <a:r>
              <a:rPr kumimoji="0" lang="en-US" altLang="zh-TW" sz="1400" dirty="0">
                <a:solidFill>
                  <a:srgbClr val="E7E7E7">
                    <a:lumMod val="25000"/>
                  </a:srgbClr>
                </a:solidFill>
                <a:latin typeface="微軟正黑體" panose="020B0604030504040204" pitchFamily="34" charset="-120"/>
                <a:ea typeface="微軟正黑體" panose="020B0604030504040204" pitchFamily="34" charset="-120"/>
              </a:rPr>
              <a:t>(low-code)</a:t>
            </a:r>
            <a:r>
              <a:rPr kumimoji="0" lang="zh-TW" altLang="en-US" sz="1400" dirty="0">
                <a:solidFill>
                  <a:srgbClr val="E7E7E7">
                    <a:lumMod val="25000"/>
                  </a:srgbClr>
                </a:solidFill>
                <a:latin typeface="微軟正黑體" panose="020B0604030504040204" pitchFamily="34" charset="-120"/>
                <a:ea typeface="微軟正黑體" panose="020B0604030504040204" pitchFamily="34" charset="-120"/>
              </a:rPr>
              <a:t>自動化機器學習工具</a:t>
            </a:r>
            <a:endParaRPr kumimoji="0" lang="en-US" altLang="zh-TW" sz="1400" dirty="0">
              <a:solidFill>
                <a:srgbClr val="E7E7E7">
                  <a:lumMod val="25000"/>
                </a:srgbClr>
              </a:solidFill>
              <a:latin typeface="微軟正黑體" panose="020B0604030504040204" pitchFamily="34" charset="-120"/>
              <a:ea typeface="微軟正黑體" panose="020B0604030504040204" pitchFamily="34" charset="-120"/>
            </a:endParaRPr>
          </a:p>
          <a:p>
            <a:pPr marL="714375" lvl="1" indent="-352425" eaLnBrk="1" fontAlgn="auto" hangingPunct="1">
              <a:spcBef>
                <a:spcPts val="0"/>
              </a:spcBef>
              <a:spcAft>
                <a:spcPts val="600"/>
              </a:spcAft>
              <a:buFont typeface="Arial" panose="020B0604020202020204" pitchFamily="34" charset="0"/>
              <a:buChar char="–"/>
              <a:defRPr/>
            </a:pPr>
            <a:r>
              <a:rPr kumimoji="0" lang="zh-TW" altLang="en-US" sz="1400" dirty="0">
                <a:solidFill>
                  <a:srgbClr val="E7E7E7">
                    <a:lumMod val="25000"/>
                  </a:srgbClr>
                </a:solidFill>
                <a:latin typeface="微軟正黑體" panose="020B0604030504040204" pitchFamily="34" charset="-120"/>
                <a:ea typeface="微軟正黑體" panose="020B0604030504040204" pitchFamily="34" charset="-120"/>
              </a:rPr>
              <a:t>依據準確率或召回率自動比較常見的演算法，並進行排序</a:t>
            </a:r>
          </a:p>
        </p:txBody>
      </p:sp>
      <p:pic>
        <p:nvPicPr>
          <p:cNvPr id="9" name="圖片 8"/>
          <p:cNvPicPr>
            <a:picLocks noChangeAspect="1"/>
          </p:cNvPicPr>
          <p:nvPr/>
        </p:nvPicPr>
        <p:blipFill>
          <a:blip r:embed="rId4"/>
          <a:stretch>
            <a:fillRect/>
          </a:stretch>
        </p:blipFill>
        <p:spPr>
          <a:xfrm>
            <a:off x="5281655" y="3068960"/>
            <a:ext cx="3600402" cy="828171"/>
          </a:xfrm>
          <a:prstGeom prst="rect">
            <a:avLst/>
          </a:prstGeom>
          <a:ln>
            <a:solidFill>
              <a:schemeClr val="tx1"/>
            </a:solidFill>
          </a:ln>
        </p:spPr>
      </p:pic>
      <p:sp>
        <p:nvSpPr>
          <p:cNvPr id="26" name="矩形 25"/>
          <p:cNvSpPr/>
          <p:nvPr/>
        </p:nvSpPr>
        <p:spPr>
          <a:xfrm>
            <a:off x="267649" y="2819122"/>
            <a:ext cx="4942872" cy="2002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a:stCxn id="26" idx="3"/>
            <a:endCxn id="65" idx="1"/>
          </p:cNvCxnSpPr>
          <p:nvPr/>
        </p:nvCxnSpPr>
        <p:spPr>
          <a:xfrm>
            <a:off x="5210521" y="2919227"/>
            <a:ext cx="657623" cy="60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308872"/>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p:cNvPicPr>
            <a:picLocks noChangeAspect="1"/>
          </p:cNvPicPr>
          <p:nvPr/>
        </p:nvPicPr>
        <p:blipFill>
          <a:blip r:embed="rId3"/>
          <a:stretch>
            <a:fillRect/>
          </a:stretch>
        </p:blipFill>
        <p:spPr>
          <a:xfrm>
            <a:off x="5916745" y="2954942"/>
            <a:ext cx="2968439" cy="3358846"/>
          </a:xfrm>
          <a:prstGeom prst="rect">
            <a:avLst/>
          </a:prstGeom>
        </p:spPr>
      </p:pic>
      <p:pic>
        <p:nvPicPr>
          <p:cNvPr id="21" name="圖片 20"/>
          <p:cNvPicPr>
            <a:picLocks noChangeAspect="1"/>
          </p:cNvPicPr>
          <p:nvPr/>
        </p:nvPicPr>
        <p:blipFill>
          <a:blip r:embed="rId4"/>
          <a:stretch>
            <a:fillRect/>
          </a:stretch>
        </p:blipFill>
        <p:spPr>
          <a:xfrm>
            <a:off x="323737" y="1953322"/>
            <a:ext cx="4242325" cy="1934651"/>
          </a:xfrm>
          <a:prstGeom prst="rect">
            <a:avLst/>
          </a:prstGeom>
        </p:spPr>
      </p:pic>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a:t>
            </a:r>
            <a:r>
              <a:rPr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點</a:t>
            </a:r>
            <a:r>
              <a:rPr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3</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回收塑料貼合品質關聯</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AI</a:t>
            </a:r>
            <a:r>
              <a:rPr kumimoji="0"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分析模組</a:t>
            </a:r>
            <a:r>
              <a:rPr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18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7" name="群組 6"/>
          <p:cNvGrpSpPr/>
          <p:nvPr/>
        </p:nvGrpSpPr>
        <p:grpSpPr>
          <a:xfrm>
            <a:off x="-8893496" y="4901948"/>
            <a:ext cx="8741060" cy="1410247"/>
            <a:chOff x="223826" y="4093582"/>
            <a:chExt cx="9792411" cy="1535405"/>
          </a:xfrm>
        </p:grpSpPr>
        <p:sp>
          <p:nvSpPr>
            <p:cNvPr id="63" name="五邊形 62"/>
            <p:cNvSpPr/>
            <p:nvPr/>
          </p:nvSpPr>
          <p:spPr bwMode="auto">
            <a:xfrm>
              <a:off x="5287708" y="4093582"/>
              <a:ext cx="1493952" cy="353146"/>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模型驗證</a:t>
              </a:r>
            </a:p>
          </p:txBody>
        </p:sp>
        <p:sp>
          <p:nvSpPr>
            <p:cNvPr id="73" name="圓角矩形 72"/>
            <p:cNvSpPr/>
            <p:nvPr/>
          </p:nvSpPr>
          <p:spPr bwMode="auto">
            <a:xfrm>
              <a:off x="223826" y="4492333"/>
              <a:ext cx="4961120" cy="1136654"/>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為將</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異常的參數</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提供給業者參考，故選用</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解釋性較高</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的演算法。</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Random Forest</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為實驗初部規劃的演算法，基於</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樹型相關</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的算法都會納入評比。</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5" name="圓角矩形 74"/>
            <p:cNvSpPr/>
            <p:nvPr/>
          </p:nvSpPr>
          <p:spPr bwMode="auto">
            <a:xfrm>
              <a:off x="5245747" y="4492333"/>
              <a:ext cx="4770490" cy="1136654"/>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使用</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K-Fold</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交叉驗證，確保模型泛化性。</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因</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品質穩定度</a:t>
              </a:r>
              <a:r>
                <a:rPr kumimoji="0" lang="zh-TW" altLang="en-US" sz="1400" kern="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低</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異常</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標記，故模型驗證指標採用</a:t>
              </a:r>
              <a:r>
                <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Recall</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為主、</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Accuracy</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為輔。</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Recall Rate</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、準確率：</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7" name="五邊形 76"/>
            <p:cNvSpPr/>
            <p:nvPr/>
          </p:nvSpPr>
          <p:spPr bwMode="auto">
            <a:xfrm>
              <a:off x="324350" y="4093582"/>
              <a:ext cx="1463921" cy="353146"/>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模型選用</a:t>
              </a:r>
            </a:p>
          </p:txBody>
        </p:sp>
      </p:grpSp>
      <p:sp>
        <p:nvSpPr>
          <p:cNvPr id="23" name="文字方塊 22"/>
          <p:cNvSpPr txBox="1"/>
          <p:nvPr/>
        </p:nvSpPr>
        <p:spPr>
          <a:xfrm>
            <a:off x="6682960" y="6976122"/>
            <a:ext cx="1677062" cy="348109"/>
          </a:xfrm>
          <a:prstGeom prst="rect">
            <a:avLst/>
          </a:prstGeom>
          <a:noFill/>
        </p:spPr>
        <p:txBody>
          <a:bodyPr wrap="none" rtlCol="0">
            <a:spAutoFit/>
          </a:bodyPr>
          <a:lstStyle/>
          <a:p>
            <a:pPr defTabSz="844083" eaLnBrk="1" fontAlgn="auto" hangingPunct="1">
              <a:spcBef>
                <a:spcPts val="0"/>
              </a:spcBef>
              <a:spcAft>
                <a:spcPts val="0"/>
              </a:spcAft>
            </a:pPr>
            <a:r>
              <a:rPr kumimoji="0" lang="zh-TW" altLang="en-US" sz="1662" b="1" u="sng" dirty="0">
                <a:solidFill>
                  <a:srgbClr val="393939">
                    <a:lumMod val="75000"/>
                  </a:srgbClr>
                </a:solidFill>
                <a:latin typeface="Arial"/>
                <a:ea typeface="微軟正黑體"/>
              </a:rPr>
              <a:t>特徵重要性排序</a:t>
            </a:r>
          </a:p>
        </p:txBody>
      </p:sp>
      <p:sp>
        <p:nvSpPr>
          <p:cNvPr id="24" name="文字方塊 23"/>
          <p:cNvSpPr txBox="1"/>
          <p:nvPr/>
        </p:nvSpPr>
        <p:spPr>
          <a:xfrm>
            <a:off x="323737" y="3982262"/>
            <a:ext cx="5383983" cy="1308050"/>
          </a:xfrm>
          <a:prstGeom prst="rect">
            <a:avLst/>
          </a:prstGeom>
          <a:noFill/>
          <a:ln w="19050">
            <a:solidFill>
              <a:schemeClr val="tx1"/>
            </a:solidFill>
          </a:ln>
        </p:spPr>
        <p:txBody>
          <a:bodyPr wrap="square" rtlCol="0">
            <a:spAutoFit/>
          </a:bodyPr>
          <a:lstStyle/>
          <a:p>
            <a:pPr marL="263776" indent="-263776" defTabSz="844083" eaLnBrk="1" fontAlgn="auto" hangingPunct="1">
              <a:spcBef>
                <a:spcPts val="0"/>
              </a:spcBef>
              <a:spcAft>
                <a:spcPts val="600"/>
              </a:spcAft>
              <a:buFont typeface="Arial" panose="020B0604020202020204" pitchFamily="34" charset="0"/>
              <a:buChar char="•"/>
            </a:pPr>
            <a:r>
              <a:rPr kumimoji="0" lang="zh-TW" altLang="en-US" sz="1600" b="1" dirty="0" smtClean="0">
                <a:solidFill>
                  <a:srgbClr val="393939"/>
                </a:solidFill>
                <a:latin typeface="Arial"/>
                <a:ea typeface="微軟正黑體"/>
              </a:rPr>
              <a:t>針對</a:t>
            </a:r>
            <a:r>
              <a:rPr kumimoji="0" lang="zh-TW" altLang="en-US" sz="1600" b="1" dirty="0">
                <a:solidFill>
                  <a:srgbClr val="C00000"/>
                </a:solidFill>
                <a:latin typeface="Arial"/>
                <a:ea typeface="微軟正黑體"/>
              </a:rPr>
              <a:t>異常</a:t>
            </a:r>
            <a:r>
              <a:rPr kumimoji="0" lang="zh-TW" altLang="en-US" sz="1600" b="1" dirty="0">
                <a:solidFill>
                  <a:srgbClr val="393939"/>
                </a:solidFill>
                <a:latin typeface="Arial"/>
                <a:ea typeface="微軟正黑體"/>
              </a:rPr>
              <a:t>召回率</a:t>
            </a:r>
            <a:r>
              <a:rPr kumimoji="0" lang="zh-TW" altLang="en-US" sz="1600" b="1" dirty="0" smtClean="0">
                <a:solidFill>
                  <a:srgbClr val="393939"/>
                </a:solidFill>
                <a:latin typeface="Arial"/>
                <a:ea typeface="微軟正黑體"/>
              </a:rPr>
              <a:t>為</a:t>
            </a:r>
            <a:r>
              <a:rPr kumimoji="0" lang="en-US" altLang="zh-TW" sz="1600" b="1" dirty="0" smtClean="0">
                <a:solidFill>
                  <a:srgbClr val="C00000"/>
                </a:solidFill>
                <a:latin typeface="Arial"/>
                <a:ea typeface="微軟正黑體"/>
              </a:rPr>
              <a:t>95%</a:t>
            </a:r>
            <a:r>
              <a:rPr kumimoji="0" lang="zh-TW" altLang="en-US" sz="1600" b="1" dirty="0">
                <a:solidFill>
                  <a:srgbClr val="393939"/>
                </a:solidFill>
                <a:latin typeface="Arial"/>
                <a:ea typeface="微軟正黑體"/>
              </a:rPr>
              <a:t>，達成預期規劃指標</a:t>
            </a:r>
          </a:p>
          <a:p>
            <a:pPr marL="263776" indent="-263776" defTabSz="844083" eaLnBrk="1" fontAlgn="auto" hangingPunct="1">
              <a:spcBef>
                <a:spcPts val="0"/>
              </a:spcBef>
              <a:spcAft>
                <a:spcPts val="600"/>
              </a:spcAft>
              <a:buFont typeface="Arial" panose="020B0604020202020204" pitchFamily="34" charset="0"/>
              <a:buChar char="•"/>
            </a:pPr>
            <a:r>
              <a:rPr kumimoji="0" lang="zh-TW" altLang="en-US" sz="1600" b="1" dirty="0">
                <a:solidFill>
                  <a:srgbClr val="393939"/>
                </a:solidFill>
                <a:latin typeface="Arial"/>
                <a:ea typeface="微軟正黑體"/>
              </a:rPr>
              <a:t>主要影響塑膠地磚厚度品質的肇因與影響佔比分為</a:t>
            </a:r>
          </a:p>
          <a:p>
            <a:pPr marL="738572" lvl="1" indent="-316531" defTabSz="844083" eaLnBrk="1" fontAlgn="auto" hangingPunct="1">
              <a:spcBef>
                <a:spcPts val="0"/>
              </a:spcBef>
              <a:spcAft>
                <a:spcPts val="600"/>
              </a:spcAft>
              <a:buFont typeface="+mj-lt"/>
              <a:buAutoNum type="arabicPeriod"/>
            </a:pPr>
            <a:r>
              <a:rPr kumimoji="0" lang="zh-TW" altLang="en-US" sz="1600" dirty="0" smtClean="0">
                <a:solidFill>
                  <a:srgbClr val="C00000"/>
                </a:solidFill>
                <a:latin typeface="Arial"/>
                <a:ea typeface="微軟正黑體"/>
              </a:rPr>
              <a:t>滾筒</a:t>
            </a:r>
            <a:r>
              <a:rPr kumimoji="0" lang="zh-TW" altLang="en-US" sz="1600" dirty="0">
                <a:solidFill>
                  <a:srgbClr val="C00000"/>
                </a:solidFill>
                <a:latin typeface="Arial"/>
                <a:ea typeface="微軟正黑體"/>
              </a:rPr>
              <a:t>溫度</a:t>
            </a:r>
            <a:r>
              <a:rPr kumimoji="0" lang="en-US" altLang="zh-TW" sz="1600" dirty="0" smtClean="0">
                <a:latin typeface="Arial"/>
                <a:ea typeface="微軟正黑體"/>
              </a:rPr>
              <a:t>(15.5%)</a:t>
            </a:r>
            <a:endParaRPr kumimoji="0" lang="en-US" altLang="zh-TW" sz="1600" dirty="0">
              <a:latin typeface="Arial"/>
              <a:ea typeface="微軟正黑體"/>
            </a:endParaRPr>
          </a:p>
          <a:p>
            <a:pPr marL="738572" lvl="1" indent="-316531" defTabSz="844083" eaLnBrk="1" fontAlgn="auto" hangingPunct="1">
              <a:spcBef>
                <a:spcPts val="0"/>
              </a:spcBef>
              <a:spcAft>
                <a:spcPts val="600"/>
              </a:spcAft>
              <a:buFont typeface="+mj-lt"/>
              <a:buAutoNum type="arabicPeriod"/>
            </a:pPr>
            <a:r>
              <a:rPr kumimoji="0" lang="zh-TW" altLang="en-US" sz="1600" dirty="0">
                <a:solidFill>
                  <a:srgbClr val="C00000"/>
                </a:solidFill>
                <a:latin typeface="Arial"/>
                <a:ea typeface="微軟正黑體"/>
              </a:rPr>
              <a:t>材料溫度</a:t>
            </a:r>
            <a:r>
              <a:rPr kumimoji="0" lang="en-US" altLang="zh-TW" sz="1600" dirty="0">
                <a:latin typeface="Arial"/>
                <a:ea typeface="微軟正黑體"/>
              </a:rPr>
              <a:t>(</a:t>
            </a:r>
            <a:r>
              <a:rPr kumimoji="0" lang="en-US" altLang="zh-TW" sz="1600" dirty="0" smtClean="0">
                <a:latin typeface="Arial"/>
                <a:ea typeface="微軟正黑體"/>
              </a:rPr>
              <a:t>13.5%)</a:t>
            </a:r>
            <a:endParaRPr kumimoji="0" lang="en-US" altLang="zh-TW" sz="1600" dirty="0">
              <a:latin typeface="Arial"/>
              <a:ea typeface="微軟正黑體"/>
            </a:endParaRPr>
          </a:p>
        </p:txBody>
      </p:sp>
      <p:sp>
        <p:nvSpPr>
          <p:cNvPr id="25" name="向右箭號 24"/>
          <p:cNvSpPr/>
          <p:nvPr/>
        </p:nvSpPr>
        <p:spPr>
          <a:xfrm>
            <a:off x="5631944" y="4616709"/>
            <a:ext cx="465282" cy="418045"/>
          </a:xfrm>
          <a:prstGeom prst="rightArrow">
            <a:avLst/>
          </a:prstGeom>
          <a:solidFill>
            <a:srgbClr val="F78D3F"/>
          </a:solidFill>
          <a:ln w="28575">
            <a:solidFill>
              <a:srgbClr val="F78D3F"/>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844083" eaLnBrk="1" fontAlgn="auto" hangingPunct="1">
              <a:spcBef>
                <a:spcPts val="0"/>
              </a:spcBef>
              <a:spcAft>
                <a:spcPts val="0"/>
              </a:spcAft>
            </a:pPr>
            <a:endParaRPr kumimoji="0" lang="zh-TW" altLang="en-US" sz="1662">
              <a:solidFill>
                <a:srgbClr val="393939"/>
              </a:solidFill>
              <a:latin typeface="Arial"/>
              <a:ea typeface="微軟正黑體"/>
            </a:endParaRPr>
          </a:p>
        </p:txBody>
      </p:sp>
      <p:sp>
        <p:nvSpPr>
          <p:cNvPr id="26" name="矩形 25"/>
          <p:cNvSpPr/>
          <p:nvPr/>
        </p:nvSpPr>
        <p:spPr>
          <a:xfrm>
            <a:off x="6156176" y="3429000"/>
            <a:ext cx="2664297" cy="648072"/>
          </a:xfrm>
          <a:prstGeom prst="rect">
            <a:avLst/>
          </a:prstGeom>
          <a:noFill/>
          <a:ln w="28575">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844083" eaLnBrk="1" fontAlgn="auto" hangingPunct="1">
              <a:spcBef>
                <a:spcPts val="0"/>
              </a:spcBef>
              <a:spcAft>
                <a:spcPts val="0"/>
              </a:spcAft>
            </a:pPr>
            <a:endParaRPr kumimoji="0" lang="zh-TW" altLang="en-US" sz="1662">
              <a:solidFill>
                <a:srgbClr val="393939"/>
              </a:solidFill>
              <a:latin typeface="Arial"/>
              <a:ea typeface="微軟正黑體"/>
            </a:endParaRPr>
          </a:p>
        </p:txBody>
      </p:sp>
      <p:sp>
        <p:nvSpPr>
          <p:cNvPr id="27" name="五邊形 26"/>
          <p:cNvSpPr/>
          <p:nvPr/>
        </p:nvSpPr>
        <p:spPr bwMode="auto">
          <a:xfrm>
            <a:off x="323737" y="1560465"/>
            <a:ext cx="1901360" cy="324359"/>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a:solidFill>
                  <a:prstClr val="black"/>
                </a:solidFill>
                <a:latin typeface="微軟正黑體" panose="020B0604030504040204" pitchFamily="34" charset="-120"/>
                <a:ea typeface="微軟正黑體" panose="020B0604030504040204" pitchFamily="34" charset="-120"/>
              </a:rPr>
              <a:t>模型衡量指標</a:t>
            </a:r>
            <a:endParaRPr kumimoji="0" lang="en-US" altLang="zh-TW" sz="1600" b="1" kern="0" dirty="0">
              <a:solidFill>
                <a:prstClr val="black"/>
              </a:solidFill>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4566062" y="2718791"/>
            <a:ext cx="1005403" cy="338554"/>
          </a:xfrm>
          <a:prstGeom prst="rect">
            <a:avLst/>
          </a:prstGeom>
          <a:noFill/>
        </p:spPr>
        <p:txBody>
          <a:bodyPr wrap="none" rtlCol="0">
            <a:spAutoFit/>
          </a:bodyPr>
          <a:lstStyle>
            <a:defPPr>
              <a:defRPr lang="zh-TW"/>
            </a:defPPr>
            <a:lvl1pPr eaLnBrk="1" fontAlgn="auto" hangingPunct="1">
              <a:spcBef>
                <a:spcPts val="0"/>
              </a:spcBef>
              <a:spcAft>
                <a:spcPts val="0"/>
              </a:spcAft>
              <a:defRPr kumimoji="0" sz="1600" b="1" u="sng">
                <a:solidFill>
                  <a:srgbClr val="393939">
                    <a:lumMod val="75000"/>
                  </a:srgbClr>
                </a:solidFill>
                <a:latin typeface="Arial"/>
                <a:ea typeface="微軟正黑體"/>
              </a:defRPr>
            </a:lvl1pPr>
          </a:lstStyle>
          <a:p>
            <a:r>
              <a:rPr lang="zh-TW" altLang="en-US" dirty="0"/>
              <a:t>混淆矩陣</a:t>
            </a:r>
          </a:p>
        </p:txBody>
      </p:sp>
      <p:sp>
        <p:nvSpPr>
          <p:cNvPr id="31" name="矩形 30"/>
          <p:cNvSpPr/>
          <p:nvPr/>
        </p:nvSpPr>
        <p:spPr>
          <a:xfrm>
            <a:off x="2627784" y="2780928"/>
            <a:ext cx="504056" cy="259575"/>
          </a:xfrm>
          <a:prstGeom prst="rect">
            <a:avLst/>
          </a:prstGeom>
          <a:noFill/>
          <a:ln w="28575">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844083" eaLnBrk="1" fontAlgn="auto" hangingPunct="1">
              <a:spcBef>
                <a:spcPts val="0"/>
              </a:spcBef>
              <a:spcAft>
                <a:spcPts val="0"/>
              </a:spcAft>
            </a:pPr>
            <a:endParaRPr kumimoji="0" lang="zh-TW" altLang="en-US" sz="1662">
              <a:solidFill>
                <a:srgbClr val="393939"/>
              </a:solidFill>
              <a:latin typeface="Arial"/>
              <a:ea typeface="微軟正黑體"/>
            </a:endParaRPr>
          </a:p>
        </p:txBody>
      </p:sp>
    </p:spTree>
    <p:extLst>
      <p:ext uri="{BB962C8B-B14F-4D97-AF65-F5344CB8AC3E}">
        <p14:creationId xmlns:p14="http://schemas.microsoft.com/office/powerpoint/2010/main" val="846704966"/>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FontTx/>
              <a:buNone/>
              <a:defRPr/>
            </a:pP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a:t>
            </a:r>
            <a:r>
              <a:rPr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點</a:t>
            </a:r>
            <a:r>
              <a:rPr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3</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回收塑料貼合品質關聯</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AI</a:t>
            </a:r>
            <a:r>
              <a:rPr kumimoji="0"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分析模組</a:t>
            </a:r>
            <a:r>
              <a:rPr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18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7" name="群組 6"/>
          <p:cNvGrpSpPr/>
          <p:nvPr/>
        </p:nvGrpSpPr>
        <p:grpSpPr>
          <a:xfrm>
            <a:off x="-8893496" y="4901948"/>
            <a:ext cx="8741060" cy="1410247"/>
            <a:chOff x="223826" y="4093582"/>
            <a:chExt cx="9792411" cy="1535405"/>
          </a:xfrm>
        </p:grpSpPr>
        <p:sp>
          <p:nvSpPr>
            <p:cNvPr id="63" name="五邊形 62"/>
            <p:cNvSpPr/>
            <p:nvPr/>
          </p:nvSpPr>
          <p:spPr bwMode="auto">
            <a:xfrm>
              <a:off x="5287708" y="4093582"/>
              <a:ext cx="1493952" cy="353146"/>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模型驗證</a:t>
              </a:r>
            </a:p>
          </p:txBody>
        </p:sp>
        <p:sp>
          <p:nvSpPr>
            <p:cNvPr id="73" name="圓角矩形 72"/>
            <p:cNvSpPr/>
            <p:nvPr/>
          </p:nvSpPr>
          <p:spPr bwMode="auto">
            <a:xfrm>
              <a:off x="223826" y="4492333"/>
              <a:ext cx="4961120" cy="1136654"/>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為將</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異常的參數</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提供給業者參考，故選用</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解釋性較高</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的演算法。</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Random Forest</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為實驗初部規劃的演算法，基於</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樹型相關</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的算法都會納入評比。</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5" name="圓角矩形 74"/>
            <p:cNvSpPr/>
            <p:nvPr/>
          </p:nvSpPr>
          <p:spPr bwMode="auto">
            <a:xfrm>
              <a:off x="5245747" y="4492333"/>
              <a:ext cx="4770490" cy="1136654"/>
            </a:xfrm>
            <a:prstGeom prst="roundRect">
              <a:avLst/>
            </a:prstGeom>
            <a:noFill/>
            <a:ln w="28575" cap="flat" cmpd="sng" algn="ctr">
              <a:solidFill>
                <a:srgbClr val="E7E6E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使用</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K-Fold</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交叉驗證，確保模型泛化性。</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因</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品質穩定度</a:t>
              </a:r>
              <a:r>
                <a:rPr kumimoji="0" lang="zh-TW" altLang="en-US" sz="1400" kern="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低</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a:t>
              </a:r>
              <a:r>
                <a:rPr kumimoji="0" lang="zh-TW" altLang="en-US"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異常</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標記，故模型驗證指標採用</a:t>
              </a:r>
              <a:r>
                <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Recall</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為主、</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Accuracy</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為輔。</a:t>
              </a:r>
              <a:endPar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eaLnBrk="1" fontAlgn="auto" hangingPunct="1">
                <a:spcBef>
                  <a:spcPts val="0"/>
                </a:spcBef>
                <a:spcAft>
                  <a:spcPts val="0"/>
                </a:spcAft>
                <a:buFont typeface="Arial" panose="020B0604020202020204" pitchFamily="34" charset="0"/>
                <a:buChar char="•"/>
                <a:defRPr/>
              </a:pP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Recall Rate</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、準確率：</a:t>
              </a:r>
              <a:r>
                <a:rPr kumimoji="0" lang="en-US" altLang="zh-TW"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80%</a:t>
              </a:r>
              <a:r>
                <a:rPr kumimoji="0" lang="zh-TW" altLang="en-US" sz="1400"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endParaRPr kumimoji="0" lang="en-US" altLang="zh-TW" sz="1400" kern="0" dirty="0" smtClean="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7" name="五邊形 76"/>
            <p:cNvSpPr/>
            <p:nvPr/>
          </p:nvSpPr>
          <p:spPr bwMode="auto">
            <a:xfrm>
              <a:off x="324350" y="4093582"/>
              <a:ext cx="1463921" cy="353146"/>
            </a:xfrm>
            <a:prstGeom prst="homePlat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fontAlgn="auto" hangingPunct="1">
                <a:spcBef>
                  <a:spcPts val="0"/>
                </a:spcBef>
                <a:spcAft>
                  <a:spcPts val="0"/>
                </a:spcAft>
                <a:defRPr/>
              </a:pPr>
              <a:r>
                <a:rPr kumimoji="0" lang="zh-TW" altLang="en-US" sz="1600" b="1" kern="0" dirty="0" smtClean="0">
                  <a:solidFill>
                    <a:prstClr val="black"/>
                  </a:solidFill>
                  <a:latin typeface="微軟正黑體" panose="020B0604030504040204" pitchFamily="34" charset="-120"/>
                  <a:ea typeface="微軟正黑體" panose="020B0604030504040204" pitchFamily="34" charset="-120"/>
                </a:rPr>
                <a:t>模型選用</a:t>
              </a:r>
            </a:p>
          </p:txBody>
        </p:sp>
      </p:grpSp>
      <p:sp>
        <p:nvSpPr>
          <p:cNvPr id="14" name="直排文字版面配置區 3"/>
          <p:cNvSpPr txBox="1">
            <a:spLocks/>
          </p:cNvSpPr>
          <p:nvPr/>
        </p:nvSpPr>
        <p:spPr bwMode="black">
          <a:xfrm>
            <a:off x="271823" y="1529519"/>
            <a:ext cx="8064896" cy="4896544"/>
          </a:xfrm>
          <a:prstGeom prst="rect">
            <a:avLst/>
          </a:prstGeom>
        </p:spPr>
        <p:txBody>
          <a:bodyPr vert="horz" lIns="91440" tIns="45720" rIns="91440" bIns="45720" rtlCol="0">
            <a:normAutofit/>
          </a:bodyPr>
          <a:lstStyle>
            <a:lvl1pPr marL="457200" marR="0" indent="-457200" algn="l" defTabSz="914400" rtl="0" eaLnBrk="1" fontAlgn="auto" latinLnBrk="0" hangingPunct="1">
              <a:lnSpc>
                <a:spcPct val="100000"/>
              </a:lnSpc>
              <a:spcBef>
                <a:spcPts val="600"/>
              </a:spcBef>
              <a:spcAft>
                <a:spcPts val="600"/>
              </a:spcAft>
              <a:buClrTx/>
              <a:buSzTx/>
              <a:buFont typeface="Arial" panose="020B0604020202020204" pitchFamily="34" charset="0"/>
              <a:buChar char="•"/>
              <a:defRPr sz="2800" b="1" kern="1200">
                <a:solidFill>
                  <a:srgbClr val="50939A"/>
                </a:solidFill>
                <a:latin typeface="微軟正黑體" panose="020B0604030504040204" pitchFamily="34" charset="-120"/>
                <a:ea typeface="微軟正黑體" panose="020B0604030504040204" pitchFamily="34" charset="-120"/>
                <a:cs typeface="+mn-cs"/>
              </a:defRPr>
            </a:lvl1pPr>
            <a:lvl2pPr marL="714375" marR="0" indent="-352425" algn="l" defTabSz="914400" rtl="0" eaLnBrk="1" fontAlgn="auto" latinLnBrk="0" hangingPunct="1">
              <a:lnSpc>
                <a:spcPct val="100000"/>
              </a:lnSpc>
              <a:spcBef>
                <a:spcPts val="600"/>
              </a:spcBef>
              <a:spcAft>
                <a:spcPts val="600"/>
              </a:spcAft>
              <a:buClrTx/>
              <a:buSzTx/>
              <a:buFont typeface="Arial" panose="020B0604020202020204" pitchFamily="34" charset="0"/>
              <a:buChar char="–"/>
              <a:defRPr sz="2400" b="1" kern="1200">
                <a:solidFill>
                  <a:schemeClr val="bg2">
                    <a:lumMod val="25000"/>
                  </a:schemeClr>
                </a:solidFill>
                <a:latin typeface="微軟正黑體" panose="020B0604030504040204" pitchFamily="34" charset="-120"/>
                <a:ea typeface="微軟正黑體" panose="020B0604030504040204" pitchFamily="34" charset="-120"/>
                <a:cs typeface="+mn-cs"/>
              </a:defRPr>
            </a:lvl2pPr>
            <a:lvl3pPr marL="990600" marR="0" indent="-276225" algn="l" defTabSz="914400" rtl="0" eaLnBrk="1" fontAlgn="auto" latinLnBrk="0" hangingPunct="1">
              <a:lnSpc>
                <a:spcPct val="100000"/>
              </a:lnSpc>
              <a:spcBef>
                <a:spcPts val="600"/>
              </a:spcBef>
              <a:spcAft>
                <a:spcPts val="600"/>
              </a:spcAft>
              <a:buClrTx/>
              <a:buSzTx/>
              <a:buFont typeface="Arial" panose="020B0604020202020204" pitchFamily="34" charset="0"/>
              <a:buChar char="•"/>
              <a:defRPr sz="2000" kern="1200">
                <a:solidFill>
                  <a:schemeClr val="bg2">
                    <a:lumMod val="25000"/>
                  </a:schemeClr>
                </a:solidFill>
                <a:latin typeface="微軟正黑體" panose="020B0604030504040204" pitchFamily="34" charset="-120"/>
                <a:ea typeface="微軟正黑體" panose="020B0604030504040204" pitchFamily="34" charset="-120"/>
                <a:cs typeface="+mn-cs"/>
              </a:defRPr>
            </a:lvl3pPr>
            <a:lvl4pPr marL="1257300" marR="0" indent="-266700" algn="l" defTabSz="914400" rtl="0" eaLnBrk="1" fontAlgn="auto" latinLnBrk="0" hangingPunct="1">
              <a:lnSpc>
                <a:spcPct val="100000"/>
              </a:lnSpc>
              <a:spcBef>
                <a:spcPts val="600"/>
              </a:spcBef>
              <a:spcAft>
                <a:spcPts val="600"/>
              </a:spcAft>
              <a:buClrTx/>
              <a:buSzTx/>
              <a:buFont typeface="Arial" panose="020B0604020202020204" pitchFamily="34" charset="0"/>
              <a:buChar char="–"/>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4pPr>
            <a:lvl5pPr marL="1257300" marR="0" indent="0" algn="l" defTabSz="914400" rtl="0" eaLnBrk="1" fontAlgn="auto" latinLnBrk="0" hangingPunct="1">
              <a:lnSpc>
                <a:spcPct val="100000"/>
              </a:lnSpc>
              <a:spcBef>
                <a:spcPts val="600"/>
              </a:spcBef>
              <a:spcAft>
                <a:spcPts val="600"/>
              </a:spcAft>
              <a:buClrTx/>
              <a:buSzTx/>
              <a:buFont typeface="Arial" panose="020B0604020202020204" pitchFamily="34" charset="0"/>
              <a:buNone/>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spcBef>
                <a:spcPts val="0"/>
              </a:spcBef>
            </a:pPr>
            <a:r>
              <a:rPr kumimoji="0" lang="en-US" altLang="zh-TW" sz="1800" dirty="0"/>
              <a:t>AI</a:t>
            </a:r>
            <a:r>
              <a:rPr kumimoji="0" lang="zh-TW" altLang="en-US" sz="1800" dirty="0"/>
              <a:t>模組警示畫面</a:t>
            </a:r>
            <a:r>
              <a:rPr kumimoji="0" lang="zh-TW" altLang="en-US" sz="1800" dirty="0" smtClean="0"/>
              <a:t>配置</a:t>
            </a:r>
            <a:endParaRPr kumimoji="0" lang="zh-TW" altLang="en-US" sz="1600" b="1" i="0" u="none" strike="noStrike" kern="1200" cap="none" spc="0" normalizeH="0" baseline="0" noProof="0" dirty="0">
              <a:ln>
                <a:noFill/>
              </a:ln>
              <a:solidFill>
                <a:srgbClr val="E7E7E7">
                  <a:lumMod val="25000"/>
                </a:srgbClr>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03488" y="3349512"/>
            <a:ext cx="2299967" cy="3068006"/>
          </a:xfrm>
          <a:prstGeom prst="rect">
            <a:avLst/>
          </a:prstGeom>
        </p:spPr>
      </p:pic>
      <p:sp>
        <p:nvSpPr>
          <p:cNvPr id="13" name="文字方塊 12"/>
          <p:cNvSpPr txBox="1"/>
          <p:nvPr/>
        </p:nvSpPr>
        <p:spPr>
          <a:xfrm>
            <a:off x="2198460" y="4653136"/>
            <a:ext cx="2262158" cy="369332"/>
          </a:xfrm>
          <a:prstGeom prst="rect">
            <a:avLst/>
          </a:prstGeom>
          <a:noFill/>
        </p:spPr>
        <p:txBody>
          <a:bodyPr wrap="none" rtlCol="0">
            <a:spAutoFit/>
          </a:bodyPr>
          <a:lstStyle/>
          <a:p>
            <a:pPr eaLnBrk="1" fontAlgn="auto" hangingPunct="1">
              <a:spcBef>
                <a:spcPts val="0"/>
              </a:spcBef>
              <a:spcAft>
                <a:spcPts val="0"/>
              </a:spcAft>
            </a:pPr>
            <a:r>
              <a:rPr kumimoji="0" lang="zh-TW" altLang="en-US" sz="1800" b="1" u="sng" dirty="0" smtClean="0">
                <a:solidFill>
                  <a:srgbClr val="393939">
                    <a:lumMod val="75000"/>
                  </a:srgbClr>
                </a:solidFill>
                <a:latin typeface="Arial"/>
                <a:ea typeface="微軟正黑體"/>
              </a:rPr>
              <a:t>辦公室遠端戰情畫面</a:t>
            </a:r>
          </a:p>
        </p:txBody>
      </p:sp>
      <p:sp>
        <p:nvSpPr>
          <p:cNvPr id="15" name="文字方塊 14"/>
          <p:cNvSpPr txBox="1"/>
          <p:nvPr/>
        </p:nvSpPr>
        <p:spPr>
          <a:xfrm>
            <a:off x="6668641" y="2890261"/>
            <a:ext cx="1569660" cy="369332"/>
          </a:xfrm>
          <a:prstGeom prst="rect">
            <a:avLst/>
          </a:prstGeom>
          <a:noFill/>
        </p:spPr>
        <p:txBody>
          <a:bodyPr wrap="none" rtlCol="0">
            <a:spAutoFit/>
          </a:bodyPr>
          <a:lstStyle/>
          <a:p>
            <a:pPr eaLnBrk="1" fontAlgn="auto" hangingPunct="1">
              <a:spcBef>
                <a:spcPts val="0"/>
              </a:spcBef>
              <a:spcAft>
                <a:spcPts val="0"/>
              </a:spcAft>
            </a:pPr>
            <a:r>
              <a:rPr kumimoji="0" lang="zh-TW" altLang="en-US" sz="1800" b="1" u="sng" dirty="0" smtClean="0">
                <a:solidFill>
                  <a:srgbClr val="393939">
                    <a:lumMod val="75000"/>
                  </a:srgbClr>
                </a:solidFill>
                <a:latin typeface="Arial"/>
                <a:ea typeface="微軟正黑體"/>
              </a:rPr>
              <a:t>現場即時看板</a:t>
            </a:r>
          </a:p>
        </p:txBody>
      </p:sp>
      <p:pic>
        <p:nvPicPr>
          <p:cNvPr id="5" name="圖片 4"/>
          <p:cNvPicPr>
            <a:picLocks noChangeAspect="1"/>
          </p:cNvPicPr>
          <p:nvPr/>
        </p:nvPicPr>
        <p:blipFill>
          <a:blip r:embed="rId4"/>
          <a:stretch>
            <a:fillRect/>
          </a:stretch>
        </p:blipFill>
        <p:spPr>
          <a:xfrm>
            <a:off x="359647" y="2276872"/>
            <a:ext cx="5856500" cy="2337262"/>
          </a:xfrm>
          <a:prstGeom prst="rect">
            <a:avLst/>
          </a:prstGeom>
          <a:ln>
            <a:solidFill>
              <a:schemeClr val="tx1"/>
            </a:solidFill>
          </a:ln>
        </p:spPr>
      </p:pic>
    </p:spTree>
    <p:extLst>
      <p:ext uri="{BB962C8B-B14F-4D97-AF65-F5344CB8AC3E}">
        <p14:creationId xmlns:p14="http://schemas.microsoft.com/office/powerpoint/2010/main" val="241956809"/>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None/>
              <a:defRPr/>
            </a:pP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查核點</a:t>
            </a:r>
            <a:r>
              <a:rPr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4. </a:t>
            </a: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系統資訊安全</a:t>
            </a:r>
            <a:r>
              <a:rPr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導入 </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3" name="文字方塊 12"/>
          <p:cNvSpPr txBox="1"/>
          <p:nvPr/>
        </p:nvSpPr>
        <p:spPr>
          <a:xfrm>
            <a:off x="-2680287" y="313531"/>
            <a:ext cx="22221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smtClean="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smtClean="0">
                <a:solidFill>
                  <a:prstClr val="black"/>
                </a:solidFill>
                <a:latin typeface="微軟正黑體" panose="020B0604030504040204" pitchFamily="34" charset="-120"/>
                <a:ea typeface="微軟正黑體" panose="020B0604030504040204" pitchFamily="34" charset="-120"/>
              </a:rPr>
              <a:t>_p4</a:t>
            </a:r>
          </a:p>
        </p:txBody>
      </p:sp>
      <p:sp>
        <p:nvSpPr>
          <p:cNvPr id="50" name="AutoShape 11"/>
          <p:cNvSpPr>
            <a:spLocks noChangeArrowheads="1"/>
          </p:cNvSpPr>
          <p:nvPr/>
        </p:nvSpPr>
        <p:spPr bwMode="auto">
          <a:xfrm rot="14400000">
            <a:off x="4378798" y="1593182"/>
            <a:ext cx="3028950" cy="2773362"/>
          </a:xfrm>
          <a:prstGeom prst="triangle">
            <a:avLst>
              <a:gd name="adj" fmla="val 50000"/>
            </a:avLst>
          </a:prstGeom>
          <a:gradFill rotWithShape="1">
            <a:gsLst>
              <a:gs pos="0">
                <a:srgbClr val="347AF8"/>
              </a:gs>
              <a:gs pos="100000">
                <a:srgbClr val="CCECF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1" name="AutoShape 12"/>
          <p:cNvSpPr>
            <a:spLocks noChangeArrowheads="1"/>
          </p:cNvSpPr>
          <p:nvPr/>
        </p:nvSpPr>
        <p:spPr bwMode="auto">
          <a:xfrm rot="7200000" flipH="1">
            <a:off x="1965798" y="1593182"/>
            <a:ext cx="3028950" cy="2773362"/>
          </a:xfrm>
          <a:prstGeom prst="triangle">
            <a:avLst>
              <a:gd name="adj" fmla="val 50000"/>
            </a:avLst>
          </a:prstGeom>
          <a:gradFill rotWithShape="1">
            <a:gsLst>
              <a:gs pos="0">
                <a:srgbClr val="3FEDB7"/>
              </a:gs>
              <a:gs pos="100000">
                <a:srgbClr val="CCECF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2" name="AutoShape 13"/>
          <p:cNvSpPr>
            <a:spLocks noChangeArrowheads="1"/>
          </p:cNvSpPr>
          <p:nvPr/>
        </p:nvSpPr>
        <p:spPr bwMode="auto">
          <a:xfrm rot="7200000" flipV="1">
            <a:off x="4378798" y="2971132"/>
            <a:ext cx="3028950" cy="2773362"/>
          </a:xfrm>
          <a:prstGeom prst="triangle">
            <a:avLst>
              <a:gd name="adj" fmla="val 50000"/>
            </a:avLst>
          </a:prstGeom>
          <a:gradFill rotWithShape="1">
            <a:gsLst>
              <a:gs pos="0">
                <a:srgbClr val="4628FC"/>
              </a:gs>
              <a:gs pos="100000">
                <a:srgbClr val="CCECF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3" name="AutoShape 14"/>
          <p:cNvSpPr>
            <a:spLocks noChangeArrowheads="1"/>
          </p:cNvSpPr>
          <p:nvPr/>
        </p:nvSpPr>
        <p:spPr bwMode="auto">
          <a:xfrm rot="14400000" flipH="1" flipV="1">
            <a:off x="1965798" y="2971132"/>
            <a:ext cx="3028950" cy="2773362"/>
          </a:xfrm>
          <a:prstGeom prst="triangle">
            <a:avLst>
              <a:gd name="adj" fmla="val 50000"/>
            </a:avLst>
          </a:prstGeom>
          <a:gradFill rotWithShape="1">
            <a:gsLst>
              <a:gs pos="0">
                <a:srgbClr val="72E41C"/>
              </a:gs>
              <a:gs pos="100000">
                <a:srgbClr val="CCECF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4" name="Oval 19"/>
          <p:cNvSpPr>
            <a:spLocks noChangeArrowheads="1"/>
          </p:cNvSpPr>
          <p:nvPr/>
        </p:nvSpPr>
        <p:spPr bwMode="auto">
          <a:xfrm>
            <a:off x="3134992" y="2125788"/>
            <a:ext cx="3095625" cy="3095625"/>
          </a:xfrm>
          <a:prstGeom prst="ellipse">
            <a:avLst/>
          </a:prstGeom>
          <a:solidFill>
            <a:sysClr val="window" lastClr="FFFFFF">
              <a:alpha val="25000"/>
            </a:sysClr>
          </a:solidFill>
          <a:ln w="12700">
            <a:solidFill>
              <a:sysClr val="window" lastClr="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5" name="Oval 20"/>
          <p:cNvSpPr>
            <a:spLocks noChangeArrowheads="1"/>
          </p:cNvSpPr>
          <p:nvPr/>
        </p:nvSpPr>
        <p:spPr bwMode="auto">
          <a:xfrm>
            <a:off x="3261992" y="2252788"/>
            <a:ext cx="2843212" cy="2843212"/>
          </a:xfrm>
          <a:prstGeom prst="ellipse">
            <a:avLst/>
          </a:prstGeom>
          <a:solidFill>
            <a:srgbClr val="99CCFF">
              <a:alpha val="50000"/>
            </a:srgbClr>
          </a:solidFill>
          <a:ln w="57150">
            <a:solidFill>
              <a:srgbClr val="00B0F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6" name="Arc 39"/>
          <p:cNvSpPr>
            <a:spLocks/>
          </p:cNvSpPr>
          <p:nvPr/>
        </p:nvSpPr>
        <p:spPr bwMode="auto">
          <a:xfrm rot="884024">
            <a:off x="4814567" y="2657600"/>
            <a:ext cx="1200150" cy="1196975"/>
          </a:xfrm>
          <a:custGeom>
            <a:avLst/>
            <a:gdLst>
              <a:gd name="G0" fmla="+- 0 0 0"/>
              <a:gd name="G1" fmla="+- 20637 0 0"/>
              <a:gd name="G2" fmla="+- 21600 0 0"/>
              <a:gd name="T0" fmla="*/ 6379 w 20646"/>
              <a:gd name="T1" fmla="*/ 0 h 20637"/>
              <a:gd name="T2" fmla="*/ 20646 w 20646"/>
              <a:gd name="T3" fmla="*/ 14290 h 20637"/>
              <a:gd name="T4" fmla="*/ 0 w 20646"/>
              <a:gd name="T5" fmla="*/ 20637 h 20637"/>
            </a:gdLst>
            <a:ahLst/>
            <a:cxnLst>
              <a:cxn ang="0">
                <a:pos x="T0" y="T1"/>
              </a:cxn>
              <a:cxn ang="0">
                <a:pos x="T2" y="T3"/>
              </a:cxn>
              <a:cxn ang="0">
                <a:pos x="T4" y="T5"/>
              </a:cxn>
            </a:cxnLst>
            <a:rect l="0" t="0" r="r" b="b"/>
            <a:pathLst>
              <a:path w="20646" h="20637" fill="none" extrusionOk="0">
                <a:moveTo>
                  <a:pt x="6378" y="0"/>
                </a:moveTo>
                <a:cubicBezTo>
                  <a:pt x="13205" y="2110"/>
                  <a:pt x="18546" y="7460"/>
                  <a:pt x="20646" y="14289"/>
                </a:cubicBezTo>
              </a:path>
              <a:path w="20646" h="20637" stroke="0" extrusionOk="0">
                <a:moveTo>
                  <a:pt x="6378" y="0"/>
                </a:moveTo>
                <a:cubicBezTo>
                  <a:pt x="13205" y="2110"/>
                  <a:pt x="18546" y="7460"/>
                  <a:pt x="20646" y="14289"/>
                </a:cubicBezTo>
                <a:lnTo>
                  <a:pt x="0" y="20637"/>
                </a:lnTo>
                <a:close/>
              </a:path>
            </a:pathLst>
          </a:custGeom>
          <a:gradFill rotWithShape="1">
            <a:gsLst>
              <a:gs pos="0">
                <a:srgbClr val="2648A6"/>
              </a:gs>
              <a:gs pos="100000">
                <a:srgbClr val="446AD4"/>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7" name="Arc 40"/>
          <p:cNvSpPr>
            <a:spLocks/>
          </p:cNvSpPr>
          <p:nvPr/>
        </p:nvSpPr>
        <p:spPr bwMode="auto">
          <a:xfrm rot="4500000">
            <a:off x="4836792" y="3498975"/>
            <a:ext cx="1200150" cy="1216025"/>
          </a:xfrm>
          <a:custGeom>
            <a:avLst/>
            <a:gdLst>
              <a:gd name="G0" fmla="+- 0 0 0"/>
              <a:gd name="G1" fmla="+- 20919 0 0"/>
              <a:gd name="G2" fmla="+- 21600 0 0"/>
              <a:gd name="T0" fmla="*/ 5380 w 20690"/>
              <a:gd name="T1" fmla="*/ 0 h 20919"/>
              <a:gd name="T2" fmla="*/ 20690 w 20690"/>
              <a:gd name="T3" fmla="*/ 14717 h 20919"/>
              <a:gd name="T4" fmla="*/ 0 w 20690"/>
              <a:gd name="T5" fmla="*/ 20919 h 20919"/>
            </a:gdLst>
            <a:ahLst/>
            <a:cxnLst>
              <a:cxn ang="0">
                <a:pos x="T0" y="T1"/>
              </a:cxn>
              <a:cxn ang="0">
                <a:pos x="T2" y="T3"/>
              </a:cxn>
              <a:cxn ang="0">
                <a:pos x="T4" y="T5"/>
              </a:cxn>
            </a:cxnLst>
            <a:rect l="0" t="0" r="r" b="b"/>
            <a:pathLst>
              <a:path w="20690" h="20919" fill="none" extrusionOk="0">
                <a:moveTo>
                  <a:pt x="5380" y="-1"/>
                </a:moveTo>
                <a:cubicBezTo>
                  <a:pt x="12709" y="1884"/>
                  <a:pt x="18517" y="7467"/>
                  <a:pt x="20690" y="14716"/>
                </a:cubicBezTo>
              </a:path>
              <a:path w="20690" h="20919" stroke="0" extrusionOk="0">
                <a:moveTo>
                  <a:pt x="5380" y="-1"/>
                </a:moveTo>
                <a:cubicBezTo>
                  <a:pt x="12709" y="1884"/>
                  <a:pt x="18517" y="7467"/>
                  <a:pt x="20690" y="14716"/>
                </a:cubicBezTo>
                <a:lnTo>
                  <a:pt x="0" y="20919"/>
                </a:lnTo>
                <a:close/>
              </a:path>
            </a:pathLst>
          </a:custGeom>
          <a:gradFill rotWithShape="1">
            <a:gsLst>
              <a:gs pos="0">
                <a:srgbClr val="3C3C90"/>
              </a:gs>
              <a:gs pos="100000">
                <a:srgbClr val="3366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8" name="Arc 41"/>
          <p:cNvSpPr>
            <a:spLocks/>
          </p:cNvSpPr>
          <p:nvPr/>
        </p:nvSpPr>
        <p:spPr bwMode="auto">
          <a:xfrm rot="20724172" flipH="1">
            <a:off x="3344542" y="2651250"/>
            <a:ext cx="1203325" cy="1203325"/>
          </a:xfrm>
          <a:custGeom>
            <a:avLst/>
            <a:gdLst>
              <a:gd name="G0" fmla="+- 0 0 0"/>
              <a:gd name="G1" fmla="+- 20739 0 0"/>
              <a:gd name="G2" fmla="+- 21600 0 0"/>
              <a:gd name="T0" fmla="*/ 6038 w 20704"/>
              <a:gd name="T1" fmla="*/ 0 h 20739"/>
              <a:gd name="T2" fmla="*/ 20704 w 20704"/>
              <a:gd name="T3" fmla="*/ 14583 h 20739"/>
              <a:gd name="T4" fmla="*/ 0 w 20704"/>
              <a:gd name="T5" fmla="*/ 20739 h 20739"/>
            </a:gdLst>
            <a:ahLst/>
            <a:cxnLst>
              <a:cxn ang="0">
                <a:pos x="T0" y="T1"/>
              </a:cxn>
              <a:cxn ang="0">
                <a:pos x="T2" y="T3"/>
              </a:cxn>
              <a:cxn ang="0">
                <a:pos x="T4" y="T5"/>
              </a:cxn>
            </a:cxnLst>
            <a:rect l="0" t="0" r="r" b="b"/>
            <a:pathLst>
              <a:path w="20704" h="20739" fill="none" extrusionOk="0">
                <a:moveTo>
                  <a:pt x="6037" y="0"/>
                </a:moveTo>
                <a:cubicBezTo>
                  <a:pt x="13087" y="2052"/>
                  <a:pt x="18611" y="7545"/>
                  <a:pt x="20704" y="14582"/>
                </a:cubicBezTo>
              </a:path>
              <a:path w="20704" h="20739" stroke="0" extrusionOk="0">
                <a:moveTo>
                  <a:pt x="6037" y="0"/>
                </a:moveTo>
                <a:cubicBezTo>
                  <a:pt x="13087" y="2052"/>
                  <a:pt x="18611" y="7545"/>
                  <a:pt x="20704" y="14582"/>
                </a:cubicBezTo>
                <a:lnTo>
                  <a:pt x="0" y="20739"/>
                </a:lnTo>
                <a:close/>
              </a:path>
            </a:pathLst>
          </a:custGeom>
          <a:gradFill rotWithShape="1">
            <a:gsLst>
              <a:gs pos="0">
                <a:srgbClr val="296540"/>
              </a:gs>
              <a:gs pos="100000">
                <a:srgbClr val="3D9983"/>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59" name="Arc 42"/>
          <p:cNvSpPr>
            <a:spLocks/>
          </p:cNvSpPr>
          <p:nvPr/>
        </p:nvSpPr>
        <p:spPr bwMode="auto">
          <a:xfrm rot="17100000" flipH="1">
            <a:off x="3356448" y="3499769"/>
            <a:ext cx="1193800" cy="1211262"/>
          </a:xfrm>
          <a:custGeom>
            <a:avLst/>
            <a:gdLst>
              <a:gd name="G0" fmla="+- 0 0 0"/>
              <a:gd name="G1" fmla="+- 20851 0 0"/>
              <a:gd name="G2" fmla="+- 21600 0 0"/>
              <a:gd name="T0" fmla="*/ 5637 w 20584"/>
              <a:gd name="T1" fmla="*/ 0 h 20851"/>
              <a:gd name="T2" fmla="*/ 20584 w 20584"/>
              <a:gd name="T3" fmla="*/ 14306 h 20851"/>
              <a:gd name="T4" fmla="*/ 0 w 20584"/>
              <a:gd name="T5" fmla="*/ 20851 h 20851"/>
            </a:gdLst>
            <a:ahLst/>
            <a:cxnLst>
              <a:cxn ang="0">
                <a:pos x="T0" y="T1"/>
              </a:cxn>
              <a:cxn ang="0">
                <a:pos x="T2" y="T3"/>
              </a:cxn>
              <a:cxn ang="0">
                <a:pos x="T4" y="T5"/>
              </a:cxn>
            </a:cxnLst>
            <a:rect l="0" t="0" r="r" b="b"/>
            <a:pathLst>
              <a:path w="20584" h="20851" fill="none" extrusionOk="0">
                <a:moveTo>
                  <a:pt x="5637" y="-1"/>
                </a:moveTo>
                <a:cubicBezTo>
                  <a:pt x="12728" y="1916"/>
                  <a:pt x="18358" y="7305"/>
                  <a:pt x="20584" y="14305"/>
                </a:cubicBezTo>
              </a:path>
              <a:path w="20584" h="20851" stroke="0" extrusionOk="0">
                <a:moveTo>
                  <a:pt x="5637" y="-1"/>
                </a:moveTo>
                <a:cubicBezTo>
                  <a:pt x="12728" y="1916"/>
                  <a:pt x="18358" y="7305"/>
                  <a:pt x="20584" y="14305"/>
                </a:cubicBezTo>
                <a:lnTo>
                  <a:pt x="0" y="20851"/>
                </a:lnTo>
                <a:close/>
              </a:path>
            </a:pathLst>
          </a:custGeom>
          <a:gradFill rotWithShape="1">
            <a:gsLst>
              <a:gs pos="0">
                <a:srgbClr val="57902C"/>
              </a:gs>
              <a:gs pos="100000">
                <a:srgbClr val="90C94B"/>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0" name="Arc 44"/>
          <p:cNvSpPr>
            <a:spLocks/>
          </p:cNvSpPr>
          <p:nvPr/>
        </p:nvSpPr>
        <p:spPr bwMode="auto">
          <a:xfrm rot="884024">
            <a:off x="4778054" y="2970338"/>
            <a:ext cx="827088" cy="830262"/>
          </a:xfrm>
          <a:custGeom>
            <a:avLst/>
            <a:gdLst>
              <a:gd name="G0" fmla="+- 0 0 0"/>
              <a:gd name="G1" fmla="+- 20754 0 0"/>
              <a:gd name="G2" fmla="+- 21600 0 0"/>
              <a:gd name="T0" fmla="*/ 5986 w 20590"/>
              <a:gd name="T1" fmla="*/ 0 h 20754"/>
              <a:gd name="T2" fmla="*/ 20590 w 20590"/>
              <a:gd name="T3" fmla="*/ 14225 h 20754"/>
              <a:gd name="T4" fmla="*/ 0 w 20590"/>
              <a:gd name="T5" fmla="*/ 20754 h 20754"/>
            </a:gdLst>
            <a:ahLst/>
            <a:cxnLst>
              <a:cxn ang="0">
                <a:pos x="T0" y="T1"/>
              </a:cxn>
              <a:cxn ang="0">
                <a:pos x="T2" y="T3"/>
              </a:cxn>
              <a:cxn ang="0">
                <a:pos x="T4" y="T5"/>
              </a:cxn>
            </a:cxnLst>
            <a:rect l="0" t="0" r="r" b="b"/>
            <a:pathLst>
              <a:path w="20590" h="20754" fill="none" extrusionOk="0">
                <a:moveTo>
                  <a:pt x="5985" y="0"/>
                </a:moveTo>
                <a:cubicBezTo>
                  <a:pt x="12926" y="2001"/>
                  <a:pt x="18406" y="7339"/>
                  <a:pt x="20589" y="14225"/>
                </a:cubicBezTo>
              </a:path>
              <a:path w="20590" h="20754" stroke="0" extrusionOk="0">
                <a:moveTo>
                  <a:pt x="5985" y="0"/>
                </a:moveTo>
                <a:cubicBezTo>
                  <a:pt x="12926" y="2001"/>
                  <a:pt x="18406" y="7339"/>
                  <a:pt x="20589" y="14225"/>
                </a:cubicBezTo>
                <a:lnTo>
                  <a:pt x="0" y="20754"/>
                </a:lnTo>
                <a:close/>
              </a:path>
            </a:pathLst>
          </a:custGeom>
          <a:gradFill rotWithShape="1">
            <a:gsLst>
              <a:gs pos="0">
                <a:srgbClr val="1C357A"/>
              </a:gs>
              <a:gs pos="100000">
                <a:srgbClr val="446AD4"/>
              </a:gs>
            </a:gsLst>
            <a:lin ang="5400000" scaled="1"/>
          </a:gradFill>
          <a:ln w="317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1" name="Arc 45"/>
          <p:cNvSpPr>
            <a:spLocks/>
          </p:cNvSpPr>
          <p:nvPr/>
        </p:nvSpPr>
        <p:spPr bwMode="auto">
          <a:xfrm rot="4500000">
            <a:off x="4789960" y="3556920"/>
            <a:ext cx="828675" cy="836612"/>
          </a:xfrm>
          <a:custGeom>
            <a:avLst/>
            <a:gdLst>
              <a:gd name="G0" fmla="+- 0 0 0"/>
              <a:gd name="G1" fmla="+- 20863 0 0"/>
              <a:gd name="G2" fmla="+- 21600 0 0"/>
              <a:gd name="T0" fmla="*/ 5593 w 20718"/>
              <a:gd name="T1" fmla="*/ 0 h 20863"/>
              <a:gd name="T2" fmla="*/ 20718 w 20718"/>
              <a:gd name="T3" fmla="*/ 14753 h 20863"/>
              <a:gd name="T4" fmla="*/ 0 w 20718"/>
              <a:gd name="T5" fmla="*/ 20863 h 20863"/>
            </a:gdLst>
            <a:ahLst/>
            <a:cxnLst>
              <a:cxn ang="0">
                <a:pos x="T0" y="T1"/>
              </a:cxn>
              <a:cxn ang="0">
                <a:pos x="T2" y="T3"/>
              </a:cxn>
              <a:cxn ang="0">
                <a:pos x="T4" y="T5"/>
              </a:cxn>
            </a:cxnLst>
            <a:rect l="0" t="0" r="r" b="b"/>
            <a:pathLst>
              <a:path w="20718" h="20863" fill="none" extrusionOk="0">
                <a:moveTo>
                  <a:pt x="5593" y="-1"/>
                </a:moveTo>
                <a:cubicBezTo>
                  <a:pt x="12859" y="1947"/>
                  <a:pt x="18589" y="7536"/>
                  <a:pt x="20717" y="14753"/>
                </a:cubicBezTo>
              </a:path>
              <a:path w="20718" h="20863" stroke="0" extrusionOk="0">
                <a:moveTo>
                  <a:pt x="5593" y="-1"/>
                </a:moveTo>
                <a:cubicBezTo>
                  <a:pt x="12859" y="1947"/>
                  <a:pt x="18589" y="7536"/>
                  <a:pt x="20717" y="14753"/>
                </a:cubicBezTo>
                <a:lnTo>
                  <a:pt x="0" y="20863"/>
                </a:lnTo>
                <a:close/>
              </a:path>
            </a:pathLst>
          </a:custGeom>
          <a:gradFill rotWithShape="1">
            <a:gsLst>
              <a:gs pos="0">
                <a:srgbClr val="2E2E70"/>
              </a:gs>
              <a:gs pos="100000">
                <a:srgbClr val="336699"/>
              </a:gs>
            </a:gsLst>
            <a:lin ang="5400000" scaled="1"/>
          </a:gradFill>
          <a:ln w="317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2" name="Arc 46"/>
          <p:cNvSpPr>
            <a:spLocks/>
          </p:cNvSpPr>
          <p:nvPr/>
        </p:nvSpPr>
        <p:spPr bwMode="auto">
          <a:xfrm rot="20724172" flipH="1">
            <a:off x="3766817" y="2976688"/>
            <a:ext cx="827087" cy="825500"/>
          </a:xfrm>
          <a:custGeom>
            <a:avLst/>
            <a:gdLst>
              <a:gd name="G0" fmla="+- 0 0 0"/>
              <a:gd name="G1" fmla="+- 20650 0 0"/>
              <a:gd name="G2" fmla="+- 21600 0 0"/>
              <a:gd name="T0" fmla="*/ 6335 w 20600"/>
              <a:gd name="T1" fmla="*/ 0 h 20650"/>
              <a:gd name="T2" fmla="*/ 20600 w 20600"/>
              <a:gd name="T3" fmla="*/ 14154 h 20650"/>
              <a:gd name="T4" fmla="*/ 0 w 20600"/>
              <a:gd name="T5" fmla="*/ 20650 h 20650"/>
            </a:gdLst>
            <a:ahLst/>
            <a:cxnLst>
              <a:cxn ang="0">
                <a:pos x="T0" y="T1"/>
              </a:cxn>
              <a:cxn ang="0">
                <a:pos x="T2" y="T3"/>
              </a:cxn>
              <a:cxn ang="0">
                <a:pos x="T4" y="T5"/>
              </a:cxn>
            </a:cxnLst>
            <a:rect l="0" t="0" r="r" b="b"/>
            <a:pathLst>
              <a:path w="20600" h="20650" fill="none" extrusionOk="0">
                <a:moveTo>
                  <a:pt x="6335" y="-1"/>
                </a:moveTo>
                <a:cubicBezTo>
                  <a:pt x="13128" y="2084"/>
                  <a:pt x="18462" y="7376"/>
                  <a:pt x="20600" y="14153"/>
                </a:cubicBezTo>
              </a:path>
              <a:path w="20600" h="20650" stroke="0" extrusionOk="0">
                <a:moveTo>
                  <a:pt x="6335" y="-1"/>
                </a:moveTo>
                <a:cubicBezTo>
                  <a:pt x="13128" y="2084"/>
                  <a:pt x="18462" y="7376"/>
                  <a:pt x="20600" y="14153"/>
                </a:cubicBezTo>
                <a:lnTo>
                  <a:pt x="0" y="20650"/>
                </a:lnTo>
                <a:close/>
              </a:path>
            </a:pathLst>
          </a:custGeom>
          <a:gradFill rotWithShape="1">
            <a:gsLst>
              <a:gs pos="0">
                <a:srgbClr val="163622"/>
              </a:gs>
              <a:gs pos="100000">
                <a:srgbClr val="3D9983"/>
              </a:gs>
            </a:gsLst>
            <a:lin ang="5400000" scaled="1"/>
          </a:gradFill>
          <a:ln w="317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3" name="Arc 47"/>
          <p:cNvSpPr>
            <a:spLocks/>
          </p:cNvSpPr>
          <p:nvPr/>
        </p:nvSpPr>
        <p:spPr bwMode="auto">
          <a:xfrm rot="17100000" flipH="1">
            <a:off x="3766023" y="3556919"/>
            <a:ext cx="825500" cy="833438"/>
          </a:xfrm>
          <a:custGeom>
            <a:avLst/>
            <a:gdLst>
              <a:gd name="G0" fmla="+- 0 0 0"/>
              <a:gd name="G1" fmla="+- 20821 0 0"/>
              <a:gd name="G2" fmla="+- 21600 0 0"/>
              <a:gd name="T0" fmla="*/ 5747 w 20653"/>
              <a:gd name="T1" fmla="*/ 0 h 20821"/>
              <a:gd name="T2" fmla="*/ 20653 w 20653"/>
              <a:gd name="T3" fmla="*/ 14496 h 20821"/>
              <a:gd name="T4" fmla="*/ 0 w 20653"/>
              <a:gd name="T5" fmla="*/ 20821 h 20821"/>
            </a:gdLst>
            <a:ahLst/>
            <a:cxnLst>
              <a:cxn ang="0">
                <a:pos x="T0" y="T1"/>
              </a:cxn>
              <a:cxn ang="0">
                <a:pos x="T2" y="T3"/>
              </a:cxn>
              <a:cxn ang="0">
                <a:pos x="T4" y="T5"/>
              </a:cxn>
            </a:cxnLst>
            <a:rect l="0" t="0" r="r" b="b"/>
            <a:pathLst>
              <a:path w="20653" h="20821" fill="none" extrusionOk="0">
                <a:moveTo>
                  <a:pt x="5747" y="-1"/>
                </a:moveTo>
                <a:cubicBezTo>
                  <a:pt x="12867" y="1965"/>
                  <a:pt x="18490" y="7432"/>
                  <a:pt x="20653" y="14495"/>
                </a:cubicBezTo>
              </a:path>
              <a:path w="20653" h="20821" stroke="0" extrusionOk="0">
                <a:moveTo>
                  <a:pt x="5747" y="-1"/>
                </a:moveTo>
                <a:cubicBezTo>
                  <a:pt x="12867" y="1965"/>
                  <a:pt x="18490" y="7432"/>
                  <a:pt x="20653" y="14495"/>
                </a:cubicBezTo>
                <a:lnTo>
                  <a:pt x="0" y="20821"/>
                </a:lnTo>
                <a:close/>
              </a:path>
            </a:pathLst>
          </a:custGeom>
          <a:gradFill rotWithShape="1">
            <a:gsLst>
              <a:gs pos="0">
                <a:srgbClr val="426D21"/>
              </a:gs>
              <a:gs pos="100000">
                <a:srgbClr val="90C94B"/>
              </a:gs>
            </a:gsLst>
            <a:lin ang="5400000" scaled="1"/>
          </a:gradFill>
          <a:ln w="317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4" name="Oval 48"/>
          <p:cNvSpPr>
            <a:spLocks noChangeArrowheads="1"/>
          </p:cNvSpPr>
          <p:nvPr/>
        </p:nvSpPr>
        <p:spPr bwMode="auto">
          <a:xfrm>
            <a:off x="4014467" y="2987800"/>
            <a:ext cx="1368425" cy="1368425"/>
          </a:xfrm>
          <a:prstGeom prst="ellipse">
            <a:avLst/>
          </a:prstGeom>
          <a:gradFill rotWithShape="1">
            <a:gsLst>
              <a:gs pos="0">
                <a:srgbClr val="BDE6FF"/>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65" name="Oval 49"/>
          <p:cNvSpPr>
            <a:spLocks noChangeArrowheads="1"/>
          </p:cNvSpPr>
          <p:nvPr/>
        </p:nvSpPr>
        <p:spPr bwMode="auto">
          <a:xfrm>
            <a:off x="4085904" y="3071938"/>
            <a:ext cx="1223963" cy="1220787"/>
          </a:xfrm>
          <a:prstGeom prst="ellipse">
            <a:avLst/>
          </a:prstGeom>
          <a:gradFill rotWithShape="0">
            <a:gsLst>
              <a:gs pos="0">
                <a:srgbClr val="A1BAD3">
                  <a:alpha val="64999"/>
                </a:srgbClr>
              </a:gs>
              <a:gs pos="43000">
                <a:srgbClr val="A1BAD3">
                  <a:gamma/>
                  <a:tint val="28627"/>
                  <a:invGamma/>
                  <a:alpha val="63000"/>
                </a:srgbClr>
              </a:gs>
            </a:gsLst>
            <a:lin ang="5400000" scaled="1"/>
          </a:gradFill>
          <a:ln w="9525">
            <a:solidFill>
              <a:srgbClr val="000000"/>
            </a:solidFill>
            <a:round/>
            <a:headEnd/>
            <a:tailEnd/>
          </a:ln>
          <a:effectLst/>
          <a:extLst/>
        </p:spPr>
        <p:txBody>
          <a:bodyPr wrap="none" anchor="ctr"/>
          <a:lstStyle/>
          <a:p>
            <a:pPr algn="ctr" fontAlgn="base" latinLnBrk="1">
              <a:spcBef>
                <a:spcPct val="0"/>
              </a:spcBef>
              <a:spcAft>
                <a:spcPct val="0"/>
              </a:spcAft>
            </a:pPr>
            <a:endParaRPr kumimoji="1" lang="zh-CN" altLang="zh-CN" sz="1600">
              <a:solidFill>
                <a:srgbClr val="000000"/>
              </a:solidFill>
              <a:ea typeface="HY견고딕" pitchFamily="18" charset="-127"/>
            </a:endParaRPr>
          </a:p>
        </p:txBody>
      </p:sp>
      <p:sp>
        <p:nvSpPr>
          <p:cNvPr id="66" name="AutoShape 52"/>
          <p:cNvSpPr>
            <a:spLocks noChangeAspect="1" noChangeArrowheads="1"/>
          </p:cNvSpPr>
          <p:nvPr/>
        </p:nvSpPr>
        <p:spPr bwMode="auto">
          <a:xfrm>
            <a:off x="4087492" y="3073525"/>
            <a:ext cx="1220787" cy="1220788"/>
          </a:xfrm>
          <a:custGeom>
            <a:avLst/>
            <a:gdLst>
              <a:gd name="G0" fmla="+- 451 0 0"/>
              <a:gd name="G1" fmla="+- 21600 0 451"/>
              <a:gd name="G2" fmla="+- 21600 0 45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51" y="10800"/>
                </a:moveTo>
                <a:cubicBezTo>
                  <a:pt x="451" y="16516"/>
                  <a:pt x="5084" y="21149"/>
                  <a:pt x="10800" y="21149"/>
                </a:cubicBezTo>
                <a:cubicBezTo>
                  <a:pt x="16516" y="21149"/>
                  <a:pt x="21149" y="16516"/>
                  <a:pt x="21149" y="10800"/>
                </a:cubicBezTo>
                <a:cubicBezTo>
                  <a:pt x="21149" y="5084"/>
                  <a:pt x="16516" y="451"/>
                  <a:pt x="10800" y="451"/>
                </a:cubicBezTo>
                <a:cubicBezTo>
                  <a:pt x="5084" y="451"/>
                  <a:pt x="451" y="5084"/>
                  <a:pt x="451" y="10800"/>
                </a:cubicBezTo>
                <a:close/>
              </a:path>
            </a:pathLst>
          </a:custGeom>
          <a:gradFill rotWithShape="1">
            <a:gsLst>
              <a:gs pos="0">
                <a:srgbClr val="CCECFF">
                  <a:alpha val="0"/>
                </a:srgbClr>
              </a:gs>
              <a:gs pos="100000">
                <a:srgbClr val="068ECC"/>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pic>
        <p:nvPicPr>
          <p:cNvPr id="67" name="Picture 105" descr="02章_05-1"/>
          <p:cNvPicPr>
            <a:picLocks noChangeAspect="1" noChangeArrowheads="1"/>
          </p:cNvPicPr>
          <p:nvPr/>
        </p:nvPicPr>
        <p:blipFill>
          <a:blip r:embed="rId2" cstate="print">
            <a:duotone>
              <a:prstClr val="black"/>
              <a:srgbClr val="4BACC6">
                <a:tint val="45000"/>
                <a:satMod val="400000"/>
              </a:srgbClr>
            </a:duotone>
            <a:extLst>
              <a:ext uri="{28A0092B-C50C-407E-A947-70E740481C1C}">
                <a14:useLocalDpi xmlns:a14="http://schemas.microsoft.com/office/drawing/2010/main" val="0"/>
              </a:ext>
            </a:extLst>
          </a:blip>
          <a:srcRect/>
          <a:stretch>
            <a:fillRect/>
          </a:stretch>
        </p:blipFill>
        <p:spPr bwMode="auto">
          <a:xfrm>
            <a:off x="3835079" y="3972050"/>
            <a:ext cx="188913" cy="18256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6" descr="02章_05-1"/>
          <p:cNvPicPr>
            <a:picLocks noChangeAspect="1" noChangeArrowheads="1"/>
          </p:cNvPicPr>
          <p:nvPr/>
        </p:nvPicPr>
        <p:blipFill>
          <a:blip r:embed="rId2" cstate="print">
            <a:duotone>
              <a:prstClr val="black"/>
              <a:srgbClr val="4BACC6">
                <a:tint val="45000"/>
                <a:satMod val="400000"/>
              </a:srgbClr>
            </a:duotone>
            <a:extLst>
              <a:ext uri="{28A0092B-C50C-407E-A947-70E740481C1C}">
                <a14:useLocalDpi xmlns:a14="http://schemas.microsoft.com/office/drawing/2010/main" val="0"/>
              </a:ext>
            </a:extLst>
          </a:blip>
          <a:srcRect/>
          <a:stretch>
            <a:fillRect/>
          </a:stretch>
        </p:blipFill>
        <p:spPr bwMode="auto">
          <a:xfrm>
            <a:off x="3862067" y="3108450"/>
            <a:ext cx="188912" cy="18256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8" descr="02章_05-1"/>
          <p:cNvPicPr>
            <a:picLocks noChangeAspect="1" noChangeArrowheads="1"/>
          </p:cNvPicPr>
          <p:nvPr/>
        </p:nvPicPr>
        <p:blipFill>
          <a:blip r:embed="rId2" cstate="print">
            <a:duotone>
              <a:prstClr val="black"/>
              <a:srgbClr val="4BACC6">
                <a:tint val="45000"/>
                <a:satMod val="400000"/>
              </a:srgbClr>
            </a:duotone>
            <a:extLst>
              <a:ext uri="{28A0092B-C50C-407E-A947-70E740481C1C}">
                <a14:useLocalDpi xmlns:a14="http://schemas.microsoft.com/office/drawing/2010/main" val="0"/>
              </a:ext>
            </a:extLst>
          </a:blip>
          <a:srcRect/>
          <a:stretch>
            <a:fillRect/>
          </a:stretch>
        </p:blipFill>
        <p:spPr bwMode="auto">
          <a:xfrm>
            <a:off x="5346379" y="3179888"/>
            <a:ext cx="188913" cy="1825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9" descr="02章_05-1"/>
          <p:cNvPicPr>
            <a:picLocks noChangeAspect="1" noChangeArrowheads="1"/>
          </p:cNvPicPr>
          <p:nvPr/>
        </p:nvPicPr>
        <p:blipFill>
          <a:blip r:embed="rId2" cstate="print">
            <a:duotone>
              <a:prstClr val="black"/>
              <a:srgbClr val="4BACC6">
                <a:tint val="45000"/>
                <a:satMod val="400000"/>
              </a:srgbClr>
            </a:duotone>
            <a:extLst>
              <a:ext uri="{28A0092B-C50C-407E-A947-70E740481C1C}">
                <a14:useLocalDpi xmlns:a14="http://schemas.microsoft.com/office/drawing/2010/main" val="0"/>
              </a:ext>
            </a:extLst>
          </a:blip>
          <a:srcRect/>
          <a:stretch>
            <a:fillRect/>
          </a:stretch>
        </p:blipFill>
        <p:spPr bwMode="auto">
          <a:xfrm>
            <a:off x="5346379" y="3972050"/>
            <a:ext cx="188913" cy="182563"/>
          </a:xfrm>
          <a:prstGeom prst="rect">
            <a:avLst/>
          </a:prstGeom>
          <a:noFill/>
          <a:extLst>
            <a:ext uri="{909E8E84-426E-40DD-AFC4-6F175D3DCCD1}">
              <a14:hiddenFill xmlns:a14="http://schemas.microsoft.com/office/drawing/2010/main">
                <a:solidFill>
                  <a:srgbClr val="FFFFFF"/>
                </a:solidFill>
              </a14:hiddenFill>
            </a:ext>
          </a:extLst>
        </p:spPr>
      </p:pic>
      <p:sp>
        <p:nvSpPr>
          <p:cNvPr id="71" name="AutoShape 121"/>
          <p:cNvSpPr>
            <a:spLocks noChangeArrowheads="1"/>
          </p:cNvSpPr>
          <p:nvPr/>
        </p:nvSpPr>
        <p:spPr bwMode="auto">
          <a:xfrm>
            <a:off x="3438204" y="4008563"/>
            <a:ext cx="604838" cy="307975"/>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zh-TW" sz="2400" b="1" dirty="0">
                <a:solidFill>
                  <a:srgbClr val="FFFFFF"/>
                </a:solidFill>
                <a:latin typeface="Century Gothic" pitchFamily="34" charset="0"/>
                <a:ea typeface="굴림" pitchFamily="34" charset="-127"/>
              </a:rPr>
              <a:t>2</a:t>
            </a:r>
            <a:endParaRPr lang="en-US" altLang="ko-KR" sz="2400" b="1" dirty="0">
              <a:solidFill>
                <a:srgbClr val="FFFFFF"/>
              </a:solidFill>
              <a:latin typeface="Century Gothic" pitchFamily="34" charset="0"/>
              <a:ea typeface="굴림" pitchFamily="34" charset="-127"/>
            </a:endParaRPr>
          </a:p>
        </p:txBody>
      </p:sp>
      <p:sp>
        <p:nvSpPr>
          <p:cNvPr id="72" name="AutoShape 122"/>
          <p:cNvSpPr>
            <a:spLocks noChangeArrowheads="1"/>
          </p:cNvSpPr>
          <p:nvPr/>
        </p:nvSpPr>
        <p:spPr bwMode="auto">
          <a:xfrm>
            <a:off x="5382892" y="4008563"/>
            <a:ext cx="604837" cy="306387"/>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dirty="0">
                <a:solidFill>
                  <a:srgbClr val="FFFFFF"/>
                </a:solidFill>
                <a:latin typeface="Century Gothic" pitchFamily="34" charset="0"/>
                <a:ea typeface="굴림" pitchFamily="34" charset="-127"/>
              </a:rPr>
              <a:t>4</a:t>
            </a:r>
          </a:p>
        </p:txBody>
      </p:sp>
      <p:sp>
        <p:nvSpPr>
          <p:cNvPr id="73" name="AutoShape 123"/>
          <p:cNvSpPr>
            <a:spLocks noChangeArrowheads="1"/>
          </p:cNvSpPr>
          <p:nvPr/>
        </p:nvSpPr>
        <p:spPr bwMode="auto">
          <a:xfrm>
            <a:off x="5382892" y="3071938"/>
            <a:ext cx="604837" cy="306387"/>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dirty="0">
                <a:solidFill>
                  <a:srgbClr val="FFFFFF"/>
                </a:solidFill>
                <a:latin typeface="Century Gothic" pitchFamily="34" charset="0"/>
                <a:ea typeface="굴림" pitchFamily="34" charset="-127"/>
              </a:rPr>
              <a:t>3</a:t>
            </a:r>
          </a:p>
        </p:txBody>
      </p:sp>
      <p:sp>
        <p:nvSpPr>
          <p:cNvPr id="74" name="AutoShape 124"/>
          <p:cNvSpPr>
            <a:spLocks noChangeArrowheads="1"/>
          </p:cNvSpPr>
          <p:nvPr/>
        </p:nvSpPr>
        <p:spPr bwMode="auto">
          <a:xfrm>
            <a:off x="3409629" y="3071938"/>
            <a:ext cx="604838" cy="306387"/>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zh-TW" sz="2400" b="1" dirty="0">
                <a:solidFill>
                  <a:srgbClr val="FFFFFF"/>
                </a:solidFill>
                <a:latin typeface="Century Gothic" pitchFamily="34" charset="0"/>
                <a:ea typeface="굴림" pitchFamily="34" charset="-127"/>
              </a:rPr>
              <a:t>1</a:t>
            </a:r>
            <a:endParaRPr lang="en-US" altLang="ko-KR" sz="2400" b="1" dirty="0">
              <a:solidFill>
                <a:srgbClr val="FFFFFF"/>
              </a:solidFill>
              <a:latin typeface="Century Gothic" pitchFamily="34" charset="0"/>
              <a:ea typeface="굴림" pitchFamily="34" charset="-127"/>
            </a:endParaRPr>
          </a:p>
        </p:txBody>
      </p:sp>
      <p:sp>
        <p:nvSpPr>
          <p:cNvPr id="75" name="TextBox 44"/>
          <p:cNvSpPr txBox="1"/>
          <p:nvPr/>
        </p:nvSpPr>
        <p:spPr>
          <a:xfrm>
            <a:off x="3976585" y="3252432"/>
            <a:ext cx="1420001" cy="904863"/>
          </a:xfrm>
          <a:prstGeom prst="rect">
            <a:avLst/>
          </a:prstGeom>
          <a:noFill/>
        </p:spPr>
        <p:txBody>
          <a:bodyPr wrap="square" rtlCol="0">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lang="zh-TW" altLang="en-US" b="1" kern="0" dirty="0">
                <a:effectLst>
                  <a:outerShdw blurRad="38100" dist="38100" dir="2700000" algn="tl">
                    <a:srgbClr val="000000">
                      <a:alpha val="43137"/>
                    </a:srgbClr>
                  </a:outerShdw>
                </a:effectLst>
                <a:latin typeface="微软雅黑" pitchFamily="34" charset="-122"/>
                <a:ea typeface="微软雅黑" pitchFamily="34" charset="-122"/>
              </a:rPr>
              <a:t>資訊安全項目規劃</a:t>
            </a:r>
          </a:p>
        </p:txBody>
      </p:sp>
      <p:sp>
        <p:nvSpPr>
          <p:cNvPr id="76" name="TextBox 45"/>
          <p:cNvSpPr txBox="1"/>
          <p:nvPr/>
        </p:nvSpPr>
        <p:spPr>
          <a:xfrm>
            <a:off x="6293289" y="1956198"/>
            <a:ext cx="2653862" cy="1754326"/>
          </a:xfrm>
          <a:prstGeom prst="rect">
            <a:avLst/>
          </a:prstGeom>
          <a:noFill/>
        </p:spPr>
        <p:txBody>
          <a:bodyPr wrap="square" rtlCol="0">
            <a:spAutoFit/>
          </a:bodyPr>
          <a:lstStyle/>
          <a:p>
            <a:pPr marL="285750" indent="-285750" algn="just">
              <a:spcBef>
                <a:spcPts val="300"/>
              </a:spcBef>
              <a:spcAft>
                <a:spcPts val="300"/>
              </a:spcAft>
              <a:buFont typeface="Wingdings" panose="05000000000000000000" pitchFamily="2" charset="2"/>
              <a:buChar char="l"/>
            </a:pPr>
            <a:r>
              <a:rPr lang="zh-TW" altLang="en-US" sz="1400" dirty="0">
                <a:latin typeface="微軟正黑體" panose="020B0604030504040204" pitchFamily="34" charset="-120"/>
                <a:ea typeface="微軟正黑體" panose="020B0604030504040204" pitchFamily="34" charset="-120"/>
                <a:sym typeface="+mn-lt"/>
              </a:rPr>
              <a:t>建置專案系統與實體網路隔離環境外的資料交換機制。</a:t>
            </a:r>
            <a:endParaRPr lang="en-US" altLang="zh-TW" sz="1400" dirty="0">
              <a:latin typeface="微軟正黑體" panose="020B0604030504040204" pitchFamily="34" charset="-120"/>
              <a:ea typeface="微軟正黑體" panose="020B0604030504040204" pitchFamily="34" charset="-120"/>
              <a:sym typeface="+mn-lt"/>
            </a:endParaRPr>
          </a:p>
          <a:p>
            <a:pPr marL="285750" indent="-285750" algn="just">
              <a:spcBef>
                <a:spcPts val="300"/>
              </a:spcBef>
              <a:spcAft>
                <a:spcPts val="300"/>
              </a:spcAft>
              <a:buFont typeface="Wingdings" panose="05000000000000000000" pitchFamily="2" charset="2"/>
              <a:buChar char="l"/>
            </a:pPr>
            <a:r>
              <a:rPr lang="zh-TW" altLang="en-US" sz="1400" dirty="0" smtClean="0">
                <a:latin typeface="微軟正黑體" panose="020B0604030504040204" pitchFamily="34" charset="-120"/>
                <a:ea typeface="微軟正黑體" panose="020B0604030504040204" pitchFamily="34" charset="-120"/>
                <a:sym typeface="+mn-lt"/>
              </a:rPr>
              <a:t>建置使用者</a:t>
            </a:r>
            <a:r>
              <a:rPr lang="zh-TW" altLang="en-US" sz="1400" dirty="0">
                <a:latin typeface="微軟正黑體" panose="020B0604030504040204" pitchFamily="34" charset="-120"/>
                <a:ea typeface="微軟正黑體" panose="020B0604030504040204" pitchFamily="34" charset="-120"/>
                <a:sym typeface="+mn-lt"/>
              </a:rPr>
              <a:t>認證與辨識</a:t>
            </a:r>
            <a:r>
              <a:rPr lang="zh-TW" altLang="en-US" sz="1400" dirty="0" smtClean="0">
                <a:latin typeface="微軟正黑體" panose="020B0604030504040204" pitchFamily="34" charset="-120"/>
                <a:ea typeface="微軟正黑體" panose="020B0604030504040204" pitchFamily="34" charset="-120"/>
                <a:sym typeface="+mn-lt"/>
              </a:rPr>
              <a:t>防火牆。</a:t>
            </a:r>
            <a:endParaRPr lang="en-US" altLang="zh-TW" sz="1400" dirty="0" smtClean="0">
              <a:latin typeface="微軟正黑體" panose="020B0604030504040204" pitchFamily="34" charset="-120"/>
              <a:ea typeface="微軟正黑體" panose="020B0604030504040204" pitchFamily="34" charset="-120"/>
              <a:sym typeface="+mn-lt"/>
            </a:endParaRPr>
          </a:p>
          <a:p>
            <a:pPr marL="285750" indent="-285750" algn="just">
              <a:spcBef>
                <a:spcPts val="300"/>
              </a:spcBef>
              <a:spcAft>
                <a:spcPts val="300"/>
              </a:spcAft>
              <a:buFont typeface="Wingdings" panose="05000000000000000000" pitchFamily="2" charset="2"/>
              <a:buChar char="l"/>
            </a:pPr>
            <a:r>
              <a:rPr lang="zh-TW" altLang="en-US" sz="1400" dirty="0" smtClean="0">
                <a:latin typeface="微軟正黑體" panose="020B0604030504040204" pitchFamily="34" charset="-120"/>
                <a:ea typeface="微軟正黑體" panose="020B0604030504040204" pitchFamily="34" charset="-120"/>
                <a:sym typeface="+mn-lt"/>
              </a:rPr>
              <a:t>提供提供完整</a:t>
            </a:r>
            <a:r>
              <a:rPr lang="en-US" altLang="zh-TW" sz="1400" dirty="0">
                <a:latin typeface="微軟正黑體" panose="020B0604030504040204" pitchFamily="34" charset="-120"/>
                <a:ea typeface="微軟正黑體" panose="020B0604030504040204" pitchFamily="34" charset="-120"/>
                <a:sym typeface="+mn-lt"/>
              </a:rPr>
              <a:t>180</a:t>
            </a:r>
            <a:r>
              <a:rPr lang="zh-TW" altLang="en-US" sz="1400" dirty="0">
                <a:latin typeface="微軟正黑體" panose="020B0604030504040204" pitchFamily="34" charset="-120"/>
                <a:ea typeface="微軟正黑體" panose="020B0604030504040204" pitchFamily="34" charset="-120"/>
                <a:sym typeface="+mn-lt"/>
              </a:rPr>
              <a:t>天</a:t>
            </a:r>
            <a:r>
              <a:rPr lang="zh-TW" altLang="en-US" sz="1400" dirty="0" smtClean="0">
                <a:latin typeface="微軟正黑體" panose="020B0604030504040204" pitchFamily="34" charset="-120"/>
                <a:ea typeface="微軟正黑體" panose="020B0604030504040204" pitchFamily="34" charset="-120"/>
                <a:sym typeface="+mn-lt"/>
              </a:rPr>
              <a:t>完整備份</a:t>
            </a:r>
            <a:r>
              <a:rPr lang="zh-TW" altLang="en-US" sz="1400" dirty="0">
                <a:latin typeface="微軟正黑體" panose="020B0604030504040204" pitchFamily="34" charset="-120"/>
                <a:ea typeface="微軟正黑體" panose="020B0604030504040204" pitchFamily="34" charset="-120"/>
                <a:sym typeface="+mn-lt"/>
              </a:rPr>
              <a:t>機制包含異地備</a:t>
            </a:r>
            <a:r>
              <a:rPr lang="zh-TW" altLang="en-US" sz="1400" dirty="0" smtClean="0">
                <a:latin typeface="微軟正黑體" panose="020B0604030504040204" pitchFamily="34" charset="-120"/>
                <a:ea typeface="微軟正黑體" panose="020B0604030504040204" pitchFamily="34" charset="-120"/>
                <a:sym typeface="+mn-lt"/>
              </a:rPr>
              <a:t>援認證</a:t>
            </a:r>
            <a:r>
              <a:rPr lang="zh-TW" altLang="en-US" sz="1400" dirty="0">
                <a:latin typeface="微軟正黑體" panose="020B0604030504040204" pitchFamily="34" charset="-120"/>
                <a:ea typeface="微軟正黑體" panose="020B0604030504040204" pitchFamily="34" charset="-120"/>
                <a:sym typeface="+mn-lt"/>
              </a:rPr>
              <a:t>與存取紀錄。</a:t>
            </a:r>
            <a:endParaRPr lang="en-US" altLang="zh-TW" sz="1400" dirty="0">
              <a:latin typeface="微軟正黑體" panose="020B0604030504040204" pitchFamily="34" charset="-120"/>
              <a:ea typeface="微軟正黑體" panose="020B0604030504040204" pitchFamily="34" charset="-120"/>
              <a:sym typeface="+mn-lt"/>
            </a:endParaRPr>
          </a:p>
        </p:txBody>
      </p:sp>
      <p:sp>
        <p:nvSpPr>
          <p:cNvPr id="77" name="TextBox 46"/>
          <p:cNvSpPr txBox="1"/>
          <p:nvPr/>
        </p:nvSpPr>
        <p:spPr>
          <a:xfrm>
            <a:off x="6230617" y="1586866"/>
            <a:ext cx="1280580" cy="369332"/>
          </a:xfrm>
          <a:prstGeom prst="rect">
            <a:avLst/>
          </a:prstGeom>
          <a:noFill/>
        </p:spPr>
        <p:txBody>
          <a:bodyPr wrap="square" rtlCol="0">
            <a:spAutoFit/>
          </a:bodyPr>
          <a:lstStyle/>
          <a:p>
            <a:pPr>
              <a:defRPr/>
            </a:pPr>
            <a:r>
              <a:rPr lang="zh-TW" altLang="en-US" b="1" kern="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控制層</a:t>
            </a:r>
            <a:endParaRPr lang="zh-CN" altLang="en-US" b="1" kern="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78" name="TextBox 47"/>
          <p:cNvSpPr txBox="1"/>
          <p:nvPr/>
        </p:nvSpPr>
        <p:spPr>
          <a:xfrm>
            <a:off x="6339258" y="4566429"/>
            <a:ext cx="2607893" cy="1246495"/>
          </a:xfrm>
          <a:prstGeom prst="rect">
            <a:avLst/>
          </a:prstGeom>
          <a:noFill/>
        </p:spPr>
        <p:txBody>
          <a:bodyPr wrap="square" rtlCol="0">
            <a:spAutoFit/>
          </a:bodyPr>
          <a:lstStyle/>
          <a:p>
            <a:pPr marL="285750" indent="-285750" algn="just">
              <a:spcBef>
                <a:spcPts val="300"/>
              </a:spcBef>
              <a:spcAft>
                <a:spcPts val="300"/>
              </a:spcAft>
              <a:buFont typeface="Wingdings" panose="05000000000000000000" pitchFamily="2" charset="2"/>
              <a:buChar char="l"/>
            </a:pPr>
            <a:r>
              <a:rPr lang="zh-TW" altLang="en-US" sz="1400" dirty="0">
                <a:latin typeface="微軟正黑體" panose="020B0604030504040204" pitchFamily="34" charset="-120"/>
                <a:ea typeface="微軟正黑體" panose="020B0604030504040204" pitchFamily="34" charset="-120"/>
                <a:sym typeface="+mn-lt"/>
              </a:rPr>
              <a:t>針對本專案系統之網路環境，實施「</a:t>
            </a:r>
            <a:r>
              <a:rPr lang="zh-TW" altLang="en-US" sz="1400" b="1" dirty="0">
                <a:solidFill>
                  <a:srgbClr val="FF0000"/>
                </a:solidFill>
                <a:latin typeface="微軟正黑體" panose="020B0604030504040204" pitchFamily="34" charset="-120"/>
                <a:ea typeface="微軟正黑體" panose="020B0604030504040204" pitchFamily="34" charset="-120"/>
                <a:sym typeface="+mn-lt"/>
              </a:rPr>
              <a:t>實體隔離</a:t>
            </a:r>
            <a:r>
              <a:rPr lang="zh-TW" altLang="en-US" sz="1400" dirty="0">
                <a:latin typeface="微軟正黑體" panose="020B0604030504040204" pitchFamily="34" charset="-120"/>
                <a:ea typeface="微軟正黑體" panose="020B0604030504040204" pitchFamily="34" charset="-120"/>
                <a:sym typeface="+mn-lt"/>
              </a:rPr>
              <a:t>」機制</a:t>
            </a:r>
            <a:r>
              <a:rPr lang="zh-TW" altLang="en-US" sz="1400" dirty="0" smtClean="0">
                <a:latin typeface="微軟正黑體" panose="020B0604030504040204" pitchFamily="34" charset="-120"/>
                <a:ea typeface="微軟正黑體" panose="020B0604030504040204" pitchFamily="34" charset="-120"/>
                <a:sym typeface="+mn-lt"/>
              </a:rPr>
              <a:t>。</a:t>
            </a:r>
            <a:endParaRPr lang="en-US" altLang="zh-TW" sz="1400" dirty="0" smtClean="0">
              <a:latin typeface="微軟正黑體" panose="020B0604030504040204" pitchFamily="34" charset="-120"/>
              <a:ea typeface="微軟正黑體" panose="020B0604030504040204" pitchFamily="34" charset="-120"/>
              <a:sym typeface="+mn-lt"/>
            </a:endParaRPr>
          </a:p>
          <a:p>
            <a:pPr marL="285750" indent="-285750" algn="just">
              <a:spcBef>
                <a:spcPts val="300"/>
              </a:spcBef>
              <a:spcAft>
                <a:spcPts val="300"/>
              </a:spcAft>
              <a:buFont typeface="Wingdings" panose="05000000000000000000" pitchFamily="2" charset="2"/>
              <a:buChar char="l"/>
            </a:pPr>
            <a:r>
              <a:rPr lang="zh-TW" altLang="en-US" sz="1400" dirty="0">
                <a:latin typeface="微軟正黑體" panose="020B0604030504040204" pitchFamily="34" charset="-120"/>
                <a:ea typeface="微軟正黑體" panose="020B0604030504040204" pitchFamily="34" charset="-120"/>
                <a:sym typeface="+mn-lt"/>
              </a:rPr>
              <a:t>計畫內使用人員及台籍幹部相關人員</a:t>
            </a:r>
            <a:r>
              <a:rPr lang="zh-TW" altLang="en-US" sz="1400" dirty="0" smtClean="0">
                <a:latin typeface="微軟正黑體" panose="020B0604030504040204" pitchFamily="34" charset="-120"/>
                <a:ea typeface="微軟正黑體" panose="020B0604030504040204" pitchFamily="34" charset="-120"/>
                <a:sym typeface="+mn-lt"/>
              </a:rPr>
              <a:t>進行</a:t>
            </a:r>
            <a:r>
              <a:rPr lang="en-US" altLang="zh-TW" sz="1400" dirty="0" smtClean="0">
                <a:latin typeface="微軟正黑體" panose="020B0604030504040204" pitchFamily="34" charset="-120"/>
                <a:ea typeface="微軟正黑體" panose="020B0604030504040204" pitchFamily="34" charset="-120"/>
                <a:sym typeface="+mn-lt"/>
              </a:rPr>
              <a:t>2</a:t>
            </a:r>
            <a:r>
              <a:rPr lang="zh-TW" altLang="en-US" sz="1400" dirty="0" smtClean="0">
                <a:latin typeface="微軟正黑體" panose="020B0604030504040204" pitchFamily="34" charset="-120"/>
                <a:ea typeface="微軟正黑體" panose="020B0604030504040204" pitchFamily="34" charset="-120"/>
                <a:sym typeface="+mn-lt"/>
              </a:rPr>
              <a:t>小時以上的資</a:t>
            </a:r>
            <a:r>
              <a:rPr lang="zh-TW" altLang="en-US" sz="1400" dirty="0">
                <a:latin typeface="微軟正黑體" panose="020B0604030504040204" pitchFamily="34" charset="-120"/>
                <a:ea typeface="微軟正黑體" panose="020B0604030504040204" pitchFamily="34" charset="-120"/>
                <a:sym typeface="+mn-lt"/>
              </a:rPr>
              <a:t>安教育訓練</a:t>
            </a:r>
            <a:endParaRPr lang="zh-CN" altLang="en-US" sz="1400" dirty="0">
              <a:latin typeface="微軟正黑體" panose="020B0604030504040204" pitchFamily="34" charset="-120"/>
              <a:ea typeface="微軟正黑體" panose="020B0604030504040204" pitchFamily="34" charset="-120"/>
              <a:sym typeface="+mn-lt"/>
            </a:endParaRPr>
          </a:p>
        </p:txBody>
      </p:sp>
      <p:sp>
        <p:nvSpPr>
          <p:cNvPr id="79" name="TextBox 48"/>
          <p:cNvSpPr txBox="1"/>
          <p:nvPr/>
        </p:nvSpPr>
        <p:spPr>
          <a:xfrm>
            <a:off x="6384119" y="4186948"/>
            <a:ext cx="12805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b="1" kern="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實體層</a:t>
            </a:r>
            <a:endParaRPr lang="zh-CN" altLang="en-US" b="1" kern="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80" name="TextBox 49"/>
          <p:cNvSpPr txBox="1"/>
          <p:nvPr/>
        </p:nvSpPr>
        <p:spPr>
          <a:xfrm>
            <a:off x="377308" y="2302701"/>
            <a:ext cx="2668785" cy="1323439"/>
          </a:xfrm>
          <a:prstGeom prst="rect">
            <a:avLst/>
          </a:prstGeom>
          <a:noFill/>
        </p:spPr>
        <p:txBody>
          <a:bodyPr wrap="square" rtlCol="0">
            <a:spAutoFit/>
          </a:bodyPr>
          <a:lstStyle/>
          <a:p>
            <a:pPr marL="285750" indent="-285750" algn="just">
              <a:spcBef>
                <a:spcPts val="300"/>
              </a:spcBef>
              <a:spcAft>
                <a:spcPts val="300"/>
              </a:spcAft>
              <a:buFont typeface="Wingdings" panose="05000000000000000000" pitchFamily="2" charset="2"/>
              <a:buChar char="l"/>
            </a:pPr>
            <a:r>
              <a:rPr lang="zh-TW" altLang="en-US" sz="1400" dirty="0">
                <a:latin typeface="微軟正黑體" panose="020B0604030504040204" pitchFamily="34" charset="-120"/>
                <a:ea typeface="微軟正黑體" panose="020B0604030504040204" pitchFamily="34" charset="-120"/>
                <a:sym typeface="+mn-lt"/>
              </a:rPr>
              <a:t>將專案系統建置於「</a:t>
            </a:r>
            <a:r>
              <a:rPr lang="zh-TW" altLang="en-US" sz="1400" b="1" dirty="0">
                <a:solidFill>
                  <a:srgbClr val="FF0000"/>
                </a:solidFill>
                <a:latin typeface="微軟正黑體" panose="020B0604030504040204" pitchFamily="34" charset="-120"/>
                <a:ea typeface="微軟正黑體" panose="020B0604030504040204" pitchFamily="34" charset="-120"/>
                <a:sym typeface="+mn-lt"/>
              </a:rPr>
              <a:t>實體網路隔離</a:t>
            </a:r>
            <a:r>
              <a:rPr lang="zh-TW" altLang="en-US" sz="1400" dirty="0">
                <a:latin typeface="微軟正黑體" panose="020B0604030504040204" pitchFamily="34" charset="-120"/>
                <a:ea typeface="微軟正黑體" panose="020B0604030504040204" pitchFamily="34" charset="-120"/>
                <a:sym typeface="+mn-lt"/>
              </a:rPr>
              <a:t>」環境內。</a:t>
            </a:r>
            <a:endParaRPr lang="en-US" altLang="zh-TW" sz="1400" dirty="0">
              <a:latin typeface="微軟正黑體" panose="020B0604030504040204" pitchFamily="34" charset="-120"/>
              <a:ea typeface="微軟正黑體" panose="020B0604030504040204" pitchFamily="34" charset="-120"/>
              <a:sym typeface="+mn-lt"/>
            </a:endParaRPr>
          </a:p>
          <a:p>
            <a:pPr marL="285750" indent="-285750" algn="just">
              <a:spcBef>
                <a:spcPts val="300"/>
              </a:spcBef>
              <a:spcAft>
                <a:spcPts val="300"/>
              </a:spcAft>
              <a:buFont typeface="Wingdings" panose="05000000000000000000" pitchFamily="2" charset="2"/>
              <a:buChar char="l"/>
            </a:pPr>
            <a:r>
              <a:rPr lang="zh-TW" altLang="en-US" sz="1400" dirty="0">
                <a:latin typeface="微軟正黑體" panose="020B0604030504040204" pitchFamily="34" charset="-120"/>
                <a:ea typeface="微軟正黑體" panose="020B0604030504040204" pitchFamily="34" charset="-120"/>
                <a:sym typeface="+mn-lt"/>
              </a:rPr>
              <a:t>防止網路層干擾、攻擊。</a:t>
            </a:r>
            <a:endParaRPr lang="en-US" altLang="zh-TW" sz="1400" dirty="0">
              <a:latin typeface="微軟正黑體" panose="020B0604030504040204" pitchFamily="34" charset="-120"/>
              <a:ea typeface="微軟正黑體" panose="020B0604030504040204" pitchFamily="34" charset="-120"/>
              <a:sym typeface="+mn-lt"/>
            </a:endParaRPr>
          </a:p>
          <a:p>
            <a:pPr marL="285750" indent="-285750" algn="just">
              <a:spcBef>
                <a:spcPts val="300"/>
              </a:spcBef>
              <a:spcAft>
                <a:spcPts val="300"/>
              </a:spcAft>
              <a:buFont typeface="Wingdings" panose="05000000000000000000" pitchFamily="2" charset="2"/>
              <a:buChar char="l"/>
            </a:pPr>
            <a:r>
              <a:rPr lang="zh-TW" altLang="en-US" sz="1400" dirty="0">
                <a:latin typeface="微軟正黑體" panose="020B0604030504040204" pitchFamily="34" charset="-120"/>
                <a:ea typeface="微軟正黑體" panose="020B0604030504040204" pitchFamily="34" charset="-120"/>
                <a:sym typeface="+mn-lt"/>
              </a:rPr>
              <a:t>於模組開發完成時進行系統弱掃。</a:t>
            </a:r>
            <a:endParaRPr lang="zh-CN" altLang="en-US" sz="1400" dirty="0">
              <a:latin typeface="微軟正黑體" panose="020B0604030504040204" pitchFamily="34" charset="-120"/>
              <a:ea typeface="微軟正黑體" panose="020B0604030504040204" pitchFamily="34" charset="-120"/>
              <a:sym typeface="+mn-lt"/>
            </a:endParaRPr>
          </a:p>
        </p:txBody>
      </p:sp>
      <p:sp>
        <p:nvSpPr>
          <p:cNvPr id="81" name="TextBox 50"/>
          <p:cNvSpPr txBox="1"/>
          <p:nvPr/>
        </p:nvSpPr>
        <p:spPr>
          <a:xfrm>
            <a:off x="594223" y="1874898"/>
            <a:ext cx="1241473" cy="461665"/>
          </a:xfrm>
          <a:prstGeom prst="rect">
            <a:avLst/>
          </a:prstGeom>
          <a:noFill/>
        </p:spPr>
        <p:txBody>
          <a:bodyPr wrap="square" rtlCol="0">
            <a:spAutoFit/>
          </a:bodyPr>
          <a:lstStyle/>
          <a:p>
            <a:pPr>
              <a:defRPr/>
            </a:pPr>
            <a:r>
              <a:rPr lang="zh-TW" altLang="en-US" b="1" kern="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sym typeface="+mn-lt"/>
              </a:rPr>
              <a:t>網路層</a:t>
            </a:r>
            <a:endParaRPr lang="en-US" altLang="zh-CN" b="1" kern="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sym typeface="+mn-lt"/>
            </a:endParaRPr>
          </a:p>
        </p:txBody>
      </p:sp>
      <p:sp>
        <p:nvSpPr>
          <p:cNvPr id="82" name="TextBox 51"/>
          <p:cNvSpPr txBox="1"/>
          <p:nvPr/>
        </p:nvSpPr>
        <p:spPr>
          <a:xfrm>
            <a:off x="377308" y="4363355"/>
            <a:ext cx="3267844" cy="1769715"/>
          </a:xfrm>
          <a:prstGeom prst="rect">
            <a:avLst/>
          </a:prstGeom>
          <a:noFill/>
        </p:spPr>
        <p:txBody>
          <a:bodyPr wrap="square" rtlCol="0">
            <a:spAutoFit/>
          </a:bodyPr>
          <a:lstStyle/>
          <a:p>
            <a:pPr marL="285750" indent="-285750">
              <a:spcBef>
                <a:spcPts val="300"/>
              </a:spcBef>
              <a:spcAft>
                <a:spcPts val="300"/>
              </a:spcAft>
              <a:buFont typeface="Wingdings" panose="05000000000000000000" pitchFamily="2" charset="2"/>
              <a:buChar char="l"/>
            </a:pPr>
            <a:r>
              <a:rPr lang="zh-TW" altLang="en-US" sz="1400" dirty="0" smtClean="0">
                <a:latin typeface="微軟正黑體" panose="020B0604030504040204" pitchFamily="34" charset="-120"/>
                <a:ea typeface="微軟正黑體" panose="020B0604030504040204" pitchFamily="34" charset="-120"/>
                <a:sym typeface="+mn-lt"/>
              </a:rPr>
              <a:t>對</a:t>
            </a:r>
            <a:r>
              <a:rPr lang="zh-TW" altLang="en-US" sz="1400" dirty="0">
                <a:latin typeface="微軟正黑體" panose="020B0604030504040204" pitchFamily="34" charset="-120"/>
                <a:ea typeface="微軟正黑體" panose="020B0604030504040204" pitchFamily="34" charset="-120"/>
                <a:sym typeface="+mn-lt"/>
              </a:rPr>
              <a:t>公司內部進行資安現況盤點。</a:t>
            </a:r>
            <a:endParaRPr lang="en-US" altLang="zh-TW" sz="1400" dirty="0">
              <a:latin typeface="微軟正黑體" panose="020B0604030504040204" pitchFamily="34" charset="-120"/>
              <a:ea typeface="微軟正黑體" panose="020B0604030504040204" pitchFamily="34" charset="-120"/>
              <a:sym typeface="+mn-lt"/>
            </a:endParaRPr>
          </a:p>
          <a:p>
            <a:pPr marL="285750" indent="-285750">
              <a:spcBef>
                <a:spcPts val="300"/>
              </a:spcBef>
              <a:spcAft>
                <a:spcPts val="300"/>
              </a:spcAft>
              <a:buFont typeface="Wingdings" panose="05000000000000000000" pitchFamily="2" charset="2"/>
              <a:buChar char="l"/>
            </a:pPr>
            <a:r>
              <a:rPr lang="zh-TW" altLang="en-US" sz="1400" dirty="0" smtClean="0">
                <a:latin typeface="微軟正黑體" panose="020B0604030504040204" pitchFamily="34" charset="-120"/>
                <a:ea typeface="微軟正黑體" panose="020B0604030504040204" pitchFamily="34" charset="-120"/>
                <a:sym typeface="+mn-lt"/>
              </a:rPr>
              <a:t>對軟硬</a:t>
            </a:r>
            <a:r>
              <a:rPr lang="zh-TW" altLang="en-US" sz="1400" dirty="0">
                <a:latin typeface="微軟正黑體" panose="020B0604030504040204" pitchFamily="34" charset="-120"/>
                <a:ea typeface="微軟正黑體" panose="020B0604030504040204" pitchFamily="34" charset="-120"/>
                <a:sym typeface="+mn-lt"/>
              </a:rPr>
              <a:t>體進行資訊資產整理與</a:t>
            </a:r>
            <a:r>
              <a:rPr lang="zh-TW" altLang="en-US" sz="1400" dirty="0" smtClean="0">
                <a:latin typeface="微軟正黑體" panose="020B0604030504040204" pitchFamily="34" charset="-120"/>
                <a:ea typeface="微軟正黑體" panose="020B0604030504040204" pitchFamily="34" charset="-120"/>
                <a:sym typeface="+mn-lt"/>
              </a:rPr>
              <a:t>紀錄</a:t>
            </a:r>
            <a:endParaRPr lang="en-US" altLang="zh-TW" sz="1400" dirty="0">
              <a:latin typeface="微軟正黑體" panose="020B0604030504040204" pitchFamily="34" charset="-120"/>
              <a:ea typeface="微軟正黑體" panose="020B0604030504040204" pitchFamily="34" charset="-120"/>
              <a:sym typeface="+mn-lt"/>
            </a:endParaRPr>
          </a:p>
          <a:p>
            <a:pPr marL="285750" indent="-285750">
              <a:spcBef>
                <a:spcPts val="300"/>
              </a:spcBef>
              <a:spcAft>
                <a:spcPts val="300"/>
              </a:spcAft>
              <a:buFont typeface="Wingdings" panose="05000000000000000000" pitchFamily="2" charset="2"/>
              <a:buChar char="l"/>
            </a:pPr>
            <a:r>
              <a:rPr lang="zh-TW" altLang="en-US" sz="1400" dirty="0">
                <a:latin typeface="微軟正黑體" panose="020B0604030504040204" pitchFamily="34" charset="-120"/>
                <a:ea typeface="微軟正黑體" panose="020B0604030504040204" pitchFamily="34" charset="-120"/>
                <a:sym typeface="+mn-lt"/>
              </a:rPr>
              <a:t>配合相關稽核驗證作業</a:t>
            </a:r>
            <a:r>
              <a:rPr lang="zh-TW" altLang="en-US" sz="1400" dirty="0" smtClean="0">
                <a:latin typeface="微軟正黑體" panose="020B0604030504040204" pitchFamily="34" charset="-120"/>
                <a:ea typeface="微軟正黑體" panose="020B0604030504040204" pitchFamily="34" charset="-120"/>
                <a:sym typeface="+mn-lt"/>
              </a:rPr>
              <a:t>。</a:t>
            </a:r>
            <a:endParaRPr lang="en-US" altLang="zh-TW" sz="1400" dirty="0" smtClean="0">
              <a:latin typeface="微軟正黑體" panose="020B0604030504040204" pitchFamily="34" charset="-120"/>
              <a:ea typeface="微軟正黑體" panose="020B0604030504040204" pitchFamily="34" charset="-120"/>
              <a:sym typeface="+mn-lt"/>
            </a:endParaRPr>
          </a:p>
          <a:p>
            <a:pPr marL="342900" indent="-342900">
              <a:spcBef>
                <a:spcPts val="300"/>
              </a:spcBef>
              <a:spcAft>
                <a:spcPts val="300"/>
              </a:spcAft>
              <a:buFont typeface="+mj-lt"/>
              <a:buAutoNum type="arabicPeriod"/>
            </a:pPr>
            <a:r>
              <a:rPr lang="zh-TW" altLang="en-US" sz="1400" dirty="0" smtClean="0">
                <a:latin typeface="微軟正黑體" panose="020B0604030504040204" pitchFamily="34" charset="-120"/>
                <a:ea typeface="微軟正黑體" panose="020B0604030504040204" pitchFamily="34" charset="-120"/>
                <a:sym typeface="+mn-lt"/>
              </a:rPr>
              <a:t>避免</a:t>
            </a:r>
            <a:r>
              <a:rPr lang="en-US" altLang="zh-TW" sz="1400" dirty="0">
                <a:latin typeface="微軟正黑體" panose="020B0604030504040204" pitchFamily="34" charset="-120"/>
                <a:ea typeface="微軟正黑體" panose="020B0604030504040204" pitchFamily="34" charset="-120"/>
                <a:sym typeface="+mn-lt"/>
              </a:rPr>
              <a:t>SQL </a:t>
            </a:r>
            <a:r>
              <a:rPr lang="en-US" altLang="zh-TW" sz="1400" dirty="0" err="1" smtClean="0">
                <a:latin typeface="微軟正黑體" panose="020B0604030504040204" pitchFamily="34" charset="-120"/>
                <a:ea typeface="微軟正黑體" panose="020B0604030504040204" pitchFamily="34" charset="-120"/>
                <a:sym typeface="+mn-lt"/>
              </a:rPr>
              <a:t>InJection</a:t>
            </a:r>
            <a:endParaRPr lang="en-US" altLang="zh-TW" sz="1400" dirty="0" smtClean="0">
              <a:latin typeface="微軟正黑體" panose="020B0604030504040204" pitchFamily="34" charset="-120"/>
              <a:ea typeface="微軟正黑體" panose="020B0604030504040204" pitchFamily="34" charset="-120"/>
              <a:sym typeface="+mn-lt"/>
            </a:endParaRPr>
          </a:p>
          <a:p>
            <a:pPr marL="342900" indent="-342900">
              <a:spcBef>
                <a:spcPts val="300"/>
              </a:spcBef>
              <a:spcAft>
                <a:spcPts val="300"/>
              </a:spcAft>
              <a:buFont typeface="+mj-lt"/>
              <a:buAutoNum type="arabicPeriod"/>
            </a:pPr>
            <a:r>
              <a:rPr lang="en-US" altLang="zh-CN" sz="1400" dirty="0" smtClean="0">
                <a:latin typeface="微軟正黑體" panose="020B0604030504040204" pitchFamily="34" charset="-120"/>
                <a:ea typeface="微軟正黑體" panose="020B0604030504040204" pitchFamily="34" charset="-120"/>
                <a:sym typeface="+mn-lt"/>
              </a:rPr>
              <a:t>CORS</a:t>
            </a:r>
            <a:r>
              <a:rPr lang="zh-CN" altLang="en-US" sz="1400" dirty="0" smtClean="0">
                <a:latin typeface="微軟正黑體" panose="020B0604030504040204" pitchFamily="34" charset="-120"/>
                <a:ea typeface="微軟正黑體" panose="020B0604030504040204" pitchFamily="34" charset="-120"/>
                <a:sym typeface="+mn-lt"/>
              </a:rPr>
              <a:t>防護</a:t>
            </a:r>
            <a:endParaRPr lang="en-US" altLang="zh-TW" sz="1400" dirty="0" smtClean="0">
              <a:latin typeface="微軟正黑體" panose="020B0604030504040204" pitchFamily="34" charset="-120"/>
              <a:ea typeface="微軟正黑體" panose="020B0604030504040204" pitchFamily="34" charset="-120"/>
              <a:sym typeface="+mn-lt"/>
            </a:endParaRPr>
          </a:p>
          <a:p>
            <a:pPr marL="342900" indent="-342900">
              <a:spcBef>
                <a:spcPts val="300"/>
              </a:spcBef>
              <a:spcAft>
                <a:spcPts val="300"/>
              </a:spcAft>
              <a:buFont typeface="+mj-lt"/>
              <a:buAutoNum type="arabicPeriod"/>
            </a:pPr>
            <a:r>
              <a:rPr lang="zh-TW" altLang="en-US" sz="1400" dirty="0" smtClean="0">
                <a:latin typeface="微軟正黑體" panose="020B0604030504040204" pitchFamily="34" charset="-120"/>
                <a:ea typeface="微軟正黑體" panose="020B0604030504040204" pitchFamily="34" charset="-120"/>
                <a:sym typeface="+mn-lt"/>
              </a:rPr>
              <a:t>檢查</a:t>
            </a:r>
            <a:r>
              <a:rPr lang="zh-TW" altLang="en-US" sz="1400" dirty="0">
                <a:latin typeface="微軟正黑體" panose="020B0604030504040204" pitchFamily="34" charset="-120"/>
                <a:ea typeface="微軟正黑體" panose="020B0604030504040204" pitchFamily="34" charset="-120"/>
                <a:sym typeface="+mn-lt"/>
              </a:rPr>
              <a:t>程式是否有用非法套件或漏洞</a:t>
            </a:r>
            <a:endParaRPr lang="zh-CN" altLang="en-US" sz="1400" dirty="0">
              <a:latin typeface="微軟正黑體" panose="020B0604030504040204" pitchFamily="34" charset="-120"/>
              <a:ea typeface="微軟正黑體" panose="020B0604030504040204" pitchFamily="34" charset="-120"/>
              <a:sym typeface="+mn-lt"/>
            </a:endParaRPr>
          </a:p>
        </p:txBody>
      </p:sp>
      <p:sp>
        <p:nvSpPr>
          <p:cNvPr id="83" name="TextBox 52"/>
          <p:cNvSpPr txBox="1"/>
          <p:nvPr/>
        </p:nvSpPr>
        <p:spPr>
          <a:xfrm>
            <a:off x="555116" y="3945618"/>
            <a:ext cx="12805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b="1" kern="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管理層</a:t>
            </a:r>
            <a:endParaRPr lang="zh-CN" altLang="en-US" b="1" kern="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40" name="圖片 39"/>
          <p:cNvPicPr/>
          <p:nvPr/>
        </p:nvPicPr>
        <p:blipFill>
          <a:blip r:embed="rId3" cstate="print">
            <a:extLst>
              <a:ext uri="{28A0092B-C50C-407E-A947-70E740481C1C}">
                <a14:useLocalDpi xmlns:a14="http://schemas.microsoft.com/office/drawing/2010/main" val="0"/>
              </a:ext>
            </a:extLst>
          </a:blip>
          <a:stretch>
            <a:fillRect/>
          </a:stretch>
        </p:blipFill>
        <p:spPr>
          <a:xfrm>
            <a:off x="4678146" y="5161589"/>
            <a:ext cx="1714292" cy="1285719"/>
          </a:xfrm>
          <a:prstGeom prst="rect">
            <a:avLst/>
          </a:prstGeom>
        </p:spPr>
      </p:pic>
    </p:spTree>
    <p:extLst>
      <p:ext uri="{BB962C8B-B14F-4D97-AF65-F5344CB8AC3E}">
        <p14:creationId xmlns:p14="http://schemas.microsoft.com/office/powerpoint/2010/main" val="786266705"/>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2"/>
          <p:cNvSpPr>
            <a:spLocks noChangeArrowheads="1"/>
          </p:cNvSpPr>
          <p:nvPr/>
        </p:nvSpPr>
        <p:spPr bwMode="auto">
          <a:xfrm>
            <a:off x="114300" y="1144588"/>
            <a:ext cx="8921750" cy="5400675"/>
          </a:xfrm>
          <a:prstGeom prst="roundRect">
            <a:avLst>
              <a:gd name="adj" fmla="val 2558"/>
            </a:avLst>
          </a:prstGeom>
          <a:noFill/>
          <a:ln w="38100"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fontAlgn="auto" hangingPunct="1">
              <a:spcBef>
                <a:spcPct val="0"/>
              </a:spcBef>
              <a:spcAft>
                <a:spcPts val="0"/>
              </a:spcAft>
              <a:buClrTx/>
              <a:buSzTx/>
              <a:buFont typeface="Wingdings" panose="05000000000000000000" pitchFamily="2" charset="2"/>
              <a:buNone/>
              <a:defRPr/>
            </a:pPr>
            <a:endPar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smtClean="0">
              <a:solidFill>
                <a:srgbClr val="FF0000"/>
              </a:solidFill>
              <a:latin typeface="標楷體" panose="03000509000000000000" pitchFamily="65" charset="-120"/>
              <a:ea typeface="標楷體" panose="03000509000000000000" pitchFamily="65" charset="-120"/>
            </a:endParaRPr>
          </a:p>
          <a:p>
            <a:pPr eaLnBrk="1" fontAlgn="auto" hangingPunct="1">
              <a:spcBef>
                <a:spcPct val="0"/>
              </a:spcBef>
              <a:spcAft>
                <a:spcPts val="0"/>
              </a:spcAft>
              <a:buClrTx/>
              <a:buSzTx/>
              <a:buFont typeface="Wingdings" panose="05000000000000000000" pitchFamily="2" charset="2"/>
              <a:buNone/>
              <a:defRPr/>
            </a:pPr>
            <a:endParaRPr lang="en-US" altLang="zh-TW" sz="2400" dirty="0">
              <a:solidFill>
                <a:srgbClr val="FF0000"/>
              </a:solidFill>
              <a:latin typeface="標楷體" panose="03000509000000000000" pitchFamily="65" charset="-120"/>
              <a:ea typeface="標楷體" panose="03000509000000000000" pitchFamily="65" charset="-120"/>
            </a:endParaRPr>
          </a:p>
        </p:txBody>
      </p:sp>
      <p:sp>
        <p:nvSpPr>
          <p:cNvPr id="3" name="矩形 4"/>
          <p:cNvSpPr>
            <a:spLocks noChangeArrowheads="1"/>
          </p:cNvSpPr>
          <p:nvPr/>
        </p:nvSpPr>
        <p:spPr bwMode="auto">
          <a:xfrm>
            <a:off x="246062" y="863600"/>
            <a:ext cx="8640000" cy="576000"/>
          </a:xfrm>
          <a:prstGeom prst="roundRect">
            <a:avLst/>
          </a:prstGeom>
          <a:ln>
            <a:solidFill>
              <a:srgbClr val="FF6600"/>
            </a:solidFill>
          </a:ln>
        </p:spPr>
        <p:style>
          <a:lnRef idx="2">
            <a:schemeClr val="accent6"/>
          </a:lnRef>
          <a:fillRef idx="1">
            <a:schemeClr val="lt1"/>
          </a:fillRef>
          <a:effectRef idx="0">
            <a:schemeClr val="accent6"/>
          </a:effectRef>
          <a:fontRef idx="minor">
            <a:schemeClr val="dk1"/>
          </a:fontRef>
        </p:style>
        <p:txBody>
          <a:bodyPr>
            <a:noAutofit/>
          </a:bodyPr>
          <a:lstStyle>
            <a:lvl1pPr>
              <a:lnSpc>
                <a:spcPct val="130000"/>
              </a:lnSpc>
              <a:spcAft>
                <a:spcPts val="63"/>
              </a:spcAft>
              <a:buSzPct val="100000"/>
              <a:buFont typeface="標楷體" panose="03000509000000000000" pitchFamily="65" charset="-120"/>
              <a:buAutoNum type="ea1JpnKorPeriod"/>
              <a:tabLst>
                <a:tab pos="685800" algn="l"/>
              </a:tabLst>
              <a:defRPr sz="2400" b="1">
                <a:solidFill>
                  <a:srgbClr val="333399"/>
                </a:solidFill>
                <a:latin typeface="Arial" panose="020B0604020202020204" pitchFamily="34" charset="0"/>
                <a:ea typeface="標楷體" panose="03000509000000000000" pitchFamily="65" charset="-120"/>
              </a:defRPr>
            </a:lvl1pPr>
            <a:lvl2pPr marL="742950" indent="-285750">
              <a:spcBef>
                <a:spcPts val="500"/>
              </a:spcBef>
              <a:buSzPct val="100000"/>
              <a:buChar char="–"/>
              <a:defRPr sz="2200">
                <a:solidFill>
                  <a:srgbClr val="000000"/>
                </a:solidFill>
                <a:latin typeface="Arial" panose="020B0604020202020204" pitchFamily="34" charset="0"/>
                <a:ea typeface="標楷體" panose="03000509000000000000" pitchFamily="65" charset="-120"/>
              </a:defRPr>
            </a:lvl2pPr>
            <a:lvl3pPr marL="1143000" indent="-228600">
              <a:spcBef>
                <a:spcPts val="600"/>
              </a:spcBef>
              <a:buSzPct val="100000"/>
              <a:buChar char="•"/>
              <a:defRPr sz="2400">
                <a:solidFill>
                  <a:srgbClr val="000000"/>
                </a:solidFill>
                <a:latin typeface="Arial" panose="020B0604020202020204" pitchFamily="34" charset="0"/>
                <a:ea typeface="標楷體" panose="03000509000000000000" pitchFamily="65" charset="-120"/>
              </a:defRPr>
            </a:lvl3pPr>
            <a:lvl4pPr marL="16002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4pPr>
            <a:lvl5pPr marL="2057400" indent="-228600">
              <a:spcBef>
                <a:spcPts val="500"/>
              </a:spcBef>
              <a:buSzPct val="100000"/>
              <a:buChar char="»"/>
              <a:defRPr sz="2000">
                <a:solidFill>
                  <a:srgbClr val="000000"/>
                </a:solidFill>
                <a:latin typeface="Arial" panose="020B0604020202020204" pitchFamily="34" charset="0"/>
                <a:ea typeface="標楷體" panose="03000509000000000000" pitchFamily="65" charset="-120"/>
              </a:defRPr>
            </a:lvl5pPr>
            <a:lvl6pPr marL="25146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6pPr>
            <a:lvl7pPr marL="29718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7pPr>
            <a:lvl8pPr marL="34290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8pPr>
            <a:lvl9pPr marL="3886200" indent="-228600" eaLnBrk="0" fontAlgn="base" hangingPunct="0">
              <a:spcBef>
                <a:spcPts val="500"/>
              </a:spcBef>
              <a:spcAft>
                <a:spcPct val="0"/>
              </a:spcAft>
              <a:buSzPct val="100000"/>
              <a:buChar char="»"/>
              <a:defRPr sz="2000">
                <a:solidFill>
                  <a:srgbClr val="000000"/>
                </a:solidFill>
                <a:latin typeface="Arial" panose="020B0604020202020204" pitchFamily="34" charset="0"/>
                <a:ea typeface="標楷體" panose="03000509000000000000" pitchFamily="65" charset="-120"/>
              </a:defRPr>
            </a:lvl9pPr>
          </a:lstStyle>
          <a:p>
            <a:pPr eaLnBrk="1" hangingPunct="1">
              <a:lnSpc>
                <a:spcPct val="150000"/>
              </a:lnSpc>
              <a:spcAft>
                <a:spcPct val="0"/>
              </a:spcAft>
              <a:buSzTx/>
              <a:buNone/>
              <a:defRPr/>
            </a:pP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查核點</a:t>
            </a:r>
            <a:r>
              <a:rPr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4. </a:t>
            </a:r>
            <a:r>
              <a:rPr lang="zh-TW" altLang="en-US"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系統資訊安全</a:t>
            </a:r>
            <a:r>
              <a:rPr lang="zh-TW" altLang="en-US"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導入 </a:t>
            </a:r>
            <a:r>
              <a:rPr kumimoji="0" lang="en-US" altLang="zh-TW" sz="18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已完成</a:t>
            </a:r>
            <a:r>
              <a:rPr kumimoji="0" lang="en-US" altLang="zh-TW" sz="18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1800" kern="0" dirty="0">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3" name="文字方塊 12"/>
          <p:cNvSpPr txBox="1"/>
          <p:nvPr/>
        </p:nvSpPr>
        <p:spPr>
          <a:xfrm>
            <a:off x="-2680287" y="313531"/>
            <a:ext cx="22221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smtClean="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smtClean="0">
                <a:solidFill>
                  <a:prstClr val="black"/>
                </a:solidFill>
                <a:latin typeface="微軟正黑體" panose="020B0604030504040204" pitchFamily="34" charset="-120"/>
                <a:ea typeface="微軟正黑體" panose="020B0604030504040204" pitchFamily="34" charset="-120"/>
              </a:rPr>
              <a:t>_p4</a:t>
            </a:r>
          </a:p>
        </p:txBody>
      </p:sp>
      <p:grpSp>
        <p:nvGrpSpPr>
          <p:cNvPr id="121" name="群組 120"/>
          <p:cNvGrpSpPr/>
          <p:nvPr/>
        </p:nvGrpSpPr>
        <p:grpSpPr>
          <a:xfrm>
            <a:off x="6557561" y="2464362"/>
            <a:ext cx="2088000" cy="3916966"/>
            <a:chOff x="560512" y="1611138"/>
            <a:chExt cx="2088000" cy="4166985"/>
          </a:xfrm>
        </p:grpSpPr>
        <p:grpSp>
          <p:nvGrpSpPr>
            <p:cNvPr id="122" name="群組 121"/>
            <p:cNvGrpSpPr/>
            <p:nvPr/>
          </p:nvGrpSpPr>
          <p:grpSpPr>
            <a:xfrm>
              <a:off x="560512" y="2420888"/>
              <a:ext cx="2088000" cy="3357235"/>
              <a:chOff x="686900" y="1572333"/>
              <a:chExt cx="2088000" cy="3357235"/>
            </a:xfrm>
          </p:grpSpPr>
          <p:sp>
            <p:nvSpPr>
              <p:cNvPr id="124" name="圓角矩形 123"/>
              <p:cNvSpPr>
                <a:spLocks noChangeAspect="1"/>
              </p:cNvSpPr>
              <p:nvPr/>
            </p:nvSpPr>
            <p:spPr bwMode="auto">
              <a:xfrm>
                <a:off x="686900" y="1572333"/>
                <a:ext cx="2088000" cy="472067"/>
              </a:xfrm>
              <a:prstGeom prst="roundRect">
                <a:avLst/>
              </a:prstGeom>
              <a:solidFill>
                <a:srgbClr val="FFFFFF"/>
              </a:solidFill>
              <a:ln w="25400" cap="flat" cmpd="sng" algn="ctr">
                <a:solidFill>
                  <a:srgbClr val="BBE0E3"/>
                </a:solid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製造業資安威脅</a:t>
                </a:r>
                <a:endParaRPr kumimoji="0" lang="zh-TW" altLang="en-US" sz="12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endParaRPr>
              </a:p>
            </p:txBody>
          </p:sp>
          <p:cxnSp>
            <p:nvCxnSpPr>
              <p:cNvPr id="125" name="直線單箭頭接點 124"/>
              <p:cNvCxnSpPr>
                <a:cxnSpLocks noChangeAspect="1"/>
                <a:stCxn id="124" idx="2"/>
                <a:endCxn id="126" idx="0"/>
              </p:cNvCxnSpPr>
              <p:nvPr/>
            </p:nvCxnSpPr>
            <p:spPr bwMode="auto">
              <a:xfrm>
                <a:off x="1730900" y="2044400"/>
                <a:ext cx="0" cy="249225"/>
              </a:xfrm>
              <a:prstGeom prst="straightConnector1">
                <a:avLst/>
              </a:prstGeom>
              <a:noFill/>
              <a:ln w="38100" cap="flat" cmpd="sng" algn="ctr">
                <a:solidFill>
                  <a:srgbClr val="000000"/>
                </a:solidFill>
                <a:prstDash val="solid"/>
                <a:headEnd type="none" w="med" len="med"/>
                <a:tailEnd type="triangle"/>
              </a:ln>
              <a:effectLst>
                <a:outerShdw blurRad="40000" dist="23000" dir="5400000" rotWithShape="0">
                  <a:srgbClr val="000000">
                    <a:alpha val="35000"/>
                  </a:srgbClr>
                </a:outerShdw>
              </a:effectLst>
            </p:spPr>
          </p:cxnSp>
          <p:sp>
            <p:nvSpPr>
              <p:cNvPr id="126" name="圓角矩形 125"/>
              <p:cNvSpPr>
                <a:spLocks noChangeAspect="1"/>
              </p:cNvSpPr>
              <p:nvPr/>
            </p:nvSpPr>
            <p:spPr bwMode="auto">
              <a:xfrm>
                <a:off x="686900" y="2293625"/>
                <a:ext cx="2088000" cy="472067"/>
              </a:xfrm>
              <a:prstGeom prst="roundRect">
                <a:avLst/>
              </a:prstGeom>
              <a:solidFill>
                <a:srgbClr val="FFFFFF"/>
              </a:solidFill>
              <a:ln w="25400" cap="flat" cmpd="sng" algn="ctr">
                <a:solidFill>
                  <a:srgbClr val="BBE0E3"/>
                </a:solid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攻擊模式</a:t>
                </a:r>
                <a:endParaRPr kumimoji="0" lang="zh-TW" altLang="en-US" sz="12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127" name="圓角矩形 126"/>
              <p:cNvSpPr>
                <a:spLocks noChangeAspect="1"/>
              </p:cNvSpPr>
              <p:nvPr/>
            </p:nvSpPr>
            <p:spPr bwMode="auto">
              <a:xfrm>
                <a:off x="686900" y="3014917"/>
                <a:ext cx="2088000" cy="472067"/>
              </a:xfrm>
              <a:prstGeom prst="roundRect">
                <a:avLst/>
              </a:prstGeom>
              <a:solidFill>
                <a:srgbClr val="FFFFFF"/>
              </a:solidFill>
              <a:ln w="25400" cap="flat" cmpd="sng" algn="ctr">
                <a:solidFill>
                  <a:srgbClr val="BBE0E3"/>
                </a:solid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工廠端資安防護</a:t>
                </a:r>
                <a:endParaRPr kumimoji="0" lang="zh-TW" altLang="en-US" sz="12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128" name="圓角矩形 127"/>
              <p:cNvSpPr>
                <a:spLocks noChangeAspect="1"/>
              </p:cNvSpPr>
              <p:nvPr/>
            </p:nvSpPr>
            <p:spPr bwMode="auto">
              <a:xfrm>
                <a:off x="686900" y="3736209"/>
                <a:ext cx="2088000" cy="472067"/>
              </a:xfrm>
              <a:prstGeom prst="roundRect">
                <a:avLst/>
              </a:prstGeom>
              <a:solidFill>
                <a:srgbClr val="FFFFFF"/>
              </a:solidFill>
              <a:ln w="25400" cap="flat" cmpd="sng" algn="ctr">
                <a:solidFill>
                  <a:srgbClr val="BBE0E3"/>
                </a:solid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發展建議</a:t>
                </a:r>
                <a:endParaRPr kumimoji="0" lang="zh-TW" altLang="en-US" sz="12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endParaRPr>
              </a:p>
            </p:txBody>
          </p:sp>
          <p:cxnSp>
            <p:nvCxnSpPr>
              <p:cNvPr id="129" name="直線單箭頭接點 128"/>
              <p:cNvCxnSpPr>
                <a:cxnSpLocks noChangeAspect="1"/>
                <a:stCxn id="126" idx="2"/>
                <a:endCxn id="127" idx="0"/>
              </p:cNvCxnSpPr>
              <p:nvPr/>
            </p:nvCxnSpPr>
            <p:spPr bwMode="auto">
              <a:xfrm>
                <a:off x="1730900" y="2765692"/>
                <a:ext cx="0" cy="249225"/>
              </a:xfrm>
              <a:prstGeom prst="straightConnector1">
                <a:avLst/>
              </a:prstGeom>
              <a:noFill/>
              <a:ln w="38100" cap="flat" cmpd="sng" algn="ctr">
                <a:solidFill>
                  <a:srgbClr val="000000"/>
                </a:solidFill>
                <a:prstDash val="solid"/>
                <a:headEnd type="none" w="med" len="med"/>
                <a:tailEnd type="triangle"/>
              </a:ln>
              <a:effectLst>
                <a:outerShdw blurRad="40000" dist="23000" dir="5400000" rotWithShape="0">
                  <a:srgbClr val="000000">
                    <a:alpha val="35000"/>
                  </a:srgbClr>
                </a:outerShdw>
              </a:effectLst>
            </p:spPr>
          </p:cxnSp>
          <p:cxnSp>
            <p:nvCxnSpPr>
              <p:cNvPr id="130" name="直線單箭頭接點 129"/>
              <p:cNvCxnSpPr>
                <a:cxnSpLocks noChangeAspect="1"/>
                <a:stCxn id="127" idx="2"/>
                <a:endCxn id="128" idx="0"/>
              </p:cNvCxnSpPr>
              <p:nvPr/>
            </p:nvCxnSpPr>
            <p:spPr bwMode="auto">
              <a:xfrm>
                <a:off x="1730900" y="3486984"/>
                <a:ext cx="0" cy="249225"/>
              </a:xfrm>
              <a:prstGeom prst="straightConnector1">
                <a:avLst/>
              </a:prstGeom>
              <a:noFill/>
              <a:ln w="38100" cap="flat" cmpd="sng" algn="ctr">
                <a:solidFill>
                  <a:srgbClr val="000000"/>
                </a:solidFill>
                <a:prstDash val="solid"/>
                <a:headEnd type="none" w="med" len="med"/>
                <a:tailEnd type="triangle"/>
              </a:ln>
              <a:effectLst>
                <a:outerShdw blurRad="40000" dist="23000" dir="5400000" rotWithShape="0">
                  <a:srgbClr val="000000">
                    <a:alpha val="35000"/>
                  </a:srgbClr>
                </a:outerShdw>
              </a:effectLst>
            </p:spPr>
          </p:cxnSp>
          <p:sp>
            <p:nvSpPr>
              <p:cNvPr id="131" name="圓角矩形 130"/>
              <p:cNvSpPr>
                <a:spLocks noChangeAspect="1"/>
              </p:cNvSpPr>
              <p:nvPr/>
            </p:nvSpPr>
            <p:spPr bwMode="auto">
              <a:xfrm>
                <a:off x="686900" y="4457501"/>
                <a:ext cx="2088000" cy="472067"/>
              </a:xfrm>
              <a:prstGeom prst="roundRect">
                <a:avLst/>
              </a:prstGeom>
              <a:solidFill>
                <a:srgbClr val="FFFFFF"/>
              </a:solidFill>
              <a:ln w="25400" cap="flat" cmpd="sng" algn="ctr">
                <a:solidFill>
                  <a:srgbClr val="BBE0E3"/>
                </a:solid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資安宣導</a:t>
                </a:r>
                <a:endParaRPr kumimoji="0" lang="zh-TW" altLang="en-US" sz="12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endParaRPr>
              </a:p>
            </p:txBody>
          </p:sp>
          <p:cxnSp>
            <p:nvCxnSpPr>
              <p:cNvPr id="132" name="直線單箭頭接點 131"/>
              <p:cNvCxnSpPr>
                <a:cxnSpLocks noChangeAspect="1"/>
                <a:stCxn id="128" idx="2"/>
                <a:endCxn id="131" idx="0"/>
              </p:cNvCxnSpPr>
              <p:nvPr/>
            </p:nvCxnSpPr>
            <p:spPr bwMode="auto">
              <a:xfrm>
                <a:off x="1730900" y="4208276"/>
                <a:ext cx="0" cy="249225"/>
              </a:xfrm>
              <a:prstGeom prst="straightConnector1">
                <a:avLst/>
              </a:prstGeom>
              <a:noFill/>
              <a:ln w="38100" cap="flat" cmpd="sng" algn="ctr">
                <a:solidFill>
                  <a:srgbClr val="000000"/>
                </a:solidFill>
                <a:prstDash val="solid"/>
                <a:headEnd type="none" w="med" len="med"/>
                <a:tailEnd type="triangle"/>
              </a:ln>
              <a:effectLst>
                <a:outerShdw blurRad="40000" dist="23000" dir="5400000" rotWithShape="0">
                  <a:srgbClr val="000000">
                    <a:alpha val="35000"/>
                  </a:srgbClr>
                </a:outerShdw>
              </a:effectLst>
            </p:spPr>
          </p:cxnSp>
        </p:grpSp>
        <p:sp>
          <p:nvSpPr>
            <p:cNvPr id="123" name="文字方塊 122"/>
            <p:cNvSpPr txBox="1"/>
            <p:nvPr/>
          </p:nvSpPr>
          <p:spPr>
            <a:xfrm>
              <a:off x="668408" y="1611138"/>
              <a:ext cx="1872208" cy="556617"/>
            </a:xfrm>
            <a:prstGeom prst="rect">
              <a:avLst/>
            </a:prstGeom>
            <a:solidFill>
              <a:srgbClr val="FF0000">
                <a:alpha val="30000"/>
              </a:srgbClr>
            </a:solidFill>
            <a:ln>
              <a:solidFill>
                <a:srgbClr val="FF0000"/>
              </a:solidFill>
            </a:ln>
          </p:spPr>
          <p:txBody>
            <a:bodyPr wrap="square" rtlCol="0">
              <a:spAutoFit/>
            </a:bodyPr>
            <a:lstStyle>
              <a:defPPr>
                <a:defRPr lang="zh-TW"/>
              </a:defPPr>
              <a:lvl1pPr algn="ctr">
                <a:defRPr>
                  <a:latin typeface="微軟正黑體" panose="020B0604030504040204" pitchFamily="34" charset="-120"/>
                  <a:ea typeface="微軟正黑體" panose="020B0604030504040204" pitchFamily="34" charset="-12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資</a:t>
              </a:r>
              <a:r>
                <a:rPr kumimoji="0" lang="zh-TW" altLang="en-US" sz="14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rPr>
                <a:t>安教育訓練</a:t>
              </a:r>
              <a:r>
                <a:rPr kumimoji="0" lang="en-US" altLang="zh-TW" sz="14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rPr>
                <a:t/>
              </a:r>
              <a:br>
                <a:rPr kumimoji="0" lang="en-US" altLang="zh-TW" sz="14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rPr>
              </a:br>
              <a:r>
                <a:rPr kumimoji="0" lang="zh-TW" altLang="en-US" sz="1400" b="1"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rPr>
                <a:t>規劃</a:t>
              </a:r>
              <a:r>
                <a:rPr kumimoji="0" lang="zh-TW" altLang="en-US" sz="1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要點</a:t>
              </a:r>
            </a:p>
          </p:txBody>
        </p:sp>
      </p:grpSp>
      <p:grpSp>
        <p:nvGrpSpPr>
          <p:cNvPr id="133" name="群組 132"/>
          <p:cNvGrpSpPr>
            <a:grpSpLocks noChangeAspect="1"/>
          </p:cNvGrpSpPr>
          <p:nvPr/>
        </p:nvGrpSpPr>
        <p:grpSpPr>
          <a:xfrm>
            <a:off x="427939" y="2462639"/>
            <a:ext cx="5470477" cy="3962869"/>
            <a:chOff x="24004" y="1775119"/>
            <a:chExt cx="6657188" cy="4822538"/>
          </a:xfrm>
        </p:grpSpPr>
        <p:sp>
          <p:nvSpPr>
            <p:cNvPr id="134" name="文字方塊 133"/>
            <p:cNvSpPr txBox="1"/>
            <p:nvPr/>
          </p:nvSpPr>
          <p:spPr>
            <a:xfrm>
              <a:off x="3048341" y="2348880"/>
              <a:ext cx="1080120" cy="299634"/>
            </a:xfrm>
            <a:prstGeom prst="rect">
              <a:avLst/>
            </a:prstGeom>
            <a:solidFill>
              <a:srgbClr val="FFC000">
                <a:alpha val="30000"/>
              </a:srgbClr>
            </a:solidFill>
            <a:ln>
              <a:solidFill>
                <a:srgbClr val="FFC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smtClean="0">
                  <a:ln>
                    <a:noFill/>
                  </a:ln>
                  <a:solidFill>
                    <a:srgbClr val="000000"/>
                  </a:solidFill>
                  <a:effectLst/>
                  <a:uLnTx/>
                  <a:uFillTx/>
                  <a:latin typeface="Arial" pitchFamily="34" charset="0"/>
                  <a:ea typeface="新細明體" pitchFamily="18" charset="-120"/>
                </a:rPr>
                <a:t>IPC</a:t>
              </a:r>
              <a:endParaRPr kumimoji="0" lang="zh-TW" altLang="en-US" sz="1000" b="0" i="0" u="none" strike="noStrike" kern="0" cap="none" spc="0" normalizeH="0" baseline="0" noProof="0" dirty="0">
                <a:ln>
                  <a:noFill/>
                </a:ln>
                <a:solidFill>
                  <a:srgbClr val="000000"/>
                </a:solidFill>
                <a:effectLst/>
                <a:uLnTx/>
                <a:uFillTx/>
                <a:latin typeface="Arial" pitchFamily="34" charset="0"/>
                <a:ea typeface="新細明體" pitchFamily="18" charset="-120"/>
              </a:endParaRPr>
            </a:p>
          </p:txBody>
        </p:sp>
        <p:sp>
          <p:nvSpPr>
            <p:cNvPr id="135" name="圓角矩形 134"/>
            <p:cNvSpPr/>
            <p:nvPr/>
          </p:nvSpPr>
          <p:spPr bwMode="auto">
            <a:xfrm>
              <a:off x="2453172" y="3108366"/>
              <a:ext cx="2270456" cy="371034"/>
            </a:xfrm>
            <a:prstGeom prst="roundRect">
              <a:avLst/>
            </a:prstGeom>
            <a:solidFill>
              <a:srgbClr val="BBE0E3"/>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rPr>
                <a:t>製程設備</a:t>
              </a:r>
              <a:r>
                <a:rPr kumimoji="0" lang="en-US" altLang="zh-TW" sz="10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rPr>
                <a:t>/</a:t>
              </a:r>
              <a:r>
                <a:rPr kumimoji="0" lang="zh-TW" altLang="en-US" sz="10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rPr>
                <a:t>參數資料</a:t>
              </a:r>
            </a:p>
          </p:txBody>
        </p:sp>
        <p:sp>
          <p:nvSpPr>
            <p:cNvPr id="136" name="文字方塊 135"/>
            <p:cNvSpPr txBox="1"/>
            <p:nvPr/>
          </p:nvSpPr>
          <p:spPr>
            <a:xfrm>
              <a:off x="24004" y="4010924"/>
              <a:ext cx="1080120" cy="486906"/>
            </a:xfrm>
            <a:prstGeom prst="rect">
              <a:avLst/>
            </a:prstGeom>
            <a:solidFill>
              <a:srgbClr val="FFFFFF">
                <a:lumMod val="9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a:t>
              </a:r>
              <a:r>
                <a:rPr kumimoji="0" lang="zh-TW" altLang="en-US" sz="1000" b="0"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內網</a:t>
              </a: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a:t>
              </a:r>
              <a:endPar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137" name="文字方塊 136"/>
            <p:cNvSpPr txBox="1"/>
            <p:nvPr/>
          </p:nvSpPr>
          <p:spPr>
            <a:xfrm>
              <a:off x="678514" y="3193181"/>
              <a:ext cx="1263254" cy="486906"/>
            </a:xfrm>
            <a:prstGeom prst="rect">
              <a:avLst/>
            </a:prstGeom>
            <a:noFill/>
            <a:ln>
              <a:solidFill>
                <a:srgbClr val="FF0000"/>
              </a:solidFill>
              <a:prstDash val="lgDash"/>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登入管理</a:t>
              </a:r>
              <a:endPar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a:t>
              </a:r>
              <a:r>
                <a:rPr kumimoji="0" lang="zh-TW" altLang="en-US" sz="1000" b="0"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內網</a:t>
              </a: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a:t>
              </a:r>
              <a:endPar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138" name="文字方塊 137"/>
            <p:cNvSpPr txBox="1"/>
            <p:nvPr/>
          </p:nvSpPr>
          <p:spPr>
            <a:xfrm>
              <a:off x="678514" y="2605734"/>
              <a:ext cx="1263254" cy="486906"/>
            </a:xfrm>
            <a:prstGeom prst="rect">
              <a:avLst/>
            </a:prstGeom>
            <a:noFill/>
            <a:ln>
              <a:solidFill>
                <a:srgbClr val="FF0000"/>
              </a:solidFill>
              <a:prstDash val="lgDash"/>
            </a:ln>
          </p:spPr>
          <p:txBody>
            <a:bodyPr wrap="square" rtlCol="0">
              <a:spAutoFit/>
            </a:bodyPr>
            <a:lstStyle>
              <a:defPPr>
                <a:defRPr lang="zh-TW"/>
              </a:defPPr>
              <a:lvl1pPr>
                <a:defRPr kumimoji="0">
                  <a:latin typeface="微軟正黑體" panose="020B0604030504040204" pitchFamily="34" charset="-120"/>
                  <a:ea typeface="微軟正黑體" panose="020B0604030504040204" pitchFamily="34" charset="-12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連線設備管理</a:t>
              </a: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a:t>
              </a:r>
              <a:r>
                <a:rPr kumimoji="0" lang="zh-TW" altLang="en-US" sz="1000" b="0"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內網</a:t>
              </a: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a:t>
              </a:r>
              <a:endPar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139" name="文字方塊 138"/>
            <p:cNvSpPr txBox="1"/>
            <p:nvPr/>
          </p:nvSpPr>
          <p:spPr>
            <a:xfrm>
              <a:off x="1072259" y="5285972"/>
              <a:ext cx="2893081" cy="486906"/>
            </a:xfrm>
            <a:prstGeom prst="rect">
              <a:avLst/>
            </a:prstGeom>
            <a:noFill/>
            <a:ln>
              <a:solidFill>
                <a:srgbClr val="FF0000"/>
              </a:solidFill>
              <a:prstDash val="lgDash"/>
            </a:ln>
          </p:spPr>
          <p:txBody>
            <a:bodyPr wrap="square" rtlCol="0">
              <a:spAutoFit/>
            </a:bodyPr>
            <a:lstStyle>
              <a:defPPr>
                <a:defRPr lang="zh-TW"/>
              </a:defPPr>
              <a:lvl1pPr>
                <a:defRPr kumimoji="0">
                  <a:latin typeface="微軟正黑體" panose="020B0604030504040204" pitchFamily="34" charset="-120"/>
                  <a:ea typeface="微軟正黑體" panose="020B0604030504040204" pitchFamily="34" charset="-120"/>
                </a:defRPr>
              </a:lvl1p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Database</a:t>
              </a:r>
              <a:r>
                <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使用權限驗證</a:t>
              </a:r>
              <a:endPar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Web Server</a:t>
              </a:r>
              <a:r>
                <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管理者限定</a:t>
              </a: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a:t>
              </a:r>
              <a:r>
                <a:rPr kumimoji="0" lang="zh-TW" altLang="en-US" sz="1000" b="0"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內網</a:t>
              </a: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a:t>
              </a:r>
              <a:endPar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140" name="文字方塊 139"/>
            <p:cNvSpPr txBox="1"/>
            <p:nvPr/>
          </p:nvSpPr>
          <p:spPr>
            <a:xfrm>
              <a:off x="2648989" y="6249250"/>
              <a:ext cx="1263254" cy="299634"/>
            </a:xfrm>
            <a:prstGeom prst="rect">
              <a:avLst/>
            </a:prstGeom>
            <a:solidFill>
              <a:srgbClr val="2D2D8A">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戰情看板</a:t>
              </a:r>
              <a:endPar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141" name="文字方塊 140"/>
            <p:cNvSpPr txBox="1"/>
            <p:nvPr/>
          </p:nvSpPr>
          <p:spPr>
            <a:xfrm>
              <a:off x="4128460" y="6110751"/>
              <a:ext cx="2552732" cy="486906"/>
            </a:xfrm>
            <a:prstGeom prst="rect">
              <a:avLst/>
            </a:prstGeom>
            <a:noFill/>
            <a:ln>
              <a:solidFill>
                <a:srgbClr val="FF0000"/>
              </a:solidFill>
              <a:prstDash val="lgDash"/>
            </a:ln>
          </p:spPr>
          <p:txBody>
            <a:bodyPr wrap="square" rtlCol="0">
              <a:spAutoFit/>
            </a:bodyPr>
            <a:lstStyle>
              <a:defPPr>
                <a:defRPr lang="zh-TW"/>
              </a:defPPr>
              <a:lvl1pPr>
                <a:defRPr kumimoji="0">
                  <a:latin typeface="微軟正黑體" panose="020B0604030504040204" pitchFamily="34" charset="-120"/>
                  <a:ea typeface="微軟正黑體" panose="020B0604030504040204" pitchFamily="34" charset="-120"/>
                </a:defRPr>
              </a:lvl1p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Client</a:t>
              </a:r>
              <a:r>
                <a:rPr kumimoji="0" lang="zh-TW" altLang="en-US" sz="10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rPr>
                <a:t>登入</a:t>
              </a:r>
              <a:r>
                <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管理</a:t>
              </a:r>
              <a:endPar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密碼加密</a:t>
              </a:r>
              <a:r>
                <a:rPr kumimoji="0" lang="en-US" altLang="zh-TW" sz="1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rPr>
                <a:t>(SHA-256)</a:t>
              </a:r>
            </a:p>
          </p:txBody>
        </p:sp>
        <p:cxnSp>
          <p:nvCxnSpPr>
            <p:cNvPr id="142" name="直線單箭頭接點 141"/>
            <p:cNvCxnSpPr>
              <a:stCxn id="135" idx="0"/>
              <a:endCxn id="134" idx="2"/>
            </p:cNvCxnSpPr>
            <p:nvPr/>
          </p:nvCxnSpPr>
          <p:spPr bwMode="auto">
            <a:xfrm flipV="1">
              <a:off x="3588399" y="2648514"/>
              <a:ext cx="1" cy="459851"/>
            </a:xfrm>
            <a:prstGeom prst="straightConnector1">
              <a:avLst/>
            </a:prstGeom>
            <a:solidFill>
              <a:srgbClr val="BBE0E3"/>
            </a:solidFill>
            <a:ln w="9525" cap="flat" cmpd="sng" algn="ctr">
              <a:solidFill>
                <a:srgbClr val="000000"/>
              </a:solidFill>
              <a:prstDash val="solid"/>
              <a:round/>
              <a:headEnd type="none" w="med" len="med"/>
              <a:tailEnd type="triangle"/>
            </a:ln>
            <a:effectLst/>
          </p:spPr>
        </p:cxnSp>
        <p:cxnSp>
          <p:nvCxnSpPr>
            <p:cNvPr id="143" name="直線接點 142"/>
            <p:cNvCxnSpPr>
              <a:stCxn id="138" idx="3"/>
              <a:endCxn id="134" idx="1"/>
            </p:cNvCxnSpPr>
            <p:nvPr/>
          </p:nvCxnSpPr>
          <p:spPr bwMode="auto">
            <a:xfrm flipV="1">
              <a:off x="1941768" y="2498698"/>
              <a:ext cx="1106573" cy="350490"/>
            </a:xfrm>
            <a:prstGeom prst="line">
              <a:avLst/>
            </a:prstGeom>
            <a:solidFill>
              <a:srgbClr val="BBE0E3"/>
            </a:solidFill>
            <a:ln w="9525" cap="flat" cmpd="sng" algn="ctr">
              <a:solidFill>
                <a:srgbClr val="FF0000"/>
              </a:solidFill>
              <a:prstDash val="lgDash"/>
              <a:round/>
              <a:headEnd type="none" w="med" len="med"/>
              <a:tailEnd type="none" w="med" len="med"/>
            </a:ln>
            <a:effectLst/>
          </p:spPr>
        </p:cxnSp>
        <p:cxnSp>
          <p:nvCxnSpPr>
            <p:cNvPr id="144" name="直線接點 143"/>
            <p:cNvCxnSpPr>
              <a:stCxn id="137" idx="3"/>
              <a:endCxn id="134" idx="1"/>
            </p:cNvCxnSpPr>
            <p:nvPr/>
          </p:nvCxnSpPr>
          <p:spPr bwMode="auto">
            <a:xfrm flipV="1">
              <a:off x="1941768" y="2498698"/>
              <a:ext cx="1106573" cy="937936"/>
            </a:xfrm>
            <a:prstGeom prst="line">
              <a:avLst/>
            </a:prstGeom>
            <a:solidFill>
              <a:srgbClr val="BBE0E3"/>
            </a:solidFill>
            <a:ln w="9525" cap="flat" cmpd="sng" algn="ctr">
              <a:solidFill>
                <a:srgbClr val="FF0000"/>
              </a:solidFill>
              <a:prstDash val="lgDash"/>
              <a:round/>
              <a:headEnd type="none" w="med" len="med"/>
              <a:tailEnd type="none" w="med" len="med"/>
            </a:ln>
            <a:effectLst/>
          </p:spPr>
        </p:cxnSp>
        <p:cxnSp>
          <p:nvCxnSpPr>
            <p:cNvPr id="145" name="肘形接點 144"/>
            <p:cNvCxnSpPr>
              <a:stCxn id="134" idx="1"/>
              <a:endCxn id="136" idx="0"/>
            </p:cNvCxnSpPr>
            <p:nvPr/>
          </p:nvCxnSpPr>
          <p:spPr bwMode="auto">
            <a:xfrm rot="10800000" flipV="1">
              <a:off x="564065" y="2498698"/>
              <a:ext cx="2484276" cy="1512227"/>
            </a:xfrm>
            <a:prstGeom prst="bentConnector2">
              <a:avLst/>
            </a:prstGeom>
            <a:solidFill>
              <a:srgbClr val="BBE0E3"/>
            </a:solidFill>
            <a:ln w="9525" cap="flat" cmpd="sng" algn="ctr">
              <a:solidFill>
                <a:srgbClr val="000000"/>
              </a:solidFill>
              <a:prstDash val="solid"/>
              <a:round/>
              <a:headEnd type="none" w="med" len="med"/>
              <a:tailEnd type="triangle"/>
            </a:ln>
            <a:effectLst/>
          </p:spPr>
        </p:cxnSp>
        <p:cxnSp>
          <p:nvCxnSpPr>
            <p:cNvPr id="146" name="肘形接點 145"/>
            <p:cNvCxnSpPr>
              <a:stCxn id="140" idx="1"/>
              <a:endCxn id="136" idx="2"/>
            </p:cNvCxnSpPr>
            <p:nvPr/>
          </p:nvCxnSpPr>
          <p:spPr bwMode="auto">
            <a:xfrm rot="10800000">
              <a:off x="564064" y="4497832"/>
              <a:ext cx="2084925" cy="1901237"/>
            </a:xfrm>
            <a:prstGeom prst="bentConnector2">
              <a:avLst/>
            </a:prstGeom>
            <a:solidFill>
              <a:srgbClr val="BBE0E3"/>
            </a:solidFill>
            <a:ln w="9525" cap="flat" cmpd="sng" algn="ctr">
              <a:solidFill>
                <a:srgbClr val="000000"/>
              </a:solidFill>
              <a:prstDash val="solid"/>
              <a:round/>
              <a:headEnd type="none" w="med" len="med"/>
              <a:tailEnd type="triangle"/>
            </a:ln>
            <a:effectLst/>
          </p:spPr>
        </p:cxnSp>
        <p:cxnSp>
          <p:nvCxnSpPr>
            <p:cNvPr id="147" name="直線接點 146"/>
            <p:cNvCxnSpPr>
              <a:stCxn id="139" idx="1"/>
              <a:endCxn id="136" idx="2"/>
            </p:cNvCxnSpPr>
            <p:nvPr/>
          </p:nvCxnSpPr>
          <p:spPr bwMode="auto">
            <a:xfrm flipH="1" flipV="1">
              <a:off x="564064" y="4497831"/>
              <a:ext cx="508195" cy="1031595"/>
            </a:xfrm>
            <a:prstGeom prst="line">
              <a:avLst/>
            </a:prstGeom>
            <a:solidFill>
              <a:srgbClr val="BBE0E3"/>
            </a:solidFill>
            <a:ln w="9525" cap="flat" cmpd="sng" algn="ctr">
              <a:solidFill>
                <a:srgbClr val="FF0000"/>
              </a:solidFill>
              <a:prstDash val="lgDash"/>
              <a:round/>
              <a:headEnd type="none" w="med" len="med"/>
              <a:tailEnd type="none" w="med" len="med"/>
            </a:ln>
            <a:effectLst/>
          </p:spPr>
        </p:cxnSp>
        <p:cxnSp>
          <p:nvCxnSpPr>
            <p:cNvPr id="148" name="直線接點 147"/>
            <p:cNvCxnSpPr>
              <a:stCxn id="140" idx="3"/>
              <a:endCxn id="141" idx="1"/>
            </p:cNvCxnSpPr>
            <p:nvPr/>
          </p:nvCxnSpPr>
          <p:spPr bwMode="auto">
            <a:xfrm flipV="1">
              <a:off x="3912243" y="6354204"/>
              <a:ext cx="216217" cy="44863"/>
            </a:xfrm>
            <a:prstGeom prst="line">
              <a:avLst/>
            </a:prstGeom>
            <a:solidFill>
              <a:srgbClr val="BBE0E3"/>
            </a:solidFill>
            <a:ln w="9525" cap="flat" cmpd="sng" algn="ctr">
              <a:solidFill>
                <a:srgbClr val="FF0000"/>
              </a:solidFill>
              <a:prstDash val="lgDash"/>
              <a:round/>
              <a:headEnd type="none" w="med" len="med"/>
              <a:tailEnd type="none" w="med" len="med"/>
            </a:ln>
            <a:effectLst/>
          </p:spPr>
        </p:cxnSp>
        <p:sp>
          <p:nvSpPr>
            <p:cNvPr id="149" name="文字方塊 148"/>
            <p:cNvSpPr txBox="1"/>
            <p:nvPr/>
          </p:nvSpPr>
          <p:spPr>
            <a:xfrm>
              <a:off x="2644203" y="1775119"/>
              <a:ext cx="1872208" cy="387277"/>
            </a:xfrm>
            <a:prstGeom prst="rect">
              <a:avLst/>
            </a:prstGeom>
            <a:solidFill>
              <a:srgbClr val="FF0000">
                <a:alpha val="30000"/>
              </a:srgbClr>
            </a:solidFill>
            <a:ln>
              <a:solidFill>
                <a:srgbClr val="FF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rPr>
                <a:t>資安建置規劃</a:t>
              </a:r>
              <a:endParaRPr kumimoji="0" lang="zh-TW" altLang="en-US" sz="1400" b="1"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endParaRPr>
            </a:p>
          </p:txBody>
        </p:sp>
        <p:pic>
          <p:nvPicPr>
            <p:cNvPr id="150" name="圖片 149"/>
            <p:cNvPicPr>
              <a:picLocks noChangeAspect="1"/>
            </p:cNvPicPr>
            <p:nvPr/>
          </p:nvPicPr>
          <p:blipFill>
            <a:blip r:embed="rId2"/>
            <a:stretch>
              <a:fillRect/>
            </a:stretch>
          </p:blipFill>
          <p:spPr>
            <a:xfrm>
              <a:off x="6087632" y="5783331"/>
              <a:ext cx="533427" cy="660434"/>
            </a:xfrm>
            <a:prstGeom prst="rect">
              <a:avLst/>
            </a:prstGeom>
          </p:spPr>
        </p:pic>
        <p:pic>
          <p:nvPicPr>
            <p:cNvPr id="151" name="圖片 150"/>
            <p:cNvPicPr>
              <a:picLocks noChangeAspect="1"/>
            </p:cNvPicPr>
            <p:nvPr/>
          </p:nvPicPr>
          <p:blipFill>
            <a:blip r:embed="rId3"/>
            <a:stretch>
              <a:fillRect/>
            </a:stretch>
          </p:blipFill>
          <p:spPr>
            <a:xfrm>
              <a:off x="3997575" y="5285972"/>
              <a:ext cx="762039" cy="774740"/>
            </a:xfrm>
            <a:prstGeom prst="rect">
              <a:avLst/>
            </a:prstGeom>
          </p:spPr>
        </p:pic>
        <p:pic>
          <p:nvPicPr>
            <p:cNvPr id="152" name="圖片 151"/>
            <p:cNvPicPr>
              <a:picLocks noChangeAspect="1"/>
            </p:cNvPicPr>
            <p:nvPr/>
          </p:nvPicPr>
          <p:blipFill>
            <a:blip r:embed="rId3"/>
            <a:stretch>
              <a:fillRect/>
            </a:stretch>
          </p:blipFill>
          <p:spPr>
            <a:xfrm>
              <a:off x="4521398" y="2302009"/>
              <a:ext cx="762039" cy="774740"/>
            </a:xfrm>
            <a:prstGeom prst="rect">
              <a:avLst/>
            </a:prstGeom>
          </p:spPr>
        </p:pic>
        <p:pic>
          <p:nvPicPr>
            <p:cNvPr id="153" name="圖片 152"/>
            <p:cNvPicPr>
              <a:picLocks noChangeAspect="1"/>
            </p:cNvPicPr>
            <p:nvPr/>
          </p:nvPicPr>
          <p:blipFill>
            <a:blip r:embed="rId4"/>
            <a:stretch>
              <a:fillRect/>
            </a:stretch>
          </p:blipFill>
          <p:spPr>
            <a:xfrm>
              <a:off x="704528" y="2113205"/>
              <a:ext cx="1016052" cy="463574"/>
            </a:xfrm>
            <a:prstGeom prst="rect">
              <a:avLst/>
            </a:prstGeom>
          </p:spPr>
        </p:pic>
        <p:pic>
          <p:nvPicPr>
            <p:cNvPr id="154" name="圖片 153"/>
            <p:cNvPicPr>
              <a:picLocks noChangeAspect="1"/>
            </p:cNvPicPr>
            <p:nvPr/>
          </p:nvPicPr>
          <p:blipFill>
            <a:blip r:embed="rId2"/>
            <a:stretch>
              <a:fillRect/>
            </a:stretch>
          </p:blipFill>
          <p:spPr>
            <a:xfrm>
              <a:off x="1430301" y="3502243"/>
              <a:ext cx="533427" cy="660434"/>
            </a:xfrm>
            <a:prstGeom prst="rect">
              <a:avLst/>
            </a:prstGeom>
          </p:spPr>
        </p:pic>
        <p:pic>
          <p:nvPicPr>
            <p:cNvPr id="155" name="圖片 154"/>
            <p:cNvPicPr>
              <a:picLocks noChangeAspect="1"/>
            </p:cNvPicPr>
            <p:nvPr/>
          </p:nvPicPr>
          <p:blipFill>
            <a:blip r:embed="rId5"/>
            <a:stretch>
              <a:fillRect/>
            </a:stretch>
          </p:blipFill>
          <p:spPr>
            <a:xfrm>
              <a:off x="65567" y="2111562"/>
              <a:ext cx="685835" cy="666784"/>
            </a:xfrm>
            <a:prstGeom prst="rect">
              <a:avLst/>
            </a:prstGeom>
          </p:spPr>
        </p:pic>
        <p:pic>
          <p:nvPicPr>
            <p:cNvPr id="156" name="圖片 155"/>
            <p:cNvPicPr>
              <a:picLocks noChangeAspect="1"/>
            </p:cNvPicPr>
            <p:nvPr/>
          </p:nvPicPr>
          <p:blipFill>
            <a:blip r:embed="rId5"/>
            <a:stretch>
              <a:fillRect/>
            </a:stretch>
          </p:blipFill>
          <p:spPr>
            <a:xfrm>
              <a:off x="93648" y="5416112"/>
              <a:ext cx="685835" cy="666784"/>
            </a:xfrm>
            <a:prstGeom prst="rect">
              <a:avLst/>
            </a:prstGeom>
          </p:spPr>
        </p:pic>
        <p:pic>
          <p:nvPicPr>
            <p:cNvPr id="157" name="圖片 156"/>
            <p:cNvPicPr>
              <a:picLocks noChangeAspect="1"/>
            </p:cNvPicPr>
            <p:nvPr/>
          </p:nvPicPr>
          <p:blipFill>
            <a:blip r:embed="rId2"/>
            <a:stretch>
              <a:fillRect/>
            </a:stretch>
          </p:blipFill>
          <p:spPr>
            <a:xfrm>
              <a:off x="4755863" y="5299064"/>
              <a:ext cx="533427" cy="660434"/>
            </a:xfrm>
            <a:prstGeom prst="rect">
              <a:avLst/>
            </a:prstGeom>
          </p:spPr>
        </p:pic>
        <p:pic>
          <p:nvPicPr>
            <p:cNvPr id="158" name="圖片 157"/>
            <p:cNvPicPr>
              <a:picLocks noChangeAspect="1"/>
            </p:cNvPicPr>
            <p:nvPr/>
          </p:nvPicPr>
          <p:blipFill>
            <a:blip r:embed="rId4"/>
            <a:stretch>
              <a:fillRect/>
            </a:stretch>
          </p:blipFill>
          <p:spPr>
            <a:xfrm>
              <a:off x="5605007" y="5318394"/>
              <a:ext cx="1016052" cy="463574"/>
            </a:xfrm>
            <a:prstGeom prst="rect">
              <a:avLst/>
            </a:prstGeom>
          </p:spPr>
        </p:pic>
        <p:pic>
          <p:nvPicPr>
            <p:cNvPr id="159" name="圖片 158"/>
            <p:cNvPicPr>
              <a:picLocks noChangeAspect="1"/>
            </p:cNvPicPr>
            <p:nvPr/>
          </p:nvPicPr>
          <p:blipFill>
            <a:blip r:embed="rId6"/>
            <a:stretch>
              <a:fillRect/>
            </a:stretch>
          </p:blipFill>
          <p:spPr>
            <a:xfrm>
              <a:off x="5276470" y="2309322"/>
              <a:ext cx="736638" cy="546128"/>
            </a:xfrm>
            <a:prstGeom prst="rect">
              <a:avLst/>
            </a:prstGeom>
          </p:spPr>
        </p:pic>
        <p:pic>
          <p:nvPicPr>
            <p:cNvPr id="160" name="圖片 159"/>
            <p:cNvPicPr>
              <a:picLocks noChangeAspect="1"/>
            </p:cNvPicPr>
            <p:nvPr/>
          </p:nvPicPr>
          <p:blipFill>
            <a:blip r:embed="rId6"/>
            <a:stretch>
              <a:fillRect/>
            </a:stretch>
          </p:blipFill>
          <p:spPr>
            <a:xfrm>
              <a:off x="4731426" y="4752936"/>
              <a:ext cx="736638" cy="546128"/>
            </a:xfrm>
            <a:prstGeom prst="rect">
              <a:avLst/>
            </a:prstGeom>
          </p:spPr>
        </p:pic>
        <p:sp>
          <p:nvSpPr>
            <p:cNvPr id="161" name="AutoShape 14"/>
            <p:cNvSpPr>
              <a:spLocks noChangeArrowheads="1"/>
            </p:cNvSpPr>
            <p:nvPr/>
          </p:nvSpPr>
          <p:spPr bwMode="auto">
            <a:xfrm>
              <a:off x="2868101" y="4694894"/>
              <a:ext cx="1418336" cy="219416"/>
            </a:xfrm>
            <a:prstGeom prst="roundRect">
              <a:avLst>
                <a:gd name="adj" fmla="val 16667"/>
              </a:avLst>
            </a:prstGeom>
            <a:solidFill>
              <a:srgbClr val="FFFFFF"/>
            </a:solidFill>
            <a:ln w="25400" cap="flat" cmpd="sng" algn="ctr">
              <a:solidFill>
                <a:srgbClr val="BBE0E3"/>
              </a:solidFill>
              <a:prstDash val="solid"/>
              <a:headEnd/>
              <a:tailEnd/>
            </a:ln>
            <a:effectLst/>
          </p:spPr>
          <p:txBody>
            <a:bodyPr anchor="ctr"/>
            <a:lstStyle>
              <a:lvl1pPr eaLnBrk="0" hangingPunct="0">
                <a:defRPr>
                  <a:solidFill>
                    <a:schemeClr val="tx1"/>
                  </a:solidFill>
                  <a:latin typeface="Arial" pitchFamily="34" charset="0"/>
                  <a:ea typeface="標楷體" pitchFamily="65" charset="-120"/>
                </a:defRPr>
              </a:lvl1pPr>
              <a:lvl2pPr marL="742950" indent="-285750" eaLnBrk="0" hangingPunct="0">
                <a:defRPr>
                  <a:solidFill>
                    <a:schemeClr val="tx1"/>
                  </a:solidFill>
                  <a:latin typeface="Arial" pitchFamily="34" charset="0"/>
                  <a:ea typeface="標楷體" pitchFamily="65" charset="-120"/>
                </a:defRPr>
              </a:lvl2pPr>
              <a:lvl3pPr marL="1143000" indent="-228600" eaLnBrk="0" hangingPunct="0">
                <a:defRPr>
                  <a:solidFill>
                    <a:schemeClr val="tx1"/>
                  </a:solidFill>
                  <a:latin typeface="Arial" pitchFamily="34" charset="0"/>
                  <a:ea typeface="標楷體" pitchFamily="65" charset="-120"/>
                </a:defRPr>
              </a:lvl3pPr>
              <a:lvl4pPr marL="1600200" indent="-228600" eaLnBrk="0" hangingPunct="0">
                <a:defRPr>
                  <a:solidFill>
                    <a:schemeClr val="tx1"/>
                  </a:solidFill>
                  <a:latin typeface="Arial" pitchFamily="34" charset="0"/>
                  <a:ea typeface="標楷體" pitchFamily="65" charset="-120"/>
                </a:defRPr>
              </a:lvl4pPr>
              <a:lvl5pPr marL="2057400" indent="-228600" eaLnBrk="0" hangingPunct="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TW" altLang="en-US" sz="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室內溫度</a:t>
              </a:r>
            </a:p>
          </p:txBody>
        </p:sp>
        <p:sp>
          <p:nvSpPr>
            <p:cNvPr id="162" name="AutoShape 14"/>
            <p:cNvSpPr>
              <a:spLocks noChangeArrowheads="1"/>
            </p:cNvSpPr>
            <p:nvPr/>
          </p:nvSpPr>
          <p:spPr bwMode="auto">
            <a:xfrm>
              <a:off x="2868100" y="4489605"/>
              <a:ext cx="1418337" cy="171857"/>
            </a:xfrm>
            <a:prstGeom prst="roundRect">
              <a:avLst>
                <a:gd name="adj" fmla="val 16667"/>
              </a:avLst>
            </a:prstGeom>
            <a:solidFill>
              <a:srgbClr val="FFFFFF"/>
            </a:solidFill>
            <a:ln w="25400" cap="flat" cmpd="sng" algn="ctr">
              <a:solidFill>
                <a:srgbClr val="BBE0E3"/>
              </a:solidFill>
              <a:prstDash val="solid"/>
              <a:headEnd/>
              <a:tailEnd/>
            </a:ln>
            <a:effectLst/>
          </p:spPr>
          <p:txBody>
            <a:bodyPr anchor="ctr"/>
            <a:lstStyle>
              <a:lvl1pPr eaLnBrk="0" hangingPunct="0">
                <a:defRPr>
                  <a:solidFill>
                    <a:schemeClr val="tx1"/>
                  </a:solidFill>
                  <a:latin typeface="Arial" pitchFamily="34" charset="0"/>
                  <a:ea typeface="標楷體" pitchFamily="65" charset="-120"/>
                </a:defRPr>
              </a:lvl1pPr>
              <a:lvl2pPr marL="742950" indent="-285750" eaLnBrk="0" hangingPunct="0">
                <a:defRPr>
                  <a:solidFill>
                    <a:schemeClr val="tx1"/>
                  </a:solidFill>
                  <a:latin typeface="Arial" pitchFamily="34" charset="0"/>
                  <a:ea typeface="標楷體" pitchFamily="65" charset="-120"/>
                </a:defRPr>
              </a:lvl2pPr>
              <a:lvl3pPr marL="1143000" indent="-228600" eaLnBrk="0" hangingPunct="0">
                <a:defRPr>
                  <a:solidFill>
                    <a:schemeClr val="tx1"/>
                  </a:solidFill>
                  <a:latin typeface="Arial" pitchFamily="34" charset="0"/>
                  <a:ea typeface="標楷體" pitchFamily="65" charset="-120"/>
                </a:defRPr>
              </a:lvl3pPr>
              <a:lvl4pPr marL="1600200" indent="-228600" eaLnBrk="0" hangingPunct="0">
                <a:defRPr>
                  <a:solidFill>
                    <a:schemeClr val="tx1"/>
                  </a:solidFill>
                  <a:latin typeface="Arial" pitchFamily="34" charset="0"/>
                  <a:ea typeface="標楷體" pitchFamily="65" charset="-120"/>
                </a:defRPr>
              </a:lvl4pPr>
              <a:lvl5pPr marL="2057400" indent="-228600" eaLnBrk="0" hangingPunct="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TW" altLang="en-US" sz="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冷卻時間</a:t>
              </a:r>
            </a:p>
          </p:txBody>
        </p:sp>
        <p:sp>
          <p:nvSpPr>
            <p:cNvPr id="163" name="AutoShape 14"/>
            <p:cNvSpPr>
              <a:spLocks noChangeArrowheads="1"/>
            </p:cNvSpPr>
            <p:nvPr/>
          </p:nvSpPr>
          <p:spPr bwMode="auto">
            <a:xfrm>
              <a:off x="2868100" y="4263186"/>
              <a:ext cx="1418337" cy="180140"/>
            </a:xfrm>
            <a:prstGeom prst="roundRect">
              <a:avLst>
                <a:gd name="adj" fmla="val 16667"/>
              </a:avLst>
            </a:prstGeom>
            <a:solidFill>
              <a:srgbClr val="FFFFFF"/>
            </a:solidFill>
            <a:ln w="25400" cap="flat" cmpd="sng" algn="ctr">
              <a:solidFill>
                <a:srgbClr val="BBE0E3"/>
              </a:solidFill>
              <a:prstDash val="solid"/>
              <a:headEnd/>
              <a:tailEnd/>
            </a:ln>
            <a:effectLst/>
          </p:spPr>
          <p:txBody>
            <a:bodyPr anchor="ctr"/>
            <a:lstStyle>
              <a:lvl1pPr eaLnBrk="0" hangingPunct="0">
                <a:defRPr>
                  <a:solidFill>
                    <a:schemeClr val="tx1"/>
                  </a:solidFill>
                  <a:latin typeface="Arial" pitchFamily="34" charset="0"/>
                  <a:ea typeface="標楷體" pitchFamily="65" charset="-120"/>
                </a:defRPr>
              </a:lvl1pPr>
              <a:lvl2pPr marL="742950" indent="-285750" eaLnBrk="0" hangingPunct="0">
                <a:defRPr>
                  <a:solidFill>
                    <a:schemeClr val="tx1"/>
                  </a:solidFill>
                  <a:latin typeface="Arial" pitchFamily="34" charset="0"/>
                  <a:ea typeface="標楷體" pitchFamily="65" charset="-120"/>
                </a:defRPr>
              </a:lvl2pPr>
              <a:lvl3pPr marL="1143000" indent="-228600" eaLnBrk="0" hangingPunct="0">
                <a:defRPr>
                  <a:solidFill>
                    <a:schemeClr val="tx1"/>
                  </a:solidFill>
                  <a:latin typeface="Arial" pitchFamily="34" charset="0"/>
                  <a:ea typeface="標楷體" pitchFamily="65" charset="-120"/>
                </a:defRPr>
              </a:lvl3pPr>
              <a:lvl4pPr marL="1600200" indent="-228600" eaLnBrk="0" hangingPunct="0">
                <a:defRPr>
                  <a:solidFill>
                    <a:schemeClr val="tx1"/>
                  </a:solidFill>
                  <a:latin typeface="Arial" pitchFamily="34" charset="0"/>
                  <a:ea typeface="標楷體" pitchFamily="65" charset="-120"/>
                </a:defRPr>
              </a:lvl4pPr>
              <a:lvl5pPr marL="2057400" indent="-228600" eaLnBrk="0" hangingPunct="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TW" altLang="en-US" sz="8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各段電流</a:t>
              </a:r>
              <a:r>
                <a:rPr kumimoji="0" lang="zh-TW" altLang="en-US" sz="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值</a:t>
              </a:r>
            </a:p>
          </p:txBody>
        </p:sp>
        <p:sp>
          <p:nvSpPr>
            <p:cNvPr id="164" name="AutoShape 14"/>
            <p:cNvSpPr>
              <a:spLocks noChangeArrowheads="1"/>
            </p:cNvSpPr>
            <p:nvPr/>
          </p:nvSpPr>
          <p:spPr bwMode="auto">
            <a:xfrm>
              <a:off x="2868100" y="4034421"/>
              <a:ext cx="1418337" cy="197812"/>
            </a:xfrm>
            <a:prstGeom prst="roundRect">
              <a:avLst>
                <a:gd name="adj" fmla="val 16667"/>
              </a:avLst>
            </a:prstGeom>
            <a:solidFill>
              <a:srgbClr val="FFFFFF"/>
            </a:solidFill>
            <a:ln w="25400" cap="flat" cmpd="sng" algn="ctr">
              <a:solidFill>
                <a:srgbClr val="BBE0E3"/>
              </a:solidFill>
              <a:prstDash val="solid"/>
              <a:headEnd/>
              <a:tailEnd/>
            </a:ln>
            <a:effectLst/>
          </p:spPr>
          <p:txBody>
            <a:bodyPr anchor="ctr"/>
            <a:lstStyle>
              <a:lvl1pPr eaLnBrk="0" hangingPunct="0">
                <a:defRPr>
                  <a:solidFill>
                    <a:schemeClr val="tx1"/>
                  </a:solidFill>
                  <a:latin typeface="Arial" pitchFamily="34" charset="0"/>
                  <a:ea typeface="標楷體" pitchFamily="65" charset="-120"/>
                </a:defRPr>
              </a:lvl1pPr>
              <a:lvl2pPr marL="742950" indent="-285750" eaLnBrk="0" hangingPunct="0">
                <a:defRPr>
                  <a:solidFill>
                    <a:schemeClr val="tx1"/>
                  </a:solidFill>
                  <a:latin typeface="Arial" pitchFamily="34" charset="0"/>
                  <a:ea typeface="標楷體" pitchFamily="65" charset="-120"/>
                </a:defRPr>
              </a:lvl2pPr>
              <a:lvl3pPr marL="1143000" indent="-228600" eaLnBrk="0" hangingPunct="0">
                <a:defRPr>
                  <a:solidFill>
                    <a:schemeClr val="tx1"/>
                  </a:solidFill>
                  <a:latin typeface="Arial" pitchFamily="34" charset="0"/>
                  <a:ea typeface="標楷體" pitchFamily="65" charset="-120"/>
                </a:defRPr>
              </a:lvl3pPr>
              <a:lvl4pPr marL="1600200" indent="-228600" eaLnBrk="0" hangingPunct="0">
                <a:defRPr>
                  <a:solidFill>
                    <a:schemeClr val="tx1"/>
                  </a:solidFill>
                  <a:latin typeface="Arial" pitchFamily="34" charset="0"/>
                  <a:ea typeface="標楷體" pitchFamily="65" charset="-120"/>
                </a:defRPr>
              </a:lvl4pPr>
              <a:lvl5pPr marL="2057400" indent="-228600" eaLnBrk="0" hangingPunct="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TW" altLang="en-US" sz="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出料偏擺度</a:t>
              </a:r>
            </a:p>
          </p:txBody>
        </p:sp>
        <p:sp>
          <p:nvSpPr>
            <p:cNvPr id="165" name="AutoShape 14"/>
            <p:cNvSpPr>
              <a:spLocks noChangeArrowheads="1"/>
            </p:cNvSpPr>
            <p:nvPr/>
          </p:nvSpPr>
          <p:spPr bwMode="auto">
            <a:xfrm>
              <a:off x="2868100" y="3836607"/>
              <a:ext cx="1418337" cy="171857"/>
            </a:xfrm>
            <a:prstGeom prst="roundRect">
              <a:avLst>
                <a:gd name="adj" fmla="val 16667"/>
              </a:avLst>
            </a:prstGeom>
            <a:solidFill>
              <a:srgbClr val="FFFFFF"/>
            </a:solidFill>
            <a:ln w="25400" cap="flat" cmpd="sng" algn="ctr">
              <a:solidFill>
                <a:srgbClr val="BBE0E3"/>
              </a:solidFill>
              <a:prstDash val="solid"/>
              <a:headEnd/>
              <a:tailEnd/>
            </a:ln>
            <a:effectLst/>
          </p:spPr>
          <p:txBody>
            <a:bodyPr anchor="ctr"/>
            <a:lstStyle>
              <a:lvl1pPr eaLnBrk="0" hangingPunct="0">
                <a:defRPr>
                  <a:solidFill>
                    <a:schemeClr val="tx1"/>
                  </a:solidFill>
                  <a:latin typeface="Arial" pitchFamily="34" charset="0"/>
                  <a:ea typeface="標楷體" pitchFamily="65" charset="-120"/>
                </a:defRPr>
              </a:lvl1pPr>
              <a:lvl2pPr marL="742950" indent="-285750" eaLnBrk="0" hangingPunct="0">
                <a:defRPr>
                  <a:solidFill>
                    <a:schemeClr val="tx1"/>
                  </a:solidFill>
                  <a:latin typeface="Arial" pitchFamily="34" charset="0"/>
                  <a:ea typeface="標楷體" pitchFamily="65" charset="-120"/>
                </a:defRPr>
              </a:lvl2pPr>
              <a:lvl3pPr marL="1143000" indent="-228600" eaLnBrk="0" hangingPunct="0">
                <a:defRPr>
                  <a:solidFill>
                    <a:schemeClr val="tx1"/>
                  </a:solidFill>
                  <a:latin typeface="Arial" pitchFamily="34" charset="0"/>
                  <a:ea typeface="標楷體" pitchFamily="65" charset="-120"/>
                </a:defRPr>
              </a:lvl3pPr>
              <a:lvl4pPr marL="1600200" indent="-228600" eaLnBrk="0" hangingPunct="0">
                <a:defRPr>
                  <a:solidFill>
                    <a:schemeClr val="tx1"/>
                  </a:solidFill>
                  <a:latin typeface="Arial" pitchFamily="34" charset="0"/>
                  <a:ea typeface="標楷體" pitchFamily="65" charset="-120"/>
                </a:defRPr>
              </a:lvl4pPr>
              <a:lvl5pPr marL="2057400" indent="-228600" eaLnBrk="0" hangingPunct="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TW" altLang="en-US" sz="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各段溫度</a:t>
              </a:r>
            </a:p>
          </p:txBody>
        </p:sp>
        <p:sp>
          <p:nvSpPr>
            <p:cNvPr id="166" name="圓角矩形 165"/>
            <p:cNvSpPr/>
            <p:nvPr/>
          </p:nvSpPr>
          <p:spPr bwMode="auto">
            <a:xfrm>
              <a:off x="2789129" y="3546642"/>
              <a:ext cx="1615140" cy="1652466"/>
            </a:xfrm>
            <a:prstGeom prst="roundRect">
              <a:avLst>
                <a:gd name="adj" fmla="val 3687"/>
              </a:avLst>
            </a:prstGeom>
            <a:noFill/>
            <a:ln w="28575" cap="flat" cmpd="sng" algn="ctr">
              <a:solidFill>
                <a:srgbClr val="BBE0E3"/>
              </a:solidFill>
              <a:prstDash val="solid"/>
            </a:ln>
            <a:effectLst/>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9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塑膠地磚製程</a:t>
              </a:r>
              <a:endParaRPr kumimoji="0" lang="zh-TW" altLang="en-US" sz="9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67" name="AutoShape 14"/>
            <p:cNvSpPr>
              <a:spLocks noChangeArrowheads="1"/>
            </p:cNvSpPr>
            <p:nvPr/>
          </p:nvSpPr>
          <p:spPr bwMode="auto">
            <a:xfrm>
              <a:off x="2868100" y="4955954"/>
              <a:ext cx="1418337" cy="174725"/>
            </a:xfrm>
            <a:prstGeom prst="roundRect">
              <a:avLst>
                <a:gd name="adj" fmla="val 16667"/>
              </a:avLst>
            </a:prstGeom>
            <a:solidFill>
              <a:srgbClr val="FFFFFF"/>
            </a:solidFill>
            <a:ln w="25400" cap="flat" cmpd="sng" algn="ctr">
              <a:solidFill>
                <a:srgbClr val="BBE0E3"/>
              </a:solidFill>
              <a:prstDash val="solid"/>
              <a:headEnd/>
              <a:tailEnd/>
            </a:ln>
            <a:effectLst/>
          </p:spPr>
          <p:txBody>
            <a:bodyPr anchor="ctr"/>
            <a:lstStyle>
              <a:lvl1pPr eaLnBrk="0" hangingPunct="0">
                <a:defRPr>
                  <a:solidFill>
                    <a:schemeClr val="tx1"/>
                  </a:solidFill>
                  <a:latin typeface="Arial" pitchFamily="34" charset="0"/>
                  <a:ea typeface="標楷體" pitchFamily="65" charset="-120"/>
                </a:defRPr>
              </a:lvl1pPr>
              <a:lvl2pPr marL="742950" indent="-285750" eaLnBrk="0" hangingPunct="0">
                <a:defRPr>
                  <a:solidFill>
                    <a:schemeClr val="tx1"/>
                  </a:solidFill>
                  <a:latin typeface="Arial" pitchFamily="34" charset="0"/>
                  <a:ea typeface="標楷體" pitchFamily="65" charset="-120"/>
                </a:defRPr>
              </a:lvl2pPr>
              <a:lvl3pPr marL="1143000" indent="-228600" eaLnBrk="0" hangingPunct="0">
                <a:defRPr>
                  <a:solidFill>
                    <a:schemeClr val="tx1"/>
                  </a:solidFill>
                  <a:latin typeface="Arial" pitchFamily="34" charset="0"/>
                  <a:ea typeface="標楷體" pitchFamily="65" charset="-120"/>
                </a:defRPr>
              </a:lvl3pPr>
              <a:lvl4pPr marL="1600200" indent="-228600" eaLnBrk="0" hangingPunct="0">
                <a:defRPr>
                  <a:solidFill>
                    <a:schemeClr val="tx1"/>
                  </a:solidFill>
                  <a:latin typeface="Arial" pitchFamily="34" charset="0"/>
                  <a:ea typeface="標楷體" pitchFamily="65" charset="-120"/>
                </a:defRPr>
              </a:lvl4pPr>
              <a:lvl5pPr marL="2057400" indent="-228600" eaLnBrk="0" hangingPunct="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TW" altLang="en-US" sz="8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工件加工後厚度</a:t>
              </a:r>
            </a:p>
          </p:txBody>
        </p:sp>
      </p:grpSp>
      <p:sp>
        <p:nvSpPr>
          <p:cNvPr id="215" name="矩形 214"/>
          <p:cNvSpPr/>
          <p:nvPr/>
        </p:nvSpPr>
        <p:spPr>
          <a:xfrm>
            <a:off x="324888" y="1467361"/>
            <a:ext cx="8490500" cy="1169551"/>
          </a:xfrm>
          <a:prstGeom prst="rect">
            <a:avLst/>
          </a:prstGeom>
        </p:spPr>
        <p:txBody>
          <a:bodyPr wrap="square">
            <a:spAutoFit/>
          </a:bodyPr>
          <a:lstStyle/>
          <a:p>
            <a:pPr marL="342900" indent="-342900">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rPr>
              <a:t>使用者層和伺服器層：開發遵守</a:t>
            </a:r>
            <a:r>
              <a:rPr lang="en-US" altLang="zh-TW" sz="1400" dirty="0">
                <a:latin typeface="微軟正黑體" panose="020B0604030504040204" pitchFamily="34" charset="-120"/>
                <a:ea typeface="微軟正黑體" panose="020B0604030504040204" pitchFamily="34" charset="-120"/>
              </a:rPr>
              <a:t>ISO27001</a:t>
            </a:r>
            <a:r>
              <a:rPr lang="zh-TW" altLang="en-US" sz="1400" dirty="0">
                <a:latin typeface="微軟正黑體" panose="020B0604030504040204" pitchFamily="34" charset="-120"/>
                <a:ea typeface="微軟正黑體" panose="020B0604030504040204" pitchFamily="34" charset="-120"/>
              </a:rPr>
              <a:t>（</a:t>
            </a:r>
            <a:r>
              <a:rPr lang="en-US" altLang="zh-TW" sz="1400" dirty="0">
                <a:latin typeface="微軟正黑體" panose="020B0604030504040204" pitchFamily="34" charset="-120"/>
                <a:ea typeface="微軟正黑體" panose="020B0604030504040204" pitchFamily="34" charset="-120"/>
              </a:rPr>
              <a:t>ISMS</a:t>
            </a:r>
            <a:r>
              <a:rPr lang="zh-TW" altLang="en-US" sz="1400" dirty="0">
                <a:latin typeface="微軟正黑體" panose="020B0604030504040204" pitchFamily="34" charset="-120"/>
                <a:ea typeface="微軟正黑體" panose="020B0604030504040204" pitchFamily="34" charset="-120"/>
              </a:rPr>
              <a:t>）規範</a:t>
            </a:r>
            <a:r>
              <a:rPr lang="zh-TW" altLang="en-US" sz="1400" dirty="0" smtClean="0">
                <a:latin typeface="微軟正黑體" panose="020B0604030504040204" pitchFamily="34" charset="-120"/>
                <a:ea typeface="微軟正黑體" panose="020B0604030504040204" pitchFamily="34" charset="-120"/>
              </a:rPr>
              <a:t>，遵循宏英工業的</a:t>
            </a:r>
            <a:r>
              <a:rPr lang="zh-TW" altLang="en-US" sz="1400" dirty="0">
                <a:latin typeface="微軟正黑體" panose="020B0604030504040204" pitchFamily="34" charset="-120"/>
                <a:ea typeface="微軟正黑體" panose="020B0604030504040204" pitchFamily="34" charset="-120"/>
              </a:rPr>
              <a:t>防火牆和防毒軟體保護。</a:t>
            </a:r>
            <a:endParaRPr lang="en-US" altLang="zh-TW" sz="1400" dirty="0">
              <a:latin typeface="微軟正黑體" panose="020B0604030504040204" pitchFamily="34" charset="-120"/>
              <a:ea typeface="微軟正黑體" panose="020B0604030504040204" pitchFamily="34" charset="-120"/>
            </a:endParaRPr>
          </a:p>
          <a:p>
            <a:pPr marL="342900" indent="-342900" eaLnBrk="0">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cs typeface="Times New Roman" panose="02020603050405020304" pitchFamily="18" charset="0"/>
              </a:rPr>
              <a:t>Interface PC</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：橫跨公司網路和製程網路，必須安裝與公司網路相同的防毒軟體，製程網路端受防火牆限制僅單向傳輸。</a:t>
            </a:r>
            <a:endParaRPr lang="en-US" altLang="zh-TW" sz="1400" dirty="0">
              <a:latin typeface="微軟正黑體" panose="020B0604030504040204" pitchFamily="34" charset="-120"/>
              <a:ea typeface="微軟正黑體" panose="020B0604030504040204" pitchFamily="34" charset="-120"/>
              <a:cs typeface="Times New Roman" panose="02020603050405020304" pitchFamily="18" charset="0"/>
            </a:endParaRPr>
          </a:p>
          <a:p>
            <a:pPr marL="342900" indent="-342900" eaLnBrk="0">
              <a:buFont typeface="Arial" panose="020B0604020202020204" pitchFamily="34" charset="0"/>
              <a:buChar char="•"/>
            </a:pP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防火牆：建置在製程網路中所有設備連網的出口，具備單向隔離功能，僅允許</a:t>
            </a:r>
            <a:r>
              <a:rPr lang="en-US" altLang="zh-TW" sz="1400" dirty="0">
                <a:latin typeface="微軟正黑體" panose="020B0604030504040204" pitchFamily="34" charset="-120"/>
                <a:ea typeface="微軟正黑體" panose="020B0604030504040204" pitchFamily="34" charset="-120"/>
                <a:cs typeface="Times New Roman" panose="02020603050405020304" pitchFamily="18" charset="0"/>
              </a:rPr>
              <a:t>Interface</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dirty="0">
                <a:latin typeface="微軟正黑體" panose="020B0604030504040204" pitchFamily="34" charset="-120"/>
                <a:ea typeface="微軟正黑體" panose="020B0604030504040204" pitchFamily="34" charset="-120"/>
                <a:cs typeface="Times New Roman" panose="02020603050405020304" pitchFamily="18" charset="0"/>
              </a:rPr>
              <a:t>PC</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收集資料的通訊埠。</a:t>
            </a:r>
            <a:endPar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353693712"/>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資料庫圖表 1"/>
          <p:cNvGraphicFramePr/>
          <p:nvPr>
            <p:extLst>
              <p:ext uri="{D42A27DB-BD31-4B8C-83A1-F6EECF244321}">
                <p14:modId xmlns:p14="http://schemas.microsoft.com/office/powerpoint/2010/main" val="256386659"/>
              </p:ext>
            </p:extLst>
          </p:nvPr>
        </p:nvGraphicFramePr>
        <p:xfrm>
          <a:off x="844132" y="3068960"/>
          <a:ext cx="7810497" cy="33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2417879" y="116632"/>
            <a:ext cx="4698722" cy="584647"/>
          </a:xfrm>
          <a:prstGeom prst="rect">
            <a:avLst/>
          </a:prstGeom>
        </p:spPr>
        <p:txBody>
          <a:bodyPr wrap="none">
            <a:spAutoFit/>
          </a:bodyPr>
          <a:lstStyle/>
          <a:p>
            <a:pPr algn="ctr" eaLnBrk="1" hangingPunct="1">
              <a:defRPr/>
            </a:pPr>
            <a:r>
              <a:rPr kumimoji="0" lang="zh-TW" altLang="en-US" sz="3199"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五、受輔導業者承接規劃</a:t>
            </a:r>
          </a:p>
        </p:txBody>
      </p:sp>
      <p:sp>
        <p:nvSpPr>
          <p:cNvPr id="4" name="文字方塊 3"/>
          <p:cNvSpPr txBox="1"/>
          <p:nvPr/>
        </p:nvSpPr>
        <p:spPr>
          <a:xfrm>
            <a:off x="-5364167" y="3841052"/>
            <a:ext cx="2333760" cy="1815882"/>
          </a:xfrm>
          <a:prstGeom prst="rect">
            <a:avLst/>
          </a:prstGeom>
          <a:noFill/>
        </p:spPr>
        <p:txBody>
          <a:bodyPr wrap="square" rtlCol="0">
            <a:spAutoFit/>
          </a:bodyPr>
          <a:lstStyle/>
          <a:p>
            <a:r>
              <a:rPr lang="en-US" altLang="zh-TW" sz="1400" dirty="0" smtClean="0">
                <a:latin typeface="微軟正黑體" panose="020B0604030504040204" pitchFamily="34" charset="-120"/>
                <a:ea typeface="微軟正黑體" panose="020B0604030504040204" pitchFamily="34" charset="-120"/>
              </a:rPr>
              <a:t>1.</a:t>
            </a:r>
            <a:r>
              <a:rPr lang="zh-TW" altLang="en-US" sz="1400" dirty="0" smtClean="0">
                <a:latin typeface="微軟正黑體" panose="020B0604030504040204" pitchFamily="34" charset="-120"/>
                <a:ea typeface="微軟正黑體" panose="020B0604030504040204" pitchFamily="34" charset="-120"/>
              </a:rPr>
              <a:t>協助</a:t>
            </a:r>
            <a:r>
              <a:rPr lang="en-US" altLang="zh-TW" sz="1400" dirty="0" smtClean="0">
                <a:latin typeface="微軟正黑體" panose="020B0604030504040204" pitchFamily="34" charset="-120"/>
                <a:ea typeface="微軟正黑體" panose="020B0604030504040204" pitchFamily="34" charset="-120"/>
              </a:rPr>
              <a:t>IPC</a:t>
            </a:r>
            <a:r>
              <a:rPr lang="zh-TW" altLang="en-US" sz="1400" dirty="0" smtClean="0">
                <a:latin typeface="微軟正黑體" panose="020B0604030504040204" pitchFamily="34" charset="-120"/>
                <a:ea typeface="微軟正黑體" panose="020B0604030504040204" pitchFamily="34" charset="-120"/>
              </a:rPr>
              <a:t>架設</a:t>
            </a:r>
            <a:endParaRPr lang="en-US" altLang="zh-TW" sz="1400" dirty="0" smtClean="0">
              <a:latin typeface="微軟正黑體" panose="020B0604030504040204" pitchFamily="34" charset="-120"/>
              <a:ea typeface="微軟正黑體" panose="020B0604030504040204" pitchFamily="34" charset="-120"/>
            </a:endParaRPr>
          </a:p>
          <a:p>
            <a:r>
              <a:rPr lang="en-US" altLang="zh-TW" sz="1400" dirty="0" smtClean="0">
                <a:latin typeface="微軟正黑體" panose="020B0604030504040204" pitchFamily="34" charset="-120"/>
                <a:ea typeface="微軟正黑體" panose="020B0604030504040204" pitchFamily="34" charset="-120"/>
              </a:rPr>
              <a:t>(</a:t>
            </a:r>
            <a:r>
              <a:rPr lang="zh-TW" altLang="en-US" sz="1400" dirty="0">
                <a:solidFill>
                  <a:srgbClr val="FF0000"/>
                </a:solidFill>
                <a:latin typeface="微軟正黑體" panose="020B0604030504040204" pitchFamily="34" charset="-120"/>
                <a:ea typeface="微軟正黑體" panose="020B0604030504040204" pitchFamily="34" charset="-120"/>
              </a:rPr>
              <a:t>欣興電子</a:t>
            </a:r>
            <a:r>
              <a:rPr lang="zh-TW" altLang="en-US" sz="1400" b="1" dirty="0">
                <a:solidFill>
                  <a:srgbClr val="FF0000"/>
                </a:solidFill>
                <a:latin typeface="微軟正黑體" panose="020B0604030504040204" pitchFamily="34" charset="-120"/>
                <a:ea typeface="微軟正黑體" panose="020B0604030504040204" pitchFamily="34" charset="-120"/>
              </a:rPr>
              <a:t>系統規劃人員</a:t>
            </a:r>
            <a:r>
              <a:rPr lang="en-US" altLang="zh-TW" sz="1400" dirty="0" smtClean="0">
                <a:latin typeface="微軟正黑體" panose="020B0604030504040204" pitchFamily="34" charset="-120"/>
                <a:ea typeface="微軟正黑體" panose="020B0604030504040204" pitchFamily="34" charset="-120"/>
              </a:rPr>
              <a:t>)</a:t>
            </a:r>
          </a:p>
          <a:p>
            <a:r>
              <a:rPr lang="en-US" altLang="zh-TW" sz="1400" dirty="0" smtClean="0">
                <a:latin typeface="微軟正黑體" panose="020B0604030504040204" pitchFamily="34" charset="-120"/>
                <a:ea typeface="微軟正黑體" panose="020B0604030504040204" pitchFamily="34" charset="-120"/>
              </a:rPr>
              <a:t>2.</a:t>
            </a:r>
            <a:r>
              <a:rPr lang="zh-TW" altLang="en-US" sz="1400" dirty="0" smtClean="0">
                <a:latin typeface="微軟正黑體" panose="020B0604030504040204" pitchFamily="34" charset="-120"/>
                <a:ea typeface="微軟正黑體" panose="020B0604030504040204" pitchFamily="34" charset="-120"/>
              </a:rPr>
              <a:t>網路</a:t>
            </a:r>
            <a:r>
              <a:rPr lang="zh-TW" altLang="en-US" sz="1400" b="1" dirty="0" smtClean="0">
                <a:latin typeface="微軟正黑體" panose="020B0604030504040204" pitchFamily="34" charset="-120"/>
                <a:ea typeface="微軟正黑體" panose="020B0604030504040204" pitchFamily="34" charset="-120"/>
              </a:rPr>
              <a:t>環境建置</a:t>
            </a:r>
            <a:endParaRPr lang="en-US" altLang="zh-TW" sz="1400" b="1" dirty="0" smtClean="0">
              <a:latin typeface="微軟正黑體" panose="020B0604030504040204" pitchFamily="34" charset="-120"/>
              <a:ea typeface="微軟正黑體" panose="020B0604030504040204" pitchFamily="34" charset="-120"/>
            </a:endParaRPr>
          </a:p>
          <a:p>
            <a:r>
              <a:rPr lang="en-US" altLang="zh-TW" sz="1400" dirty="0" smtClean="0">
                <a:latin typeface="微軟正黑體" panose="020B0604030504040204" pitchFamily="34" charset="-120"/>
                <a:ea typeface="微軟正黑體" panose="020B0604030504040204" pitchFamily="34" charset="-120"/>
              </a:rPr>
              <a:t>(</a:t>
            </a:r>
            <a:r>
              <a:rPr lang="zh-TW" altLang="en-US" sz="1400" dirty="0">
                <a:solidFill>
                  <a:srgbClr val="FF0000"/>
                </a:solidFill>
                <a:latin typeface="微軟正黑體" panose="020B0604030504040204" pitchFamily="34" charset="-120"/>
                <a:ea typeface="微軟正黑體" panose="020B0604030504040204" pitchFamily="34" charset="-120"/>
              </a:rPr>
              <a:t>欣興電子</a:t>
            </a:r>
            <a:r>
              <a:rPr lang="zh-TW" altLang="en-US" sz="1400" b="1" dirty="0">
                <a:solidFill>
                  <a:srgbClr val="FF0000"/>
                </a:solidFill>
                <a:latin typeface="微軟正黑體" panose="020B0604030504040204" pitchFamily="34" charset="-120"/>
                <a:ea typeface="微軟正黑體" panose="020B0604030504040204" pitchFamily="34" charset="-120"/>
              </a:rPr>
              <a:t>系統規劃人員</a:t>
            </a:r>
            <a:r>
              <a:rPr lang="en-US" altLang="zh-TW" sz="1400" dirty="0" smtClean="0">
                <a:latin typeface="微軟正黑體" panose="020B0604030504040204" pitchFamily="34" charset="-120"/>
                <a:ea typeface="微軟正黑體" panose="020B0604030504040204" pitchFamily="34" charset="-120"/>
              </a:rPr>
              <a:t>)</a:t>
            </a:r>
          </a:p>
          <a:p>
            <a:r>
              <a:rPr lang="en-US" altLang="zh-TW" sz="1400" dirty="0" smtClean="0">
                <a:latin typeface="微軟正黑體" panose="020B0604030504040204" pitchFamily="34" charset="-120"/>
                <a:ea typeface="微軟正黑體" panose="020B0604030504040204" pitchFamily="34" charset="-120"/>
              </a:rPr>
              <a:t>3</a:t>
            </a:r>
            <a:r>
              <a:rPr lang="en-US" altLang="zh-TW" sz="1400" b="1" dirty="0" smtClean="0">
                <a:latin typeface="微軟正黑體" panose="020B0604030504040204" pitchFamily="34" charset="-120"/>
                <a:ea typeface="微軟正黑體" panose="020B0604030504040204" pitchFamily="34" charset="-120"/>
              </a:rPr>
              <a:t>.</a:t>
            </a:r>
            <a:r>
              <a:rPr lang="zh-TW" altLang="en-US" sz="1400" b="1" dirty="0" smtClean="0">
                <a:latin typeface="微軟正黑體" panose="020B0604030504040204" pitchFamily="34" charset="-120"/>
                <a:ea typeface="微軟正黑體" panose="020B0604030504040204" pitchFamily="34" charset="-120"/>
              </a:rPr>
              <a:t>設備商窗口</a:t>
            </a:r>
            <a:r>
              <a:rPr lang="zh-TW" altLang="en-US" sz="1400" dirty="0" smtClean="0">
                <a:latin typeface="微軟正黑體" panose="020B0604030504040204" pitchFamily="34" charset="-120"/>
                <a:ea typeface="微軟正黑體" panose="020B0604030504040204" pitchFamily="34" charset="-120"/>
              </a:rPr>
              <a:t>提供</a:t>
            </a:r>
            <a:endParaRPr lang="en-US" altLang="zh-TW" sz="1400" dirty="0" smtClean="0">
              <a:latin typeface="微軟正黑體" panose="020B0604030504040204" pitchFamily="34" charset="-120"/>
              <a:ea typeface="微軟正黑體" panose="020B0604030504040204" pitchFamily="34" charset="-120"/>
            </a:endParaRPr>
          </a:p>
          <a:p>
            <a:r>
              <a:rPr lang="en-US" altLang="zh-TW" sz="1400" dirty="0" smtClean="0">
                <a:latin typeface="微軟正黑體" panose="020B0604030504040204" pitchFamily="34" charset="-120"/>
                <a:ea typeface="微軟正黑體" panose="020B0604030504040204" pitchFamily="34" charset="-120"/>
              </a:rPr>
              <a:t>(</a:t>
            </a:r>
            <a:r>
              <a:rPr lang="zh-TW" altLang="en-US" sz="1400" dirty="0">
                <a:solidFill>
                  <a:srgbClr val="FF0000"/>
                </a:solidFill>
                <a:latin typeface="微軟正黑體" panose="020B0604030504040204" pitchFamily="34" charset="-120"/>
                <a:ea typeface="微軟正黑體" panose="020B0604030504040204" pitchFamily="34" charset="-120"/>
              </a:rPr>
              <a:t>欣興電子</a:t>
            </a:r>
            <a:r>
              <a:rPr lang="zh-TW" altLang="en-US" sz="1400" b="1" dirty="0">
                <a:solidFill>
                  <a:srgbClr val="FF0000"/>
                </a:solidFill>
                <a:latin typeface="微軟正黑體" panose="020B0604030504040204" pitchFamily="34" charset="-120"/>
                <a:ea typeface="微軟正黑體" panose="020B0604030504040204" pitchFamily="34" charset="-120"/>
              </a:rPr>
              <a:t>現場人員</a:t>
            </a:r>
            <a:r>
              <a:rPr lang="en-US" altLang="zh-TW" sz="1400" dirty="0" smtClean="0">
                <a:latin typeface="微軟正黑體" panose="020B0604030504040204" pitchFamily="34" charset="-120"/>
                <a:ea typeface="微軟正黑體" panose="020B0604030504040204" pitchFamily="34" charset="-120"/>
              </a:rPr>
              <a:t>)</a:t>
            </a:r>
          </a:p>
          <a:p>
            <a:r>
              <a:rPr lang="en-US" altLang="zh-TW" sz="1400" dirty="0" smtClean="0">
                <a:latin typeface="微軟正黑體" panose="020B0604030504040204" pitchFamily="34" charset="-120"/>
                <a:ea typeface="微軟正黑體" panose="020B0604030504040204" pitchFamily="34" charset="-120"/>
              </a:rPr>
              <a:t>4.</a:t>
            </a:r>
            <a:r>
              <a:rPr lang="zh-TW" altLang="en-US" sz="1400" dirty="0" smtClean="0">
                <a:latin typeface="微軟正黑體" panose="020B0604030504040204" pitchFamily="34" charset="-120"/>
                <a:ea typeface="微軟正黑體" panose="020B0604030504040204" pitchFamily="34" charset="-120"/>
              </a:rPr>
              <a:t>製程特徵的定義</a:t>
            </a:r>
            <a:endParaRPr lang="en-US" altLang="zh-TW" sz="1400" dirty="0" smtClean="0">
              <a:latin typeface="微軟正黑體" panose="020B0604030504040204" pitchFamily="34" charset="-120"/>
              <a:ea typeface="微軟正黑體" panose="020B0604030504040204" pitchFamily="34" charset="-120"/>
            </a:endParaRPr>
          </a:p>
          <a:p>
            <a:r>
              <a:rPr lang="en-US" altLang="zh-TW" sz="1400" dirty="0" smtClean="0">
                <a:latin typeface="微軟正黑體" panose="020B0604030504040204" pitchFamily="34" charset="-120"/>
                <a:ea typeface="微軟正黑體" panose="020B0604030504040204" pitchFamily="34" charset="-120"/>
              </a:rPr>
              <a:t>(</a:t>
            </a:r>
            <a:r>
              <a:rPr lang="zh-TW" altLang="en-US" sz="1400" dirty="0">
                <a:solidFill>
                  <a:srgbClr val="FF0000"/>
                </a:solidFill>
                <a:latin typeface="微軟正黑體" panose="020B0604030504040204" pitchFamily="34" charset="-120"/>
                <a:ea typeface="微軟正黑體" panose="020B0604030504040204" pitchFamily="34" charset="-120"/>
              </a:rPr>
              <a:t>欣興電子</a:t>
            </a:r>
            <a:r>
              <a:rPr lang="zh-TW" altLang="en-US" sz="1400" b="1" dirty="0">
                <a:solidFill>
                  <a:srgbClr val="FF0000"/>
                </a:solidFill>
                <a:latin typeface="微軟正黑體" panose="020B0604030504040204" pitchFamily="34" charset="-120"/>
                <a:ea typeface="微軟正黑體" panose="020B0604030504040204" pitchFamily="34" charset="-120"/>
              </a:rPr>
              <a:t>現場人員</a:t>
            </a:r>
            <a:r>
              <a:rPr lang="en-US" altLang="zh-TW" sz="1400" dirty="0" smtClean="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5346428" y="6912428"/>
            <a:ext cx="2316021" cy="2031325"/>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製程資料收集</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a:t>
            </a:r>
            <a:r>
              <a:rPr lang="zh-TW" altLang="en-US" sz="1400" dirty="0">
                <a:solidFill>
                  <a:srgbClr val="FF0000"/>
                </a:solidFill>
                <a:latin typeface="微軟正黑體" panose="020B0604030504040204" pitchFamily="34" charset="-120"/>
                <a:ea typeface="微軟正黑體" panose="020B0604030504040204" pitchFamily="34" charset="-120"/>
              </a:rPr>
              <a:t>欣興電子</a:t>
            </a:r>
            <a:r>
              <a:rPr lang="zh-TW" altLang="en-US" sz="1400" b="1" dirty="0">
                <a:solidFill>
                  <a:srgbClr val="FF0000"/>
                </a:solidFill>
                <a:latin typeface="微軟正黑體" panose="020B0604030504040204" pitchFamily="34" charset="-120"/>
                <a:ea typeface="微軟正黑體" panose="020B0604030504040204" pitchFamily="34" charset="-120"/>
              </a:rPr>
              <a:t>研發設計人員</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2.</a:t>
            </a:r>
            <a:r>
              <a:rPr lang="zh-TW" altLang="en-US" sz="1400" dirty="0">
                <a:latin typeface="微軟正黑體" panose="020B0604030504040204" pitchFamily="34" charset="-120"/>
                <a:ea typeface="微軟正黑體" panose="020B0604030504040204" pitchFamily="34" charset="-120"/>
              </a:rPr>
              <a:t>整流器故障時間標註</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a:t>
            </a:r>
            <a:r>
              <a:rPr lang="zh-TW" altLang="en-US" sz="1400" dirty="0">
                <a:solidFill>
                  <a:srgbClr val="FF0000"/>
                </a:solidFill>
                <a:latin typeface="微軟正黑體" panose="020B0604030504040204" pitchFamily="34" charset="-120"/>
                <a:ea typeface="微軟正黑體" panose="020B0604030504040204" pitchFamily="34" charset="-120"/>
              </a:rPr>
              <a:t>欣興電子</a:t>
            </a:r>
            <a:r>
              <a:rPr lang="zh-TW" altLang="en-US" sz="1400" b="1" dirty="0">
                <a:solidFill>
                  <a:srgbClr val="FF0000"/>
                </a:solidFill>
                <a:latin typeface="微軟正黑體" panose="020B0604030504040204" pitchFamily="34" charset="-120"/>
                <a:ea typeface="微軟正黑體" panose="020B0604030504040204" pitchFamily="34" charset="-120"/>
              </a:rPr>
              <a:t>研發設計人員</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3.</a:t>
            </a:r>
            <a:r>
              <a:rPr lang="zh-TW" altLang="en-US" sz="1400" dirty="0">
                <a:latin typeface="微軟正黑體" panose="020B0604030504040204" pitchFamily="34" charset="-120"/>
                <a:ea typeface="微軟正黑體" panose="020B0604030504040204" pitchFamily="34" charset="-120"/>
              </a:rPr>
              <a:t>設備維護紀錄查詢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a:t>
            </a:r>
            <a:r>
              <a:rPr lang="zh-TW" altLang="en-US" sz="1400" dirty="0">
                <a:solidFill>
                  <a:srgbClr val="FF0000"/>
                </a:solidFill>
                <a:latin typeface="微軟正黑體" panose="020B0604030504040204" pitchFamily="34" charset="-120"/>
                <a:ea typeface="微軟正黑體" panose="020B0604030504040204" pitchFamily="34" charset="-120"/>
              </a:rPr>
              <a:t>欣興電子</a:t>
            </a:r>
            <a:r>
              <a:rPr lang="zh-TW" altLang="en-US" sz="1400" b="1" dirty="0">
                <a:solidFill>
                  <a:srgbClr val="FF0000"/>
                </a:solidFill>
                <a:latin typeface="微軟正黑體" panose="020B0604030504040204" pitchFamily="34" charset="-120"/>
                <a:ea typeface="微軟正黑體" panose="020B0604030504040204" pitchFamily="34" charset="-120"/>
              </a:rPr>
              <a:t>現場人員</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4.</a:t>
            </a:r>
            <a:r>
              <a:rPr lang="zh-TW" altLang="en-US" sz="1400" dirty="0">
                <a:latin typeface="微軟正黑體" panose="020B0604030504040204" pitchFamily="34" charset="-120"/>
                <a:ea typeface="微軟正黑體" panose="020B0604030504040204" pitchFamily="34" charset="-120"/>
              </a:rPr>
              <a:t>輔導單位提供後續</a:t>
            </a:r>
            <a:r>
              <a:rPr lang="zh-TW" altLang="en-US" sz="1400" b="1" dirty="0">
                <a:latin typeface="微軟正黑體" panose="020B0604030504040204" pitchFamily="34" charset="-120"/>
                <a:ea typeface="微軟正黑體" panose="020B0604030504040204" pitchFamily="34" charset="-120"/>
              </a:rPr>
              <a:t>操作手冊</a:t>
            </a:r>
            <a:r>
              <a:rPr lang="zh-TW" altLang="en-US" sz="1400" dirty="0">
                <a:latin typeface="微軟正黑體" panose="020B0604030504040204" pitchFamily="34" charset="-120"/>
                <a:ea typeface="微軟正黑體" panose="020B0604030504040204" pitchFamily="34" charset="-120"/>
              </a:rPr>
              <a:t>供受輔導業者承接</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a:t>
            </a:r>
            <a:r>
              <a:rPr lang="zh-TW" altLang="en-US" sz="1400" dirty="0">
                <a:solidFill>
                  <a:srgbClr val="FF0000"/>
                </a:solidFill>
                <a:latin typeface="微軟正黑體" panose="020B0604030504040204" pitchFamily="34" charset="-120"/>
                <a:ea typeface="微軟正黑體" panose="020B0604030504040204" pitchFamily="34" charset="-120"/>
              </a:rPr>
              <a:t>欣興電子</a:t>
            </a:r>
            <a:r>
              <a:rPr lang="zh-TW" altLang="en-US" sz="1400" b="1" dirty="0">
                <a:solidFill>
                  <a:srgbClr val="FF0000"/>
                </a:solidFill>
                <a:latin typeface="微軟正黑體" panose="020B0604030504040204" pitchFamily="34" charset="-120"/>
                <a:ea typeface="微軟正黑體" panose="020B0604030504040204" pitchFamily="34" charset="-120"/>
              </a:rPr>
              <a:t>現場人員</a:t>
            </a:r>
            <a:r>
              <a:rPr lang="en-US" altLang="zh-TW" sz="1400" dirty="0">
                <a:latin typeface="微軟正黑體" panose="020B0604030504040204" pitchFamily="34" charset="-120"/>
                <a:ea typeface="微軟正黑體" panose="020B0604030504040204" pitchFamily="34" charset="-120"/>
              </a:rPr>
              <a:t>)</a:t>
            </a:r>
          </a:p>
        </p:txBody>
      </p:sp>
      <p:sp>
        <p:nvSpPr>
          <p:cNvPr id="10" name="文字方塊 9"/>
          <p:cNvSpPr txBox="1"/>
          <p:nvPr/>
        </p:nvSpPr>
        <p:spPr>
          <a:xfrm>
            <a:off x="-5364167" y="3600060"/>
            <a:ext cx="1578184" cy="307777"/>
          </a:xfrm>
          <a:prstGeom prst="rect">
            <a:avLst/>
          </a:prstGeom>
          <a:noFill/>
        </p:spPr>
        <p:txBody>
          <a:bodyPr wrap="square" rtlCol="0">
            <a:spAutoFit/>
          </a:bodyPr>
          <a:lstStyle/>
          <a:p>
            <a:r>
              <a:rPr lang="zh-TW" altLang="en-US" sz="1400" dirty="0" smtClean="0">
                <a:latin typeface="微軟正黑體" panose="020B0604030504040204" pitchFamily="34" charset="-120"/>
                <a:ea typeface="微軟正黑體" panose="020B0604030504040204" pitchFamily="34" charset="-120"/>
              </a:rPr>
              <a:t>上半年</a:t>
            </a:r>
            <a:endParaRPr lang="zh-TW" altLang="en-US" sz="1400" dirty="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5364167" y="6676659"/>
            <a:ext cx="1578184" cy="307777"/>
          </a:xfrm>
          <a:prstGeom prst="rect">
            <a:avLst/>
          </a:prstGeom>
          <a:noFill/>
        </p:spPr>
        <p:txBody>
          <a:bodyPr wrap="square" rtlCol="0">
            <a:spAutoFit/>
          </a:bodyPr>
          <a:lstStyle/>
          <a:p>
            <a:r>
              <a:rPr lang="zh-TW" altLang="en-US" sz="1400" dirty="0">
                <a:latin typeface="微軟正黑體" panose="020B0604030504040204" pitchFamily="34" charset="-120"/>
                <a:ea typeface="微軟正黑體" panose="020B0604030504040204" pitchFamily="34" charset="-120"/>
              </a:rPr>
              <a:t>下</a:t>
            </a:r>
            <a:r>
              <a:rPr lang="zh-TW" altLang="en-US" sz="1400" dirty="0" smtClean="0">
                <a:latin typeface="微軟正黑體" panose="020B0604030504040204" pitchFamily="34" charset="-120"/>
                <a:ea typeface="微軟正黑體" panose="020B0604030504040204" pitchFamily="34" charset="-120"/>
              </a:rPr>
              <a:t>半年</a:t>
            </a:r>
            <a:endParaRPr lang="zh-TW" altLang="en-US" sz="1400" dirty="0">
              <a:latin typeface="微軟正黑體" panose="020B0604030504040204" pitchFamily="34" charset="-120"/>
              <a:ea typeface="微軟正黑體" panose="020B0604030504040204" pitchFamily="34" charset="-120"/>
            </a:endParaRPr>
          </a:p>
        </p:txBody>
      </p:sp>
      <p:grpSp>
        <p:nvGrpSpPr>
          <p:cNvPr id="128" name="Group 4"/>
          <p:cNvGrpSpPr>
            <a:grpSpLocks/>
          </p:cNvGrpSpPr>
          <p:nvPr/>
        </p:nvGrpSpPr>
        <p:grpSpPr bwMode="auto">
          <a:xfrm>
            <a:off x="850315" y="790845"/>
            <a:ext cx="1441450" cy="2182292"/>
            <a:chOff x="0" y="0"/>
            <a:chExt cx="1440001" cy="2524579"/>
          </a:xfrm>
        </p:grpSpPr>
        <p:sp>
          <p:nvSpPr>
            <p:cNvPr id="129" name="矩形 102"/>
            <p:cNvSpPr>
              <a:spLocks noChangeArrowheads="1"/>
            </p:cNvSpPr>
            <p:nvPr/>
          </p:nvSpPr>
          <p:spPr bwMode="auto">
            <a:xfrm>
              <a:off x="1" y="234021"/>
              <a:ext cx="1440000" cy="2290558"/>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sp>
          <p:nvSpPr>
            <p:cNvPr id="130" name="矩形 98"/>
            <p:cNvSpPr>
              <a:spLocks noChangeArrowheads="1"/>
            </p:cNvSpPr>
            <p:nvPr/>
          </p:nvSpPr>
          <p:spPr bwMode="auto">
            <a:xfrm>
              <a:off x="1"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grpSp>
          <p:nvGrpSpPr>
            <p:cNvPr id="131" name="Group 7"/>
            <p:cNvGrpSpPr>
              <a:grpSpLocks/>
            </p:cNvGrpSpPr>
            <p:nvPr/>
          </p:nvGrpSpPr>
          <p:grpSpPr bwMode="auto">
            <a:xfrm>
              <a:off x="539981" y="0"/>
              <a:ext cx="360040" cy="402398"/>
              <a:chOff x="0" y="0"/>
              <a:chExt cx="360040" cy="402398"/>
            </a:xfrm>
          </p:grpSpPr>
          <p:sp>
            <p:nvSpPr>
              <p:cNvPr id="133" name="椭圆 3"/>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sp>
            <p:nvSpPr>
              <p:cNvPr id="134" name="TextBox 29"/>
              <p:cNvSpPr>
                <a:spLocks noChangeArrowheads="1"/>
              </p:cNvSpPr>
              <p:nvPr/>
            </p:nvSpPr>
            <p:spPr bwMode="auto">
              <a:xfrm>
                <a:off x="27728" y="10742"/>
                <a:ext cx="304585" cy="39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pitchFamily="34" charset="0"/>
                  <a:buNone/>
                </a:pPr>
                <a:r>
                  <a:rPr kumimoji="0" lang="en-US" sz="1600" dirty="0">
                    <a:solidFill>
                      <a:srgbClr val="FFFFFF"/>
                    </a:solidFill>
                    <a:latin typeface="微软雅黑" pitchFamily="34" charset="-122"/>
                    <a:ea typeface="微软雅黑" pitchFamily="34" charset="-122"/>
                    <a:sym typeface="微软雅黑" pitchFamily="34" charset="-122"/>
                  </a:rPr>
                  <a:t>1</a:t>
                </a:r>
                <a:endParaRPr kumimoji="0" lang="zh-CN" altLang="en-US" sz="1600" dirty="0">
                  <a:solidFill>
                    <a:srgbClr val="FFFFFF"/>
                  </a:solidFill>
                  <a:latin typeface="微软雅黑" pitchFamily="34" charset="-122"/>
                  <a:ea typeface="微软雅黑" pitchFamily="34" charset="-122"/>
                  <a:sym typeface="微软雅黑" pitchFamily="34" charset="-122"/>
                </a:endParaRPr>
              </a:p>
            </p:txBody>
          </p:sp>
        </p:grpSp>
        <p:sp>
          <p:nvSpPr>
            <p:cNvPr id="132" name="矩形 144"/>
            <p:cNvSpPr>
              <a:spLocks noChangeArrowheads="1"/>
            </p:cNvSpPr>
            <p:nvPr/>
          </p:nvSpPr>
          <p:spPr bwMode="auto">
            <a:xfrm>
              <a:off x="0" y="302968"/>
              <a:ext cx="1440000" cy="105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ts val="1600"/>
                </a:lnSpc>
                <a:buFont typeface="Arial" pitchFamily="34" charset="0"/>
                <a:buNone/>
              </a:pPr>
              <a:r>
                <a:rPr kumimoji="0" lang="zh-TW" altLang="en-US" sz="1200" dirty="0" smtClean="0">
                  <a:solidFill>
                    <a:srgbClr val="6FA32C"/>
                  </a:solidFill>
                  <a:latin typeface="微软雅黑" pitchFamily="34" charset="-122"/>
                  <a:ea typeface="微软雅黑" pitchFamily="34" charset="-122"/>
                  <a:sym typeface="微软雅黑" pitchFamily="34" charset="-122"/>
                </a:rPr>
                <a:t>需求</a:t>
              </a:r>
              <a:r>
                <a:rPr kumimoji="0" lang="zh-TW" altLang="en-US" sz="1200" dirty="0">
                  <a:solidFill>
                    <a:srgbClr val="6FA32C"/>
                  </a:solidFill>
                  <a:latin typeface="微软雅黑" pitchFamily="34" charset="-122"/>
                  <a:ea typeface="微软雅黑" pitchFamily="34" charset="-122"/>
                  <a:sym typeface="微软雅黑" pitchFamily="34" charset="-122"/>
                </a:rPr>
                <a:t>訪談</a:t>
              </a:r>
            </a:p>
            <a:p>
              <a:pPr eaLnBrk="1" hangingPunct="1">
                <a:lnSpc>
                  <a:spcPts val="1600"/>
                </a:lnSpc>
                <a:buFont typeface="Arial" pitchFamily="34" charset="0"/>
                <a:buNone/>
              </a:pPr>
              <a:r>
                <a:rPr kumimoji="0" lang="zh-TW" altLang="en-US" sz="1200" dirty="0" smtClean="0">
                  <a:solidFill>
                    <a:srgbClr val="565656"/>
                  </a:solidFill>
                  <a:latin typeface="微软雅黑" pitchFamily="34" charset="-122"/>
                  <a:ea typeface="微软雅黑" pitchFamily="34" charset="-122"/>
                  <a:sym typeface="微软雅黑" pitchFamily="34" charset="-122"/>
                </a:rPr>
                <a:t>針對宏英工需求聚焦。</a:t>
              </a:r>
              <a:endParaRPr kumimoji="0" lang="zh-TW" altLang="en-US" sz="1200" dirty="0">
                <a:solidFill>
                  <a:srgbClr val="565656"/>
                </a:solidFill>
                <a:latin typeface="微软雅黑" pitchFamily="34" charset="-122"/>
                <a:ea typeface="微软雅黑" pitchFamily="34" charset="-122"/>
                <a:sym typeface="微软雅黑" pitchFamily="34" charset="-122"/>
              </a:endParaRPr>
            </a:p>
            <a:p>
              <a:pPr algn="ctr" eaLnBrk="1" hangingPunct="1">
                <a:lnSpc>
                  <a:spcPts val="1600"/>
                </a:lnSpc>
                <a:buFont typeface="Arial" pitchFamily="34" charset="0"/>
                <a:buNone/>
              </a:pPr>
              <a:endParaRPr kumimoji="0" lang="zh-CN" altLang="en-US" sz="1200" dirty="0">
                <a:solidFill>
                  <a:srgbClr val="565656"/>
                </a:solidFill>
                <a:latin typeface="微软雅黑" pitchFamily="34" charset="-122"/>
                <a:ea typeface="微软雅黑" pitchFamily="34" charset="-122"/>
                <a:sym typeface="微软雅黑" pitchFamily="34" charset="-122"/>
              </a:endParaRPr>
            </a:p>
          </p:txBody>
        </p:sp>
      </p:grpSp>
      <p:grpSp>
        <p:nvGrpSpPr>
          <p:cNvPr id="135" name="Group 11"/>
          <p:cNvGrpSpPr>
            <a:grpSpLocks/>
          </p:cNvGrpSpPr>
          <p:nvPr/>
        </p:nvGrpSpPr>
        <p:grpSpPr bwMode="auto">
          <a:xfrm>
            <a:off x="2442578" y="790845"/>
            <a:ext cx="1439862" cy="2200882"/>
            <a:chOff x="0" y="0"/>
            <a:chExt cx="1440000" cy="2546081"/>
          </a:xfrm>
        </p:grpSpPr>
        <p:sp>
          <p:nvSpPr>
            <p:cNvPr id="136" name="矩形 105"/>
            <p:cNvSpPr>
              <a:spLocks noChangeArrowheads="1"/>
            </p:cNvSpPr>
            <p:nvPr/>
          </p:nvSpPr>
          <p:spPr bwMode="auto">
            <a:xfrm>
              <a:off x="0" y="234019"/>
              <a:ext cx="1440000" cy="229055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sp>
          <p:nvSpPr>
            <p:cNvPr id="137" name="矩形 106"/>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grpSp>
          <p:nvGrpSpPr>
            <p:cNvPr id="138" name="Group 14"/>
            <p:cNvGrpSpPr>
              <a:grpSpLocks/>
            </p:cNvGrpSpPr>
            <p:nvPr/>
          </p:nvGrpSpPr>
          <p:grpSpPr bwMode="auto">
            <a:xfrm>
              <a:off x="539980" y="0"/>
              <a:ext cx="360040" cy="402397"/>
              <a:chOff x="0" y="0"/>
              <a:chExt cx="360040" cy="402397"/>
            </a:xfrm>
          </p:grpSpPr>
          <p:sp>
            <p:nvSpPr>
              <p:cNvPr id="140" name="椭圆 108"/>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sp>
            <p:nvSpPr>
              <p:cNvPr id="141" name="TextBox 109"/>
              <p:cNvSpPr>
                <a:spLocks noChangeArrowheads="1"/>
              </p:cNvSpPr>
              <p:nvPr/>
            </p:nvSpPr>
            <p:spPr bwMode="auto">
              <a:xfrm>
                <a:off x="27559" y="10742"/>
                <a:ext cx="304921" cy="39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pitchFamily="34" charset="0"/>
                  <a:buNone/>
                </a:pPr>
                <a:r>
                  <a:rPr kumimoji="0" lang="en-US" sz="1600" dirty="0">
                    <a:solidFill>
                      <a:srgbClr val="FFFFFF"/>
                    </a:solidFill>
                    <a:latin typeface="微软雅黑" pitchFamily="34" charset="-122"/>
                    <a:ea typeface="微软雅黑" pitchFamily="34" charset="-122"/>
                    <a:sym typeface="微软雅黑" pitchFamily="34" charset="-122"/>
                  </a:rPr>
                  <a:t>2</a:t>
                </a:r>
                <a:endParaRPr kumimoji="0" lang="zh-CN" altLang="en-US" sz="1600" dirty="0">
                  <a:solidFill>
                    <a:srgbClr val="FFFFFF"/>
                  </a:solidFill>
                  <a:latin typeface="微软雅黑" pitchFamily="34" charset="-122"/>
                  <a:ea typeface="微软雅黑" pitchFamily="34" charset="-122"/>
                  <a:sym typeface="微软雅黑" pitchFamily="34" charset="-122"/>
                </a:endParaRPr>
              </a:p>
            </p:txBody>
          </p:sp>
        </p:grpSp>
        <p:sp>
          <p:nvSpPr>
            <p:cNvPr id="139" name="矩形 145"/>
            <p:cNvSpPr>
              <a:spLocks noChangeArrowheads="1"/>
            </p:cNvSpPr>
            <p:nvPr/>
          </p:nvSpPr>
          <p:spPr bwMode="auto">
            <a:xfrm>
              <a:off x="0" y="302967"/>
              <a:ext cx="1440000" cy="224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ts val="1600"/>
                </a:lnSpc>
                <a:buFont typeface="Arial" pitchFamily="34" charset="0"/>
                <a:buNone/>
              </a:pPr>
              <a:r>
                <a:rPr kumimoji="0" lang="zh-TW" altLang="en-US" sz="1200" dirty="0">
                  <a:solidFill>
                    <a:srgbClr val="00B050"/>
                  </a:solidFill>
                  <a:latin typeface="微软雅黑" pitchFamily="34" charset="-122"/>
                  <a:ea typeface="微软雅黑" pitchFamily="34" charset="-122"/>
                  <a:sym typeface="微软雅黑" pitchFamily="34" charset="-122"/>
                </a:rPr>
                <a:t>現況資訊收集</a:t>
              </a:r>
              <a:endParaRPr kumimoji="0" lang="en-US" altLang="zh-TW" sz="1200" dirty="0">
                <a:solidFill>
                  <a:srgbClr val="00B050"/>
                </a:solidFill>
                <a:latin typeface="微软雅黑" pitchFamily="34" charset="-122"/>
                <a:ea typeface="微软雅黑" pitchFamily="34" charset="-122"/>
                <a:sym typeface="微软雅黑" pitchFamily="34" charset="-122"/>
              </a:endParaRPr>
            </a:p>
            <a:p>
              <a:pPr eaLnBrk="1" hangingPunct="1">
                <a:lnSpc>
                  <a:spcPts val="1600"/>
                </a:lnSpc>
                <a:buFont typeface="Arial" pitchFamily="34" charset="0"/>
                <a:buNone/>
              </a:pPr>
              <a:r>
                <a:rPr kumimoji="0" lang="en-US" altLang="zh-TW" sz="1200" dirty="0">
                  <a:solidFill>
                    <a:srgbClr val="565656"/>
                  </a:solidFill>
                  <a:latin typeface="微软雅黑" pitchFamily="34" charset="-122"/>
                  <a:ea typeface="微软雅黑" pitchFamily="34" charset="-122"/>
                  <a:sym typeface="微软雅黑" pitchFamily="34" charset="-122"/>
                </a:rPr>
                <a:t>1</a:t>
              </a:r>
              <a:r>
                <a:rPr kumimoji="0" lang="en-US" altLang="zh-TW" sz="1200" dirty="0" smtClean="0">
                  <a:solidFill>
                    <a:srgbClr val="565656"/>
                  </a:solidFill>
                  <a:latin typeface="微软雅黑" pitchFamily="34" charset="-122"/>
                  <a:ea typeface="微软雅黑" pitchFamily="34" charset="-122"/>
                  <a:sym typeface="微软雅黑" pitchFamily="34" charset="-122"/>
                </a:rPr>
                <a:t>. </a:t>
              </a:r>
              <a:r>
                <a:rPr kumimoji="0" lang="zh-TW" altLang="en-US" sz="1200" dirty="0" smtClean="0">
                  <a:solidFill>
                    <a:srgbClr val="565656"/>
                  </a:solidFill>
                  <a:latin typeface="微软雅黑" pitchFamily="34" charset="-122"/>
                  <a:ea typeface="微软雅黑" pitchFamily="34" charset="-122"/>
                  <a:sym typeface="微软雅黑" pitchFamily="34" charset="-122"/>
                </a:rPr>
                <a:t>現況</a:t>
              </a:r>
              <a:r>
                <a:rPr kumimoji="0" lang="zh-TW" altLang="en-US" sz="1200" dirty="0">
                  <a:solidFill>
                    <a:srgbClr val="565656"/>
                  </a:solidFill>
                  <a:latin typeface="微软雅黑" pitchFamily="34" charset="-122"/>
                  <a:ea typeface="微软雅黑" pitchFamily="34" charset="-122"/>
                  <a:sym typeface="微软雅黑" pitchFamily="34" charset="-122"/>
                </a:rPr>
                <a:t>流程訪談</a:t>
              </a:r>
              <a:endParaRPr kumimoji="0" lang="en-US" altLang="zh-TW" sz="1200" dirty="0">
                <a:solidFill>
                  <a:srgbClr val="565656"/>
                </a:solidFill>
                <a:latin typeface="微软雅黑" pitchFamily="34" charset="-122"/>
                <a:ea typeface="微软雅黑" pitchFamily="34" charset="-122"/>
                <a:sym typeface="微软雅黑" pitchFamily="34" charset="-122"/>
              </a:endParaRPr>
            </a:p>
            <a:p>
              <a:pPr eaLnBrk="1" hangingPunct="1">
                <a:lnSpc>
                  <a:spcPts val="1600"/>
                </a:lnSpc>
                <a:buFont typeface="Arial" pitchFamily="34" charset="0"/>
                <a:buNone/>
              </a:pPr>
              <a:r>
                <a:rPr kumimoji="0" lang="zh-TW" altLang="en-US" sz="800" dirty="0">
                  <a:solidFill>
                    <a:srgbClr val="565656"/>
                  </a:solidFill>
                  <a:latin typeface="微软雅黑" pitchFamily="34" charset="-122"/>
                  <a:ea typeface="微软雅黑" pitchFamily="34" charset="-122"/>
                  <a:sym typeface="微软雅黑" pitchFamily="34" charset="-122"/>
                </a:rPr>
                <a:t>（進行流程疏離 產</a:t>
              </a:r>
              <a:r>
                <a:rPr kumimoji="0" lang="en-US" altLang="zh-TW" sz="800" dirty="0" smtClean="0">
                  <a:solidFill>
                    <a:srgbClr val="565656"/>
                  </a:solidFill>
                  <a:latin typeface="微软雅黑" pitchFamily="34" charset="-122"/>
                  <a:ea typeface="微软雅黑" pitchFamily="34" charset="-122"/>
                  <a:sym typeface="微软雅黑" pitchFamily="34" charset="-122"/>
                </a:rPr>
                <a:t>/</a:t>
              </a:r>
              <a:r>
                <a:rPr kumimoji="0" lang="zh-TW" altLang="en-US" sz="800" dirty="0" smtClean="0">
                  <a:solidFill>
                    <a:srgbClr val="565656"/>
                  </a:solidFill>
                  <a:latin typeface="微软雅黑" pitchFamily="34" charset="-122"/>
                  <a:ea typeface="微软雅黑" pitchFamily="34" charset="-122"/>
                  <a:sym typeface="微软雅黑" pitchFamily="34" charset="-122"/>
                </a:rPr>
                <a:t>人</a:t>
              </a:r>
              <a:r>
                <a:rPr kumimoji="0" lang="en-US" altLang="zh-TW" sz="800" dirty="0" smtClean="0">
                  <a:solidFill>
                    <a:srgbClr val="565656"/>
                  </a:solidFill>
                  <a:latin typeface="微软雅黑" pitchFamily="34" charset="-122"/>
                  <a:ea typeface="微软雅黑" pitchFamily="34" charset="-122"/>
                  <a:sym typeface="微软雅黑" pitchFamily="34" charset="-122"/>
                </a:rPr>
                <a:t>/</a:t>
              </a:r>
              <a:r>
                <a:rPr kumimoji="0" lang="zh-TW" altLang="en-US" sz="800" dirty="0" smtClean="0">
                  <a:solidFill>
                    <a:srgbClr val="565656"/>
                  </a:solidFill>
                  <a:latin typeface="微软雅黑" pitchFamily="34" charset="-122"/>
                  <a:ea typeface="微软雅黑" pitchFamily="34" charset="-122"/>
                  <a:sym typeface="微软雅黑" pitchFamily="34" charset="-122"/>
                </a:rPr>
                <a:t>設備）</a:t>
              </a:r>
              <a:endParaRPr kumimoji="0" lang="zh-TW" altLang="en-US" sz="800" dirty="0">
                <a:solidFill>
                  <a:srgbClr val="565656"/>
                </a:solidFill>
                <a:latin typeface="微软雅黑" pitchFamily="34" charset="-122"/>
                <a:ea typeface="微软雅黑" pitchFamily="34" charset="-122"/>
                <a:sym typeface="微软雅黑" pitchFamily="34" charset="-122"/>
              </a:endParaRPr>
            </a:p>
            <a:p>
              <a:pPr eaLnBrk="1" hangingPunct="1">
                <a:lnSpc>
                  <a:spcPts val="1600"/>
                </a:lnSpc>
                <a:buFont typeface="Arial" pitchFamily="34" charset="0"/>
                <a:buNone/>
              </a:pPr>
              <a:r>
                <a:rPr kumimoji="0" lang="en-US" altLang="zh-TW" sz="1200" dirty="0">
                  <a:solidFill>
                    <a:srgbClr val="565656"/>
                  </a:solidFill>
                  <a:latin typeface="微软雅黑" pitchFamily="34" charset="-122"/>
                  <a:ea typeface="微软雅黑" pitchFamily="34" charset="-122"/>
                  <a:sym typeface="微软雅黑" pitchFamily="34" charset="-122"/>
                </a:rPr>
                <a:t>2</a:t>
              </a:r>
              <a:r>
                <a:rPr kumimoji="0" lang="en-US" altLang="zh-TW" sz="1200" dirty="0" smtClean="0">
                  <a:solidFill>
                    <a:srgbClr val="565656"/>
                  </a:solidFill>
                  <a:latin typeface="微软雅黑" pitchFamily="34" charset="-122"/>
                  <a:ea typeface="微软雅黑" pitchFamily="34" charset="-122"/>
                  <a:sym typeface="微软雅黑" pitchFamily="34" charset="-122"/>
                </a:rPr>
                <a:t>. </a:t>
              </a:r>
              <a:r>
                <a:rPr kumimoji="0" lang="zh-TW" altLang="en-US" sz="1200" dirty="0" smtClean="0">
                  <a:solidFill>
                    <a:srgbClr val="565656"/>
                  </a:solidFill>
                  <a:latin typeface="微软雅黑" pitchFamily="34" charset="-122"/>
                  <a:ea typeface="微软雅黑" pitchFamily="34" charset="-122"/>
                  <a:sym typeface="微软雅黑" pitchFamily="34" charset="-122"/>
                </a:rPr>
                <a:t>現</a:t>
              </a:r>
              <a:r>
                <a:rPr kumimoji="0" lang="zh-TW" altLang="en-US" sz="1200" dirty="0">
                  <a:solidFill>
                    <a:srgbClr val="565656"/>
                  </a:solidFill>
                  <a:latin typeface="微软雅黑" pitchFamily="34" charset="-122"/>
                  <a:ea typeface="微软雅黑" pitchFamily="34" charset="-122"/>
                  <a:sym typeface="微软雅黑" pitchFamily="34" charset="-122"/>
                </a:rPr>
                <a:t>埸人員設備資訊擷取需求訪談 </a:t>
              </a:r>
              <a:endParaRPr kumimoji="0" lang="en-US" altLang="zh-TW" sz="1200" dirty="0">
                <a:solidFill>
                  <a:srgbClr val="565656"/>
                </a:solidFill>
                <a:latin typeface="微软雅黑" pitchFamily="34" charset="-122"/>
                <a:ea typeface="微软雅黑" pitchFamily="34" charset="-122"/>
                <a:sym typeface="微软雅黑" pitchFamily="34" charset="-122"/>
              </a:endParaRPr>
            </a:p>
            <a:p>
              <a:pPr eaLnBrk="1" hangingPunct="1">
                <a:lnSpc>
                  <a:spcPts val="1600"/>
                </a:lnSpc>
                <a:buFont typeface="Arial" pitchFamily="34" charset="0"/>
                <a:buNone/>
              </a:pPr>
              <a:r>
                <a:rPr kumimoji="0" lang="zh-TW" altLang="en-US" sz="900" dirty="0">
                  <a:solidFill>
                    <a:srgbClr val="565656"/>
                  </a:solidFill>
                  <a:latin typeface="微软雅黑" pitchFamily="34" charset="-122"/>
                  <a:ea typeface="微软雅黑" pitchFamily="34" charset="-122"/>
                  <a:sym typeface="微软雅黑" pitchFamily="34" charset="-122"/>
                </a:rPr>
                <a:t>（品質</a:t>
              </a:r>
              <a:r>
                <a:rPr kumimoji="0" lang="en-US" altLang="zh-TW" sz="900" dirty="0">
                  <a:solidFill>
                    <a:srgbClr val="565656"/>
                  </a:solidFill>
                  <a:latin typeface="微软雅黑" pitchFamily="34" charset="-122"/>
                  <a:ea typeface="微软雅黑" pitchFamily="34" charset="-122"/>
                  <a:sym typeface="微软雅黑" pitchFamily="34" charset="-122"/>
                </a:rPr>
                <a:t>/</a:t>
              </a:r>
              <a:r>
                <a:rPr kumimoji="0" lang="zh-TW" altLang="en-US" sz="900" dirty="0">
                  <a:solidFill>
                    <a:srgbClr val="565656"/>
                  </a:solidFill>
                  <a:latin typeface="微软雅黑" pitchFamily="34" charset="-122"/>
                  <a:ea typeface="微软雅黑" pitchFamily="34" charset="-122"/>
                  <a:sym typeface="微软雅黑" pitchFamily="34" charset="-122"/>
                </a:rPr>
                <a:t>產能）</a:t>
              </a:r>
            </a:p>
            <a:p>
              <a:pPr eaLnBrk="1" hangingPunct="1">
                <a:lnSpc>
                  <a:spcPts val="1600"/>
                </a:lnSpc>
                <a:buFont typeface="Arial" pitchFamily="34" charset="0"/>
                <a:buNone/>
              </a:pPr>
              <a:r>
                <a:rPr kumimoji="0" lang="en-US" altLang="zh-TW" sz="1200" dirty="0">
                  <a:solidFill>
                    <a:srgbClr val="565656"/>
                  </a:solidFill>
                  <a:latin typeface="微软雅黑" pitchFamily="34" charset="-122"/>
                  <a:ea typeface="微软雅黑" pitchFamily="34" charset="-122"/>
                  <a:sym typeface="微软雅黑" pitchFamily="34" charset="-122"/>
                </a:rPr>
                <a:t>3</a:t>
              </a:r>
              <a:r>
                <a:rPr kumimoji="0" lang="en-US" altLang="zh-TW" sz="1200" dirty="0" smtClean="0">
                  <a:solidFill>
                    <a:srgbClr val="565656"/>
                  </a:solidFill>
                  <a:latin typeface="微软雅黑" pitchFamily="34" charset="-122"/>
                  <a:ea typeface="微软雅黑" pitchFamily="34" charset="-122"/>
                  <a:sym typeface="微软雅黑" pitchFamily="34" charset="-122"/>
                </a:rPr>
                <a:t>. </a:t>
              </a:r>
              <a:r>
                <a:rPr kumimoji="0" lang="zh-TW" altLang="en-US" sz="1200" dirty="0" smtClean="0">
                  <a:solidFill>
                    <a:srgbClr val="565656"/>
                  </a:solidFill>
                  <a:latin typeface="微软雅黑" pitchFamily="34" charset="-122"/>
                  <a:ea typeface="微软雅黑" pitchFamily="34" charset="-122"/>
                  <a:sym typeface="微软雅黑" pitchFamily="34" charset="-122"/>
                </a:rPr>
                <a:t>設備</a:t>
              </a:r>
              <a:r>
                <a:rPr kumimoji="0" lang="en-US" altLang="zh-TW" sz="1200" dirty="0">
                  <a:solidFill>
                    <a:srgbClr val="565656"/>
                  </a:solidFill>
                  <a:latin typeface="微软雅黑" pitchFamily="34" charset="-122"/>
                  <a:ea typeface="微软雅黑" pitchFamily="34" charset="-122"/>
                  <a:sym typeface="微软雅黑" pitchFamily="34" charset="-122"/>
                </a:rPr>
                <a:t>/</a:t>
              </a:r>
              <a:r>
                <a:rPr kumimoji="0" lang="zh-TW" altLang="en-US" sz="1200" dirty="0">
                  <a:solidFill>
                    <a:srgbClr val="565656"/>
                  </a:solidFill>
                  <a:latin typeface="微软雅黑" pitchFamily="34" charset="-122"/>
                  <a:ea typeface="微软雅黑" pitchFamily="34" charset="-122"/>
                  <a:sym typeface="微软雅黑" pitchFamily="34" charset="-122"/>
                </a:rPr>
                <a:t>廠牌</a:t>
              </a:r>
              <a:r>
                <a:rPr kumimoji="0" lang="en-US" altLang="zh-TW" sz="1200" dirty="0">
                  <a:solidFill>
                    <a:srgbClr val="565656"/>
                  </a:solidFill>
                  <a:latin typeface="微软雅黑" pitchFamily="34" charset="-122"/>
                  <a:ea typeface="微软雅黑" pitchFamily="34" charset="-122"/>
                  <a:sym typeface="微软雅黑" pitchFamily="34" charset="-122"/>
                </a:rPr>
                <a:t>/</a:t>
              </a:r>
              <a:r>
                <a:rPr kumimoji="0" lang="en-US" sz="1200" dirty="0">
                  <a:solidFill>
                    <a:srgbClr val="565656"/>
                  </a:solidFill>
                  <a:latin typeface="微软雅黑" pitchFamily="34" charset="-122"/>
                  <a:ea typeface="微软雅黑" pitchFamily="34" charset="-122"/>
                  <a:sym typeface="微软雅黑" pitchFamily="34" charset="-122"/>
                </a:rPr>
                <a:t>IO/Layout</a:t>
              </a:r>
              <a:r>
                <a:rPr kumimoji="0" lang="zh-TW" altLang="en-US" sz="1200" dirty="0">
                  <a:solidFill>
                    <a:srgbClr val="565656"/>
                  </a:solidFill>
                  <a:latin typeface="微软雅黑" pitchFamily="34" charset="-122"/>
                  <a:ea typeface="微软雅黑" pitchFamily="34" charset="-122"/>
                  <a:sym typeface="微软雅黑" pitchFamily="34" charset="-122"/>
                </a:rPr>
                <a:t>資料</a:t>
              </a:r>
              <a:r>
                <a:rPr kumimoji="0" lang="zh-TW" altLang="en-US" sz="1200" dirty="0" smtClean="0">
                  <a:solidFill>
                    <a:srgbClr val="565656"/>
                  </a:solidFill>
                  <a:latin typeface="微软雅黑" pitchFamily="34" charset="-122"/>
                  <a:ea typeface="微软雅黑" pitchFamily="34" charset="-122"/>
                  <a:sym typeface="微软雅黑" pitchFamily="34" charset="-122"/>
                </a:rPr>
                <a:t>搜集</a:t>
              </a:r>
              <a:endParaRPr kumimoji="0" lang="zh-CN" altLang="en-US" sz="1200" dirty="0">
                <a:solidFill>
                  <a:srgbClr val="565656"/>
                </a:solidFill>
                <a:latin typeface="微软雅黑" pitchFamily="34" charset="-122"/>
                <a:ea typeface="微软雅黑" pitchFamily="34" charset="-122"/>
                <a:sym typeface="微软雅黑" pitchFamily="34" charset="-122"/>
              </a:endParaRPr>
            </a:p>
          </p:txBody>
        </p:sp>
      </p:grpSp>
      <p:sp>
        <p:nvSpPr>
          <p:cNvPr id="7" name="矩形 6"/>
          <p:cNvSpPr/>
          <p:nvPr/>
        </p:nvSpPr>
        <p:spPr>
          <a:xfrm>
            <a:off x="2960045" y="3554432"/>
            <a:ext cx="1261884" cy="307777"/>
          </a:xfrm>
          <a:prstGeom prst="rect">
            <a:avLst/>
          </a:prstGeom>
        </p:spPr>
        <p:txBody>
          <a:bodyPr wrap="none">
            <a:spAutoFit/>
          </a:bodyPr>
          <a:lstStyle/>
          <a:p>
            <a:r>
              <a:rPr lang="zh-TW" altLang="en-US" sz="1400" dirty="0" smtClean="0">
                <a:latin typeface="微軟正黑體" panose="020B0604030504040204" pitchFamily="34" charset="-120"/>
                <a:ea typeface="微軟正黑體" panose="020B0604030504040204" pitchFamily="34" charset="-120"/>
              </a:rPr>
              <a:t>宏英現場</a:t>
            </a:r>
            <a:r>
              <a:rPr lang="zh-TW" altLang="en-US" sz="1400" dirty="0">
                <a:latin typeface="微軟正黑體" panose="020B0604030504040204" pitchFamily="34" charset="-120"/>
                <a:ea typeface="微軟正黑體" panose="020B0604030504040204" pitchFamily="34" charset="-120"/>
              </a:rPr>
              <a:t>人員</a:t>
            </a:r>
          </a:p>
        </p:txBody>
      </p:sp>
      <p:sp>
        <p:nvSpPr>
          <p:cNvPr id="167" name="矩形 166"/>
          <p:cNvSpPr/>
          <p:nvPr/>
        </p:nvSpPr>
        <p:spPr>
          <a:xfrm>
            <a:off x="1133132" y="3554432"/>
            <a:ext cx="1082348" cy="307777"/>
          </a:xfrm>
          <a:prstGeom prst="rect">
            <a:avLst/>
          </a:prstGeom>
        </p:spPr>
        <p:txBody>
          <a:bodyPr wrap="none">
            <a:spAutoFit/>
          </a:bodyPr>
          <a:lstStyle/>
          <a:p>
            <a:r>
              <a:rPr lang="zh-TW" altLang="en-US" sz="1400" dirty="0" smtClean="0">
                <a:latin typeface="微軟正黑體" panose="020B0604030504040204" pitchFamily="34" charset="-120"/>
                <a:ea typeface="微軟正黑體" panose="020B0604030504040204" pitchFamily="34" charset="-120"/>
              </a:rPr>
              <a:t>宏英總經理</a:t>
            </a:r>
            <a:endParaRPr lang="zh-TW" altLang="en-US" sz="1400" dirty="0">
              <a:latin typeface="微軟正黑體" panose="020B0604030504040204" pitchFamily="34" charset="-120"/>
              <a:ea typeface="微軟正黑體" panose="020B0604030504040204" pitchFamily="34" charset="-120"/>
            </a:endParaRPr>
          </a:p>
        </p:txBody>
      </p:sp>
      <p:sp>
        <p:nvSpPr>
          <p:cNvPr id="168" name="矩形 167"/>
          <p:cNvSpPr/>
          <p:nvPr/>
        </p:nvSpPr>
        <p:spPr>
          <a:xfrm>
            <a:off x="7024240" y="3554432"/>
            <a:ext cx="1261884" cy="738664"/>
          </a:xfrm>
          <a:prstGeom prst="rect">
            <a:avLst/>
          </a:prstGeom>
        </p:spPr>
        <p:txBody>
          <a:bodyPr wrap="none">
            <a:spAutoFit/>
          </a:bodyPr>
          <a:lstStyle/>
          <a:p>
            <a:r>
              <a:rPr lang="zh-TW" altLang="en-US" sz="1400" dirty="0" smtClean="0">
                <a:latin typeface="微軟正黑體" panose="020B0604030504040204" pitchFamily="34" charset="-120"/>
                <a:ea typeface="微軟正黑體" panose="020B0604030504040204" pitchFamily="34" charset="-120"/>
              </a:rPr>
              <a:t>宏英總經理</a:t>
            </a:r>
            <a:endParaRPr lang="en-US" altLang="zh-TW" sz="1400" dirty="0" smtClean="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宏英研發人員</a:t>
            </a:r>
            <a:endParaRPr lang="en-US" altLang="zh-TW" sz="1400" dirty="0" smtClean="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宏</a:t>
            </a:r>
            <a:r>
              <a:rPr lang="zh-TW" altLang="en-US" sz="1400" dirty="0">
                <a:latin typeface="微軟正黑體" panose="020B0604030504040204" pitchFamily="34" charset="-120"/>
                <a:ea typeface="微軟正黑體" panose="020B0604030504040204" pitchFamily="34" charset="-120"/>
              </a:rPr>
              <a:t>英現場</a:t>
            </a:r>
            <a:r>
              <a:rPr lang="zh-TW" altLang="en-US" sz="1400" dirty="0" smtClean="0">
                <a:latin typeface="微軟正黑體" panose="020B0604030504040204" pitchFamily="34" charset="-120"/>
                <a:ea typeface="微軟正黑體" panose="020B0604030504040204" pitchFamily="34" charset="-120"/>
              </a:rPr>
              <a:t>人員</a:t>
            </a:r>
            <a:endParaRPr lang="zh-TW" altLang="en-US" sz="1400" dirty="0">
              <a:latin typeface="微軟正黑體" panose="020B0604030504040204" pitchFamily="34" charset="-120"/>
              <a:ea typeface="微軟正黑體" panose="020B0604030504040204" pitchFamily="34" charset="-120"/>
            </a:endParaRPr>
          </a:p>
        </p:txBody>
      </p:sp>
      <p:sp>
        <p:nvSpPr>
          <p:cNvPr id="169" name="矩形 168"/>
          <p:cNvSpPr/>
          <p:nvPr/>
        </p:nvSpPr>
        <p:spPr>
          <a:xfrm>
            <a:off x="4992142" y="3554432"/>
            <a:ext cx="1261884" cy="523220"/>
          </a:xfrm>
          <a:prstGeom prst="rect">
            <a:avLst/>
          </a:prstGeom>
        </p:spPr>
        <p:txBody>
          <a:bodyPr wrap="none">
            <a:spAutoFit/>
          </a:bodyPr>
          <a:lstStyle/>
          <a:p>
            <a:r>
              <a:rPr lang="zh-TW" altLang="en-US" sz="1400" dirty="0" smtClean="0">
                <a:latin typeface="微軟正黑體" panose="020B0604030504040204" pitchFamily="34" charset="-120"/>
                <a:ea typeface="微軟正黑體" panose="020B0604030504040204" pitchFamily="34" charset="-120"/>
              </a:rPr>
              <a:t>宏英總經理</a:t>
            </a:r>
            <a:endParaRPr lang="en-US" altLang="zh-TW" sz="1400" dirty="0" smtClean="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宏英研發人員</a:t>
            </a:r>
            <a:endParaRPr lang="zh-TW" altLang="en-US" sz="1400" dirty="0">
              <a:latin typeface="微軟正黑體" panose="020B0604030504040204" pitchFamily="34" charset="-120"/>
              <a:ea typeface="微軟正黑體" panose="020B0604030504040204" pitchFamily="34" charset="-120"/>
            </a:endParaRPr>
          </a:p>
        </p:txBody>
      </p:sp>
      <p:sp>
        <p:nvSpPr>
          <p:cNvPr id="170" name="文字方塊 169"/>
          <p:cNvSpPr txBox="1"/>
          <p:nvPr/>
        </p:nvSpPr>
        <p:spPr>
          <a:xfrm>
            <a:off x="36698" y="2961163"/>
            <a:ext cx="865943" cy="646331"/>
          </a:xfrm>
          <a:prstGeom prst="rect">
            <a:avLst/>
          </a:prstGeom>
          <a:noFill/>
        </p:spPr>
        <p:txBody>
          <a:bodyPr wrap="none" rtlCol="0">
            <a:spAutoFit/>
          </a:bodyPr>
          <a:lstStyle/>
          <a:p>
            <a:r>
              <a:rPr lang="en-US" altLang="zh-TW" sz="1800" b="1" dirty="0" smtClean="0">
                <a:latin typeface="微軟正黑體" panose="020B0604030504040204" pitchFamily="34" charset="-120"/>
                <a:ea typeface="微軟正黑體" panose="020B0604030504040204" pitchFamily="34" charset="-120"/>
              </a:rPr>
              <a:t>FY111</a:t>
            </a:r>
          </a:p>
          <a:p>
            <a:pPr algn="ctr"/>
            <a:r>
              <a:rPr lang="zh-TW" altLang="en-US" sz="1800" b="1" dirty="0" smtClean="0">
                <a:latin typeface="微軟正黑體" panose="020B0604030504040204" pitchFamily="34" charset="-120"/>
                <a:ea typeface="微軟正黑體" panose="020B0604030504040204" pitchFamily="34" charset="-120"/>
              </a:rPr>
              <a:t>時程</a:t>
            </a:r>
            <a:endParaRPr lang="zh-TW" altLang="en-US" sz="1800" b="1" dirty="0">
              <a:latin typeface="微軟正黑體" panose="020B0604030504040204" pitchFamily="34" charset="-120"/>
              <a:ea typeface="微軟正黑體" panose="020B0604030504040204" pitchFamily="34" charset="-120"/>
            </a:endParaRPr>
          </a:p>
        </p:txBody>
      </p:sp>
      <p:sp>
        <p:nvSpPr>
          <p:cNvPr id="171" name="文字方塊 170"/>
          <p:cNvSpPr txBox="1"/>
          <p:nvPr/>
        </p:nvSpPr>
        <p:spPr>
          <a:xfrm>
            <a:off x="181160" y="894886"/>
            <a:ext cx="461665" cy="1467180"/>
          </a:xfrm>
          <a:prstGeom prst="rect">
            <a:avLst/>
          </a:prstGeom>
          <a:noFill/>
        </p:spPr>
        <p:txBody>
          <a:bodyPr vert="eaVert" wrap="square" rtlCol="0">
            <a:spAutoFit/>
          </a:bodyPr>
          <a:lstStyle/>
          <a:p>
            <a:r>
              <a:rPr lang="zh-TW" altLang="en-US" sz="1800" b="1" dirty="0" smtClean="0">
                <a:latin typeface="微軟正黑體" panose="020B0604030504040204" pitchFamily="34" charset="-120"/>
                <a:ea typeface="微軟正黑體" panose="020B0604030504040204" pitchFamily="34" charset="-120"/>
              </a:rPr>
              <a:t>過程說明</a:t>
            </a:r>
            <a:endParaRPr lang="zh-TW" altLang="en-US" sz="1800" b="1" dirty="0">
              <a:latin typeface="微軟正黑體" panose="020B0604030504040204" pitchFamily="34" charset="-120"/>
              <a:ea typeface="微軟正黑體" panose="020B0604030504040204" pitchFamily="34" charset="-120"/>
            </a:endParaRPr>
          </a:p>
        </p:txBody>
      </p:sp>
      <p:sp>
        <p:nvSpPr>
          <p:cNvPr id="172" name="文字方塊 171"/>
          <p:cNvSpPr txBox="1"/>
          <p:nvPr/>
        </p:nvSpPr>
        <p:spPr>
          <a:xfrm>
            <a:off x="181160" y="4611435"/>
            <a:ext cx="461665" cy="1708160"/>
          </a:xfrm>
          <a:prstGeom prst="rect">
            <a:avLst/>
          </a:prstGeom>
          <a:noFill/>
        </p:spPr>
        <p:txBody>
          <a:bodyPr vert="eaVert" wrap="none" rtlCol="0">
            <a:spAutoFit/>
          </a:bodyPr>
          <a:lstStyle/>
          <a:p>
            <a:r>
              <a:rPr lang="zh-TW" altLang="en-US" sz="1800" b="1" dirty="0" smtClean="0">
                <a:latin typeface="微軟正黑體" panose="020B0604030504040204" pitchFamily="34" charset="-120"/>
                <a:ea typeface="微軟正黑體" panose="020B0604030504040204" pitchFamily="34" charset="-120"/>
              </a:rPr>
              <a:t>受輔導業者承接</a:t>
            </a:r>
            <a:endParaRPr lang="zh-TW" altLang="en-US" sz="1800" b="1" dirty="0">
              <a:latin typeface="微軟正黑體" panose="020B0604030504040204" pitchFamily="34" charset="-120"/>
              <a:ea typeface="微軟正黑體" panose="020B0604030504040204" pitchFamily="34" charset="-120"/>
            </a:endParaRPr>
          </a:p>
        </p:txBody>
      </p:sp>
      <p:sp>
        <p:nvSpPr>
          <p:cNvPr id="173" name="文字方塊 172"/>
          <p:cNvSpPr txBox="1"/>
          <p:nvPr/>
        </p:nvSpPr>
        <p:spPr>
          <a:xfrm>
            <a:off x="146505" y="3538505"/>
            <a:ext cx="1113127" cy="369332"/>
          </a:xfrm>
          <a:prstGeom prst="rect">
            <a:avLst/>
          </a:prstGeom>
          <a:noFill/>
        </p:spPr>
        <p:txBody>
          <a:bodyPr wrap="square" rtlCol="0">
            <a:spAutoFit/>
          </a:bodyPr>
          <a:lstStyle/>
          <a:p>
            <a:r>
              <a:rPr lang="zh-TW" altLang="en-US" sz="1800" b="1" dirty="0" smtClean="0">
                <a:latin typeface="微軟正黑體" panose="020B0604030504040204" pitchFamily="34" charset="-120"/>
                <a:ea typeface="微軟正黑體" panose="020B0604030504040204" pitchFamily="34" charset="-120"/>
              </a:rPr>
              <a:t>人員</a:t>
            </a:r>
            <a:endParaRPr lang="zh-TW" altLang="en-US" sz="1800" b="1" dirty="0">
              <a:latin typeface="微軟正黑體" panose="020B0604030504040204" pitchFamily="34" charset="-120"/>
              <a:ea typeface="微軟正黑體" panose="020B0604030504040204" pitchFamily="34" charset="-120"/>
            </a:endParaRPr>
          </a:p>
        </p:txBody>
      </p:sp>
      <p:grpSp>
        <p:nvGrpSpPr>
          <p:cNvPr id="142" name="Group 18"/>
          <p:cNvGrpSpPr>
            <a:grpSpLocks/>
          </p:cNvGrpSpPr>
          <p:nvPr/>
        </p:nvGrpSpPr>
        <p:grpSpPr bwMode="auto">
          <a:xfrm>
            <a:off x="4034840" y="790845"/>
            <a:ext cx="1441450" cy="2182291"/>
            <a:chOff x="0" y="0"/>
            <a:chExt cx="1440001" cy="2524575"/>
          </a:xfrm>
        </p:grpSpPr>
        <p:sp>
          <p:nvSpPr>
            <p:cNvPr id="143" name="矩形 111"/>
            <p:cNvSpPr>
              <a:spLocks noChangeArrowheads="1"/>
            </p:cNvSpPr>
            <p:nvPr/>
          </p:nvSpPr>
          <p:spPr bwMode="auto">
            <a:xfrm>
              <a:off x="0" y="234020"/>
              <a:ext cx="1440000" cy="229055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sp>
          <p:nvSpPr>
            <p:cNvPr id="144" name="矩形 112"/>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grpSp>
          <p:nvGrpSpPr>
            <p:cNvPr id="145" name="Group 21"/>
            <p:cNvGrpSpPr>
              <a:grpSpLocks/>
            </p:cNvGrpSpPr>
            <p:nvPr/>
          </p:nvGrpSpPr>
          <p:grpSpPr bwMode="auto">
            <a:xfrm>
              <a:off x="539980" y="0"/>
              <a:ext cx="360040" cy="402397"/>
              <a:chOff x="0" y="0"/>
              <a:chExt cx="360040" cy="402397"/>
            </a:xfrm>
          </p:grpSpPr>
          <p:sp>
            <p:nvSpPr>
              <p:cNvPr id="147" name="椭圆 114"/>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sp>
            <p:nvSpPr>
              <p:cNvPr id="148" name="TextBox 115"/>
              <p:cNvSpPr>
                <a:spLocks noChangeArrowheads="1"/>
              </p:cNvSpPr>
              <p:nvPr/>
            </p:nvSpPr>
            <p:spPr bwMode="auto">
              <a:xfrm>
                <a:off x="27728" y="10742"/>
                <a:ext cx="304585" cy="39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pitchFamily="34" charset="0"/>
                  <a:buNone/>
                </a:pPr>
                <a:r>
                  <a:rPr kumimoji="0" lang="en-US" sz="1600" dirty="0">
                    <a:solidFill>
                      <a:srgbClr val="FFFFFF"/>
                    </a:solidFill>
                    <a:latin typeface="微软雅黑" pitchFamily="34" charset="-122"/>
                    <a:ea typeface="微软雅黑" pitchFamily="34" charset="-122"/>
                    <a:sym typeface="微软雅黑" pitchFamily="34" charset="-122"/>
                  </a:rPr>
                  <a:t>3</a:t>
                </a:r>
                <a:endParaRPr kumimoji="0" lang="zh-CN" altLang="en-US" sz="1600" dirty="0">
                  <a:solidFill>
                    <a:srgbClr val="FFFFFF"/>
                  </a:solidFill>
                  <a:latin typeface="微软雅黑" pitchFamily="34" charset="-122"/>
                  <a:ea typeface="微软雅黑" pitchFamily="34" charset="-122"/>
                  <a:sym typeface="微软雅黑" pitchFamily="34" charset="-122"/>
                </a:endParaRPr>
              </a:p>
            </p:txBody>
          </p:sp>
        </p:grpSp>
        <p:sp>
          <p:nvSpPr>
            <p:cNvPr id="146" name="矩形 146"/>
            <p:cNvSpPr>
              <a:spLocks noChangeArrowheads="1"/>
            </p:cNvSpPr>
            <p:nvPr/>
          </p:nvSpPr>
          <p:spPr bwMode="auto">
            <a:xfrm>
              <a:off x="1" y="302968"/>
              <a:ext cx="1440000" cy="200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ts val="1600"/>
                </a:lnSpc>
                <a:buFont typeface="Arial" pitchFamily="34" charset="0"/>
                <a:buNone/>
              </a:pPr>
              <a:r>
                <a:rPr kumimoji="0" lang="zh-TW" altLang="en-US" sz="1200" dirty="0" smtClean="0">
                  <a:solidFill>
                    <a:srgbClr val="565656"/>
                  </a:solidFill>
                  <a:latin typeface="微软雅黑" pitchFamily="34" charset="-122"/>
                  <a:ea typeface="微软雅黑" pitchFamily="34" charset="-122"/>
                  <a:sym typeface="微软雅黑" pitchFamily="34" charset="-122"/>
                </a:rPr>
                <a:t>專案規劃</a:t>
              </a:r>
              <a:endParaRPr kumimoji="0" lang="en-US" altLang="zh-TW" sz="1200" dirty="0">
                <a:solidFill>
                  <a:srgbClr val="565656"/>
                </a:solidFill>
                <a:latin typeface="微软雅黑" pitchFamily="34" charset="-122"/>
                <a:ea typeface="微软雅黑" pitchFamily="34" charset="-122"/>
                <a:sym typeface="微软雅黑" pitchFamily="34" charset="-122"/>
              </a:endParaRPr>
            </a:p>
            <a:p>
              <a:pPr eaLnBrk="1" hangingPunct="1">
                <a:lnSpc>
                  <a:spcPts val="1600"/>
                </a:lnSpc>
                <a:buFont typeface="Arial" pitchFamily="34" charset="0"/>
                <a:buNone/>
              </a:pPr>
              <a:r>
                <a:rPr kumimoji="0" lang="en-US" altLang="zh-TW" sz="1200" dirty="0">
                  <a:solidFill>
                    <a:srgbClr val="565656"/>
                  </a:solidFill>
                  <a:latin typeface="微软雅黑" pitchFamily="34" charset="-122"/>
                  <a:ea typeface="微软雅黑" pitchFamily="34" charset="-122"/>
                  <a:sym typeface="微软雅黑" pitchFamily="34" charset="-122"/>
                </a:rPr>
                <a:t>1</a:t>
              </a:r>
              <a:r>
                <a:rPr kumimoji="0" lang="en-US" altLang="zh-TW" sz="1200" dirty="0" smtClean="0">
                  <a:solidFill>
                    <a:srgbClr val="565656"/>
                  </a:solidFill>
                  <a:latin typeface="微软雅黑" pitchFamily="34" charset="-122"/>
                  <a:ea typeface="微软雅黑" pitchFamily="34" charset="-122"/>
                  <a:sym typeface="微软雅黑" pitchFamily="34" charset="-122"/>
                </a:rPr>
                <a:t>.</a:t>
              </a:r>
              <a:r>
                <a:rPr kumimoji="0" lang="zh-TW" altLang="en-US" sz="1200" dirty="0" smtClean="0">
                  <a:solidFill>
                    <a:srgbClr val="565656"/>
                  </a:solidFill>
                  <a:latin typeface="微软雅黑" pitchFamily="34" charset="-122"/>
                  <a:ea typeface="微软雅黑" pitchFamily="34" charset="-122"/>
                  <a:sym typeface="微软雅黑" pitchFamily="34" charset="-122"/>
                </a:rPr>
                <a:t>  流程</a:t>
              </a:r>
              <a:r>
                <a:rPr kumimoji="0" lang="en-US" altLang="zh-TW" sz="1200" dirty="0">
                  <a:solidFill>
                    <a:srgbClr val="565656"/>
                  </a:solidFill>
                  <a:latin typeface="微软雅黑" pitchFamily="34" charset="-122"/>
                  <a:ea typeface="微软雅黑" pitchFamily="34" charset="-122"/>
                  <a:sym typeface="微软雅黑" pitchFamily="34" charset="-122"/>
                </a:rPr>
                <a:t>/</a:t>
              </a:r>
              <a:r>
                <a:rPr kumimoji="0" lang="zh-TW" altLang="en-US" sz="1200" dirty="0">
                  <a:solidFill>
                    <a:srgbClr val="565656"/>
                  </a:solidFill>
                  <a:latin typeface="微软雅黑" pitchFamily="34" charset="-122"/>
                  <a:ea typeface="微软雅黑" pitchFamily="34" charset="-122"/>
                  <a:sym typeface="微软雅黑" pitchFamily="34" charset="-122"/>
                </a:rPr>
                <a:t>情境設計</a:t>
              </a:r>
            </a:p>
            <a:p>
              <a:pPr eaLnBrk="1" hangingPunct="1">
                <a:lnSpc>
                  <a:spcPts val="1600"/>
                </a:lnSpc>
                <a:buFont typeface="Arial" pitchFamily="34" charset="0"/>
                <a:buNone/>
              </a:pPr>
              <a:r>
                <a:rPr kumimoji="0" lang="en-US" altLang="zh-TW" sz="1200" dirty="0">
                  <a:solidFill>
                    <a:srgbClr val="565656"/>
                  </a:solidFill>
                  <a:latin typeface="微软雅黑" pitchFamily="34" charset="-122"/>
                  <a:ea typeface="微软雅黑" pitchFamily="34" charset="-122"/>
                  <a:sym typeface="微软雅黑" pitchFamily="34" charset="-122"/>
                </a:rPr>
                <a:t>2</a:t>
              </a:r>
              <a:r>
                <a:rPr kumimoji="0" lang="en-US" altLang="zh-TW" sz="1200" dirty="0" smtClean="0">
                  <a:solidFill>
                    <a:srgbClr val="565656"/>
                  </a:solidFill>
                  <a:latin typeface="微软雅黑" pitchFamily="34" charset="-122"/>
                  <a:ea typeface="微软雅黑" pitchFamily="34" charset="-122"/>
                  <a:sym typeface="微软雅黑" pitchFamily="34" charset="-122"/>
                </a:rPr>
                <a:t>. </a:t>
              </a:r>
              <a:r>
                <a:rPr kumimoji="0" lang="zh-TW" altLang="en-US" sz="1200" dirty="0" smtClean="0">
                  <a:solidFill>
                    <a:srgbClr val="565656"/>
                  </a:solidFill>
                  <a:latin typeface="微软雅黑" pitchFamily="34" charset="-122"/>
                  <a:ea typeface="微软雅黑" pitchFamily="34" charset="-122"/>
                  <a:sym typeface="微软雅黑" pitchFamily="34" charset="-122"/>
                </a:rPr>
                <a:t>製程</a:t>
              </a:r>
              <a:r>
                <a:rPr kumimoji="0" lang="en-US" altLang="zh-TW" sz="1200" dirty="0">
                  <a:solidFill>
                    <a:srgbClr val="565656"/>
                  </a:solidFill>
                  <a:latin typeface="微软雅黑" pitchFamily="34" charset="-122"/>
                  <a:ea typeface="微软雅黑" pitchFamily="34" charset="-122"/>
                  <a:sym typeface="微软雅黑" pitchFamily="34" charset="-122"/>
                </a:rPr>
                <a:t>/</a:t>
              </a:r>
              <a:r>
                <a:rPr kumimoji="0" lang="zh-TW" altLang="en-US" sz="1200" dirty="0">
                  <a:solidFill>
                    <a:srgbClr val="565656"/>
                  </a:solidFill>
                  <a:latin typeface="微软雅黑" pitchFamily="34" charset="-122"/>
                  <a:ea typeface="微软雅黑" pitchFamily="34" charset="-122"/>
                  <a:sym typeface="微软雅黑" pitchFamily="34" charset="-122"/>
                </a:rPr>
                <a:t>設備</a:t>
              </a:r>
              <a:r>
                <a:rPr kumimoji="0" lang="en-US" altLang="zh-TW" sz="1200" dirty="0">
                  <a:solidFill>
                    <a:srgbClr val="565656"/>
                  </a:solidFill>
                  <a:latin typeface="微软雅黑" pitchFamily="34" charset="-122"/>
                  <a:ea typeface="微软雅黑" pitchFamily="34" charset="-122"/>
                  <a:sym typeface="微软雅黑" pitchFamily="34" charset="-122"/>
                </a:rPr>
                <a:t>/</a:t>
              </a:r>
              <a:r>
                <a:rPr kumimoji="0" lang="zh-TW" altLang="en-US" sz="1200" dirty="0">
                  <a:solidFill>
                    <a:srgbClr val="565656"/>
                  </a:solidFill>
                  <a:latin typeface="微软雅黑" pitchFamily="34" charset="-122"/>
                  <a:ea typeface="微软雅黑" pitchFamily="34" charset="-122"/>
                  <a:sym typeface="微软雅黑" pitchFamily="34" charset="-122"/>
                </a:rPr>
                <a:t>流程參數搜集規劃</a:t>
              </a:r>
            </a:p>
            <a:p>
              <a:pPr eaLnBrk="1" hangingPunct="1">
                <a:lnSpc>
                  <a:spcPts val="1600"/>
                </a:lnSpc>
                <a:buFont typeface="Arial" pitchFamily="34" charset="0"/>
                <a:buNone/>
              </a:pPr>
              <a:r>
                <a:rPr kumimoji="0" lang="en-US" altLang="zh-TW" sz="1200" dirty="0">
                  <a:solidFill>
                    <a:srgbClr val="565656"/>
                  </a:solidFill>
                  <a:latin typeface="微软雅黑" pitchFamily="34" charset="-122"/>
                  <a:ea typeface="微软雅黑" pitchFamily="34" charset="-122"/>
                  <a:sym typeface="微软雅黑" pitchFamily="34" charset="-122"/>
                </a:rPr>
                <a:t>3</a:t>
              </a:r>
              <a:r>
                <a:rPr kumimoji="0" lang="en-US" altLang="zh-TW" sz="1200" dirty="0" smtClean="0">
                  <a:solidFill>
                    <a:srgbClr val="565656"/>
                  </a:solidFill>
                  <a:latin typeface="微软雅黑" pitchFamily="34" charset="-122"/>
                  <a:ea typeface="微软雅黑" pitchFamily="34" charset="-122"/>
                  <a:sym typeface="微软雅黑" pitchFamily="34" charset="-122"/>
                </a:rPr>
                <a:t>. </a:t>
              </a:r>
              <a:r>
                <a:rPr kumimoji="0" lang="zh-TW" altLang="en-US" sz="1200" dirty="0" smtClean="0">
                  <a:solidFill>
                    <a:srgbClr val="565656"/>
                  </a:solidFill>
                  <a:latin typeface="微软雅黑" pitchFamily="34" charset="-122"/>
                  <a:ea typeface="微软雅黑" pitchFamily="34" charset="-122"/>
                  <a:sym typeface="微软雅黑" pitchFamily="34" charset="-122"/>
                </a:rPr>
                <a:t>設備</a:t>
              </a:r>
              <a:r>
                <a:rPr kumimoji="0" lang="zh-TW" altLang="en-US" sz="1200" dirty="0">
                  <a:solidFill>
                    <a:srgbClr val="565656"/>
                  </a:solidFill>
                  <a:latin typeface="微软雅黑" pitchFamily="34" charset="-122"/>
                  <a:ea typeface="微软雅黑" pitchFamily="34" charset="-122"/>
                  <a:sym typeface="微软雅黑" pitchFamily="34" charset="-122"/>
                </a:rPr>
                <a:t>整合</a:t>
              </a:r>
              <a:r>
                <a:rPr kumimoji="0" lang="en-US" altLang="zh-TW" sz="1200" dirty="0">
                  <a:solidFill>
                    <a:srgbClr val="565656"/>
                  </a:solidFill>
                  <a:latin typeface="微软雅黑" pitchFamily="34" charset="-122"/>
                  <a:ea typeface="微软雅黑" pitchFamily="34" charset="-122"/>
                  <a:sym typeface="微软雅黑" pitchFamily="34" charset="-122"/>
                </a:rPr>
                <a:t>/</a:t>
              </a:r>
              <a:r>
                <a:rPr kumimoji="0" lang="zh-TW" altLang="en-US" sz="1200" dirty="0">
                  <a:solidFill>
                    <a:srgbClr val="565656"/>
                  </a:solidFill>
                  <a:latin typeface="微软雅黑" pitchFamily="34" charset="-122"/>
                  <a:ea typeface="微软雅黑" pitchFamily="34" charset="-122"/>
                  <a:sym typeface="微软雅黑" pitchFamily="34" charset="-122"/>
                </a:rPr>
                <a:t>系統平台</a:t>
              </a:r>
              <a:r>
                <a:rPr kumimoji="0" lang="en-US" altLang="zh-TW" sz="1200" dirty="0">
                  <a:solidFill>
                    <a:srgbClr val="565656"/>
                  </a:solidFill>
                  <a:latin typeface="微软雅黑" pitchFamily="34" charset="-122"/>
                  <a:ea typeface="微软雅黑" pitchFamily="34" charset="-122"/>
                  <a:sym typeface="微软雅黑" pitchFamily="34" charset="-122"/>
                </a:rPr>
                <a:t>/</a:t>
              </a:r>
              <a:r>
                <a:rPr kumimoji="0" lang="zh-TW" altLang="en-US" sz="1200" dirty="0">
                  <a:solidFill>
                    <a:srgbClr val="565656"/>
                  </a:solidFill>
                  <a:latin typeface="微软雅黑" pitchFamily="34" charset="-122"/>
                  <a:ea typeface="微软雅黑" pitchFamily="34" charset="-122"/>
                  <a:sym typeface="微软雅黑" pitchFamily="34" charset="-122"/>
                </a:rPr>
                <a:t>軟體資安規劃設計</a:t>
              </a:r>
            </a:p>
            <a:p>
              <a:pPr algn="ctr" eaLnBrk="1" hangingPunct="1">
                <a:lnSpc>
                  <a:spcPts val="1600"/>
                </a:lnSpc>
                <a:buFont typeface="Arial" pitchFamily="34" charset="0"/>
                <a:buNone/>
              </a:pPr>
              <a:endParaRPr kumimoji="0" lang="zh-CN" altLang="en-US" sz="1200" dirty="0">
                <a:solidFill>
                  <a:srgbClr val="565656"/>
                </a:solidFill>
                <a:latin typeface="微软雅黑" pitchFamily="34" charset="-122"/>
                <a:ea typeface="微软雅黑" pitchFamily="34" charset="-122"/>
                <a:sym typeface="微软雅黑" pitchFamily="34" charset="-122"/>
              </a:endParaRPr>
            </a:p>
          </p:txBody>
        </p:sp>
      </p:grpSp>
      <p:grpSp>
        <p:nvGrpSpPr>
          <p:cNvPr id="149" name="Group 25"/>
          <p:cNvGrpSpPr>
            <a:grpSpLocks/>
          </p:cNvGrpSpPr>
          <p:nvPr/>
        </p:nvGrpSpPr>
        <p:grpSpPr bwMode="auto">
          <a:xfrm>
            <a:off x="5628690" y="790845"/>
            <a:ext cx="1439863" cy="2182291"/>
            <a:chOff x="0" y="0"/>
            <a:chExt cx="1440002" cy="2524573"/>
          </a:xfrm>
        </p:grpSpPr>
        <p:sp>
          <p:nvSpPr>
            <p:cNvPr id="150" name="矩形 117"/>
            <p:cNvSpPr>
              <a:spLocks noChangeArrowheads="1"/>
            </p:cNvSpPr>
            <p:nvPr/>
          </p:nvSpPr>
          <p:spPr bwMode="auto">
            <a:xfrm>
              <a:off x="0" y="234019"/>
              <a:ext cx="1440000" cy="229055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dirty="0">
                <a:solidFill>
                  <a:srgbClr val="FFFFFF"/>
                </a:solidFill>
                <a:latin typeface="微软雅黑" pitchFamily="34" charset="-122"/>
                <a:ea typeface="微软雅黑" pitchFamily="34" charset="-122"/>
                <a:sym typeface="微软雅黑" pitchFamily="34" charset="-122"/>
              </a:endParaRPr>
            </a:p>
          </p:txBody>
        </p:sp>
        <p:sp>
          <p:nvSpPr>
            <p:cNvPr id="151" name="矩形 118"/>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grpSp>
          <p:nvGrpSpPr>
            <p:cNvPr id="152" name="Group 28"/>
            <p:cNvGrpSpPr>
              <a:grpSpLocks/>
            </p:cNvGrpSpPr>
            <p:nvPr/>
          </p:nvGrpSpPr>
          <p:grpSpPr bwMode="auto">
            <a:xfrm>
              <a:off x="539980" y="0"/>
              <a:ext cx="360040" cy="402397"/>
              <a:chOff x="0" y="0"/>
              <a:chExt cx="360040" cy="402397"/>
            </a:xfrm>
          </p:grpSpPr>
          <p:sp>
            <p:nvSpPr>
              <p:cNvPr id="154" name="椭圆 120"/>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sp>
            <p:nvSpPr>
              <p:cNvPr id="155" name="TextBox 121"/>
              <p:cNvSpPr>
                <a:spLocks noChangeArrowheads="1"/>
              </p:cNvSpPr>
              <p:nvPr/>
            </p:nvSpPr>
            <p:spPr bwMode="auto">
              <a:xfrm>
                <a:off x="27558" y="10742"/>
                <a:ext cx="304921" cy="39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pitchFamily="34" charset="0"/>
                  <a:buNone/>
                </a:pPr>
                <a:r>
                  <a:rPr kumimoji="0" lang="en-US" sz="1600" dirty="0">
                    <a:solidFill>
                      <a:srgbClr val="FFFFFF"/>
                    </a:solidFill>
                    <a:latin typeface="微软雅黑" pitchFamily="34" charset="-122"/>
                    <a:ea typeface="微软雅黑" pitchFamily="34" charset="-122"/>
                    <a:sym typeface="微软雅黑" pitchFamily="34" charset="-122"/>
                  </a:rPr>
                  <a:t>4</a:t>
                </a:r>
                <a:endParaRPr kumimoji="0" lang="zh-CN" altLang="en-US" sz="1600" dirty="0">
                  <a:solidFill>
                    <a:srgbClr val="FFFFFF"/>
                  </a:solidFill>
                  <a:latin typeface="微软雅黑" pitchFamily="34" charset="-122"/>
                  <a:ea typeface="微软雅黑" pitchFamily="34" charset="-122"/>
                  <a:sym typeface="微软雅黑" pitchFamily="34" charset="-122"/>
                </a:endParaRPr>
              </a:p>
            </p:txBody>
          </p:sp>
        </p:grpSp>
        <p:sp>
          <p:nvSpPr>
            <p:cNvPr id="153" name="矩形 147"/>
            <p:cNvSpPr>
              <a:spLocks noChangeArrowheads="1"/>
            </p:cNvSpPr>
            <p:nvPr/>
          </p:nvSpPr>
          <p:spPr bwMode="auto">
            <a:xfrm>
              <a:off x="2" y="302967"/>
              <a:ext cx="1440000" cy="129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ts val="1600"/>
                </a:lnSpc>
                <a:buFont typeface="Arial" pitchFamily="34" charset="0"/>
                <a:buNone/>
              </a:pPr>
              <a:r>
                <a:rPr kumimoji="0" lang="zh-TW" altLang="en-US" sz="1200" dirty="0" smtClean="0">
                  <a:solidFill>
                    <a:srgbClr val="FF0000"/>
                  </a:solidFill>
                  <a:latin typeface="微软雅黑" pitchFamily="34" charset="-122"/>
                  <a:ea typeface="微软雅黑" pitchFamily="34" charset="-122"/>
                  <a:sym typeface="微软雅黑" pitchFamily="34" charset="-122"/>
                </a:rPr>
                <a:t>實施</a:t>
              </a:r>
              <a:r>
                <a:rPr kumimoji="0" lang="en-US" altLang="zh-TW" sz="1200" dirty="0" smtClean="0">
                  <a:solidFill>
                    <a:srgbClr val="FF0000"/>
                  </a:solidFill>
                  <a:latin typeface="微软雅黑" pitchFamily="34" charset="-122"/>
                  <a:ea typeface="微软雅黑" pitchFamily="34" charset="-122"/>
                  <a:sym typeface="微软雅黑" pitchFamily="34" charset="-122"/>
                </a:rPr>
                <a:t>AI</a:t>
              </a:r>
              <a:r>
                <a:rPr kumimoji="0" lang="zh-TW" altLang="en-US" sz="1200" dirty="0" smtClean="0">
                  <a:solidFill>
                    <a:srgbClr val="FF0000"/>
                  </a:solidFill>
                  <a:latin typeface="微软雅黑" pitchFamily="34" charset="-122"/>
                  <a:ea typeface="微软雅黑" pitchFamily="34" charset="-122"/>
                  <a:sym typeface="微软雅黑" pitchFamily="34" charset="-122"/>
                </a:rPr>
                <a:t>模組導入</a:t>
              </a:r>
              <a:endParaRPr kumimoji="0" lang="en-US" altLang="zh-TW" sz="1200" dirty="0">
                <a:solidFill>
                  <a:srgbClr val="FF0000"/>
                </a:solidFill>
                <a:latin typeface="微软雅黑" pitchFamily="34" charset="-122"/>
                <a:ea typeface="微软雅黑" pitchFamily="34" charset="-122"/>
                <a:sym typeface="微软雅黑" pitchFamily="34" charset="-122"/>
              </a:endParaRPr>
            </a:p>
            <a:p>
              <a:pPr eaLnBrk="1" hangingPunct="1">
                <a:lnSpc>
                  <a:spcPts val="1600"/>
                </a:lnSpc>
                <a:buFont typeface="Arial" pitchFamily="34" charset="0"/>
                <a:buNone/>
              </a:pPr>
              <a:r>
                <a:rPr kumimoji="0" lang="en-US" altLang="zh-TW" sz="1200" dirty="0">
                  <a:solidFill>
                    <a:srgbClr val="565656"/>
                  </a:solidFill>
                  <a:latin typeface="微软雅黑" pitchFamily="34" charset="-122"/>
                  <a:ea typeface="微软雅黑" pitchFamily="34" charset="-122"/>
                  <a:sym typeface="微软雅黑" pitchFamily="34" charset="-122"/>
                </a:rPr>
                <a:t>1</a:t>
              </a:r>
              <a:r>
                <a:rPr kumimoji="0" lang="en-US" altLang="zh-TW" sz="1200" dirty="0" smtClean="0">
                  <a:solidFill>
                    <a:srgbClr val="565656"/>
                  </a:solidFill>
                  <a:latin typeface="微软雅黑" pitchFamily="34" charset="-122"/>
                  <a:ea typeface="微软雅黑" pitchFamily="34" charset="-122"/>
                  <a:sym typeface="微软雅黑" pitchFamily="34" charset="-122"/>
                </a:rPr>
                <a:t>.</a:t>
              </a:r>
              <a:r>
                <a:rPr kumimoji="0" lang="zh-TW" altLang="en-US" sz="1200" dirty="0" smtClean="0">
                  <a:solidFill>
                    <a:srgbClr val="565656"/>
                  </a:solidFill>
                  <a:latin typeface="微软雅黑" pitchFamily="34" charset="-122"/>
                  <a:ea typeface="微软雅黑" pitchFamily="34" charset="-122"/>
                  <a:sym typeface="微软雅黑" pitchFamily="34" charset="-122"/>
                </a:rPr>
                <a:t> 實施</a:t>
              </a:r>
              <a:r>
                <a:rPr kumimoji="0" lang="zh-TW" altLang="en-US" sz="1200" dirty="0">
                  <a:solidFill>
                    <a:srgbClr val="565656"/>
                  </a:solidFill>
                  <a:latin typeface="微软雅黑" pitchFamily="34" charset="-122"/>
                  <a:ea typeface="微软雅黑" pitchFamily="34" charset="-122"/>
                  <a:sym typeface="微软雅黑" pitchFamily="34" charset="-122"/>
                </a:rPr>
                <a:t>藍圖</a:t>
              </a:r>
              <a:r>
                <a:rPr kumimoji="0" lang="zh-TW" altLang="en-US" sz="1200" dirty="0" smtClean="0">
                  <a:solidFill>
                    <a:srgbClr val="565656"/>
                  </a:solidFill>
                  <a:latin typeface="微软雅黑" pitchFamily="34" charset="-122"/>
                  <a:ea typeface="微软雅黑" pitchFamily="34" charset="-122"/>
                  <a:sym typeface="微软雅黑" pitchFamily="34" charset="-122"/>
                </a:rPr>
                <a:t>內容確認</a:t>
              </a:r>
              <a:endParaRPr kumimoji="0" lang="en-US" altLang="zh-TW" sz="1200" dirty="0">
                <a:solidFill>
                  <a:srgbClr val="565656"/>
                </a:solidFill>
                <a:latin typeface="微软雅黑" pitchFamily="34" charset="-122"/>
                <a:ea typeface="微软雅黑" pitchFamily="34" charset="-122"/>
                <a:sym typeface="微软雅黑" pitchFamily="34" charset="-122"/>
              </a:endParaRPr>
            </a:p>
            <a:p>
              <a:pPr eaLnBrk="1" hangingPunct="1">
                <a:lnSpc>
                  <a:spcPts val="1600"/>
                </a:lnSpc>
                <a:buFont typeface="Arial" pitchFamily="34" charset="0"/>
                <a:buNone/>
              </a:pPr>
              <a:r>
                <a:rPr kumimoji="0" lang="en-US" altLang="zh-CN" sz="1200" dirty="0">
                  <a:solidFill>
                    <a:srgbClr val="565656"/>
                  </a:solidFill>
                  <a:latin typeface="微软雅黑" pitchFamily="34" charset="-122"/>
                  <a:ea typeface="微软雅黑" pitchFamily="34" charset="-122"/>
                  <a:sym typeface="微软雅黑" pitchFamily="34" charset="-122"/>
                </a:rPr>
                <a:t>2</a:t>
              </a:r>
              <a:r>
                <a:rPr kumimoji="0" lang="en-US" altLang="zh-CN" sz="1200" dirty="0" smtClean="0">
                  <a:solidFill>
                    <a:srgbClr val="565656"/>
                  </a:solidFill>
                  <a:latin typeface="微软雅黑" pitchFamily="34" charset="-122"/>
                  <a:ea typeface="微软雅黑" pitchFamily="34" charset="-122"/>
                  <a:sym typeface="微软雅黑" pitchFamily="34" charset="-122"/>
                </a:rPr>
                <a:t>. </a:t>
              </a:r>
              <a:r>
                <a:rPr kumimoji="0" lang="zh-TW" altLang="en-US" sz="1200" dirty="0" smtClean="0">
                  <a:solidFill>
                    <a:srgbClr val="565656"/>
                  </a:solidFill>
                  <a:latin typeface="微软雅黑" pitchFamily="34" charset="-122"/>
                  <a:ea typeface="微软雅黑" pitchFamily="34" charset="-122"/>
                  <a:sym typeface="微软雅黑" pitchFamily="34" charset="-122"/>
                </a:rPr>
                <a:t>正式導入</a:t>
              </a:r>
              <a:endParaRPr kumimoji="0" lang="en-US" altLang="zh-TW" sz="1200" dirty="0" smtClean="0">
                <a:solidFill>
                  <a:srgbClr val="565656"/>
                </a:solidFill>
                <a:latin typeface="微软雅黑" pitchFamily="34" charset="-122"/>
                <a:ea typeface="微软雅黑" pitchFamily="34" charset="-122"/>
                <a:sym typeface="微软雅黑" pitchFamily="34" charset="-122"/>
              </a:endParaRPr>
            </a:p>
            <a:p>
              <a:pPr eaLnBrk="1" hangingPunct="1">
                <a:lnSpc>
                  <a:spcPts val="1600"/>
                </a:lnSpc>
                <a:buFont typeface="Arial" pitchFamily="34" charset="0"/>
                <a:buNone/>
              </a:pPr>
              <a:r>
                <a:rPr kumimoji="0" lang="en-US" altLang="zh-TW" sz="1200" dirty="0">
                  <a:solidFill>
                    <a:srgbClr val="565656"/>
                  </a:solidFill>
                  <a:latin typeface="微软雅黑" pitchFamily="34" charset="-122"/>
                  <a:ea typeface="微软雅黑" pitchFamily="34" charset="-122"/>
                  <a:sym typeface="微软雅黑" pitchFamily="34" charset="-122"/>
                </a:rPr>
                <a:t>3. </a:t>
              </a:r>
              <a:r>
                <a:rPr kumimoji="0" lang="zh-TW" altLang="en-US" sz="1200" dirty="0">
                  <a:solidFill>
                    <a:srgbClr val="565656"/>
                  </a:solidFill>
                  <a:latin typeface="微软雅黑" pitchFamily="34" charset="-122"/>
                  <a:ea typeface="微软雅黑" pitchFamily="34" charset="-122"/>
                  <a:sym typeface="微软雅黑" pitchFamily="34" charset="-122"/>
                </a:rPr>
                <a:t>上線測試及驗證</a:t>
              </a:r>
              <a:endParaRPr kumimoji="0" lang="en-US" altLang="zh-TW" sz="1200" dirty="0">
                <a:solidFill>
                  <a:srgbClr val="565656"/>
                </a:solidFill>
                <a:latin typeface="微软雅黑" pitchFamily="34" charset="-122"/>
                <a:ea typeface="微软雅黑" pitchFamily="34" charset="-122"/>
                <a:sym typeface="微软雅黑" pitchFamily="34" charset="-122"/>
              </a:endParaRPr>
            </a:p>
          </p:txBody>
        </p:sp>
      </p:grpSp>
      <p:grpSp>
        <p:nvGrpSpPr>
          <p:cNvPr id="156" name="Group 32"/>
          <p:cNvGrpSpPr>
            <a:grpSpLocks/>
          </p:cNvGrpSpPr>
          <p:nvPr/>
        </p:nvGrpSpPr>
        <p:grpSpPr bwMode="auto">
          <a:xfrm>
            <a:off x="7220953" y="790845"/>
            <a:ext cx="1439862" cy="2182291"/>
            <a:chOff x="0" y="0"/>
            <a:chExt cx="1440003" cy="2524573"/>
          </a:xfrm>
        </p:grpSpPr>
        <p:sp>
          <p:nvSpPr>
            <p:cNvPr id="157" name="矩形 123"/>
            <p:cNvSpPr>
              <a:spLocks noChangeArrowheads="1"/>
            </p:cNvSpPr>
            <p:nvPr/>
          </p:nvSpPr>
          <p:spPr bwMode="auto">
            <a:xfrm>
              <a:off x="0" y="234019"/>
              <a:ext cx="1440000" cy="229055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sp>
          <p:nvSpPr>
            <p:cNvPr id="158" name="矩形 124"/>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grpSp>
          <p:nvGrpSpPr>
            <p:cNvPr id="159" name="Group 35"/>
            <p:cNvGrpSpPr>
              <a:grpSpLocks/>
            </p:cNvGrpSpPr>
            <p:nvPr/>
          </p:nvGrpSpPr>
          <p:grpSpPr bwMode="auto">
            <a:xfrm>
              <a:off x="539980" y="0"/>
              <a:ext cx="360040" cy="402397"/>
              <a:chOff x="0" y="0"/>
              <a:chExt cx="360040" cy="402397"/>
            </a:xfrm>
          </p:grpSpPr>
          <p:sp>
            <p:nvSpPr>
              <p:cNvPr id="161" name="椭圆 126"/>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eaLnBrk="1" hangingPunct="1">
                  <a:buFont typeface="Arial" pitchFamily="34" charset="0"/>
                  <a:buNone/>
                </a:pPr>
                <a:endParaRPr kumimoji="0" lang="zh-CN" altLang="zh-CN" sz="2000">
                  <a:solidFill>
                    <a:srgbClr val="FFFFFF"/>
                  </a:solidFill>
                  <a:latin typeface="微软雅黑" pitchFamily="34" charset="-122"/>
                  <a:ea typeface="微软雅黑" pitchFamily="34" charset="-122"/>
                  <a:sym typeface="微软雅黑" pitchFamily="34" charset="-122"/>
                </a:endParaRPr>
              </a:p>
            </p:txBody>
          </p:sp>
          <p:sp>
            <p:nvSpPr>
              <p:cNvPr id="162" name="TextBox 127"/>
              <p:cNvSpPr>
                <a:spLocks noChangeArrowheads="1"/>
              </p:cNvSpPr>
              <p:nvPr/>
            </p:nvSpPr>
            <p:spPr bwMode="auto">
              <a:xfrm>
                <a:off x="27559" y="10742"/>
                <a:ext cx="304921" cy="39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pitchFamily="34" charset="0"/>
                  <a:buNone/>
                </a:pPr>
                <a:r>
                  <a:rPr kumimoji="0" lang="en-US" sz="1600" dirty="0">
                    <a:solidFill>
                      <a:srgbClr val="FFFFFF"/>
                    </a:solidFill>
                    <a:latin typeface="微软雅黑" pitchFamily="34" charset="-122"/>
                    <a:ea typeface="微软雅黑" pitchFamily="34" charset="-122"/>
                    <a:sym typeface="微软雅黑" pitchFamily="34" charset="-122"/>
                  </a:rPr>
                  <a:t>5</a:t>
                </a:r>
                <a:endParaRPr kumimoji="0" lang="zh-CN" altLang="en-US" sz="1600" dirty="0">
                  <a:solidFill>
                    <a:srgbClr val="FFFFFF"/>
                  </a:solidFill>
                  <a:latin typeface="微软雅黑" pitchFamily="34" charset="-122"/>
                  <a:ea typeface="微软雅黑" pitchFamily="34" charset="-122"/>
                  <a:sym typeface="微软雅黑" pitchFamily="34" charset="-122"/>
                </a:endParaRPr>
              </a:p>
            </p:txBody>
          </p:sp>
        </p:grpSp>
        <p:sp>
          <p:nvSpPr>
            <p:cNvPr id="160" name="矩形 148"/>
            <p:cNvSpPr>
              <a:spLocks noChangeArrowheads="1"/>
            </p:cNvSpPr>
            <p:nvPr/>
          </p:nvSpPr>
          <p:spPr bwMode="auto">
            <a:xfrm>
              <a:off x="3" y="498440"/>
              <a:ext cx="1440000" cy="38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ts val="1600"/>
                </a:lnSpc>
                <a:buFont typeface="Arial" pitchFamily="34" charset="0"/>
                <a:buNone/>
              </a:pPr>
              <a:r>
                <a:rPr kumimoji="0" lang="zh-TW" altLang="en-US" sz="1200" dirty="0" smtClean="0">
                  <a:solidFill>
                    <a:srgbClr val="565656"/>
                  </a:solidFill>
                  <a:latin typeface="微软雅黑" pitchFamily="34" charset="-122"/>
                  <a:ea typeface="微软雅黑" pitchFamily="34" charset="-122"/>
                  <a:sym typeface="微软雅黑" pitchFamily="34" charset="-122"/>
                </a:rPr>
                <a:t>結案</a:t>
              </a:r>
              <a:r>
                <a:rPr kumimoji="0" lang="en-US" altLang="zh-TW" sz="1200" dirty="0" smtClean="0">
                  <a:solidFill>
                    <a:srgbClr val="565656"/>
                  </a:solidFill>
                  <a:latin typeface="微软雅黑" pitchFamily="34" charset="-122"/>
                  <a:ea typeface="微软雅黑" pitchFamily="34" charset="-122"/>
                  <a:sym typeface="微软雅黑" pitchFamily="34" charset="-122"/>
                </a:rPr>
                <a:t>-</a:t>
              </a:r>
              <a:r>
                <a:rPr kumimoji="0" lang="zh-TW" altLang="en-US" sz="1200" dirty="0" smtClean="0">
                  <a:solidFill>
                    <a:srgbClr val="565656"/>
                  </a:solidFill>
                  <a:latin typeface="微软雅黑" pitchFamily="34" charset="-122"/>
                  <a:ea typeface="微软雅黑" pitchFamily="34" charset="-122"/>
                  <a:sym typeface="微软雅黑" pitchFamily="34" charset="-122"/>
                </a:rPr>
                <a:t>宏英承接</a:t>
              </a:r>
              <a:endParaRPr kumimoji="0" lang="zh-CN" altLang="en-US" sz="1200" dirty="0">
                <a:solidFill>
                  <a:srgbClr val="565656"/>
                </a:solidFill>
                <a:latin typeface="微软雅黑" pitchFamily="34" charset="-122"/>
                <a:ea typeface="微软雅黑" pitchFamily="34" charset="-122"/>
                <a:sym typeface="微软雅黑" pitchFamily="34" charset="-122"/>
              </a:endParaRPr>
            </a:p>
          </p:txBody>
        </p:sp>
      </p:grpSp>
      <p:pic>
        <p:nvPicPr>
          <p:cNvPr id="6" name="圖片 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367811" y="1532998"/>
            <a:ext cx="1146142" cy="1528879"/>
          </a:xfrm>
          <a:prstGeom prst="rect">
            <a:avLst/>
          </a:prstGeom>
        </p:spPr>
      </p:pic>
      <p:sp>
        <p:nvSpPr>
          <p:cNvPr id="55" name="矩形: 剪去並圓角化單一角落 30">
            <a:extLst>
              <a:ext uri="{FF2B5EF4-FFF2-40B4-BE49-F238E27FC236}">
                <a16:creationId xmlns:a16="http://schemas.microsoft.com/office/drawing/2014/main" id="{AF19E813-1F47-4253-AC89-69703F16904E}"/>
              </a:ext>
            </a:extLst>
          </p:cNvPr>
          <p:cNvSpPr/>
          <p:nvPr/>
        </p:nvSpPr>
        <p:spPr>
          <a:xfrm>
            <a:off x="844132" y="4293096"/>
            <a:ext cx="7810498" cy="2297102"/>
          </a:xfrm>
          <a:prstGeom prst="snipRoundRect">
            <a:avLst>
              <a:gd name="adj1" fmla="val 0"/>
              <a:gd name="adj2" fmla="val 15116"/>
            </a:avLst>
          </a:prstGeom>
          <a:solidFill>
            <a:srgbClr val="70AD47">
              <a:lumMod val="20000"/>
              <a:lumOff val="80000"/>
            </a:srgbClr>
          </a:solidFill>
          <a:ln w="25400" cap="flat" cmpd="sng" algn="ctr">
            <a:noFill/>
            <a:prstDash val="solid"/>
          </a:ln>
          <a:effectLst/>
        </p:spPr>
        <p:txBody>
          <a:bodyPr rtlCol="0" anchor="ctr"/>
          <a:lstStyle/>
          <a:p>
            <a:pPr marR="0" lvl="0" defTabSz="914400" eaLnBrk="1" fontAlgn="auto" latinLnBrk="0" hangingPunct="1">
              <a:lnSpc>
                <a:spcPct val="100000"/>
              </a:lnSpc>
              <a:spcBef>
                <a:spcPts val="0"/>
              </a:spcBef>
              <a:spcAft>
                <a:spcPts val="600"/>
              </a:spcAft>
              <a:buClrTx/>
              <a:buSzTx/>
              <a:tabLst/>
              <a:defRPr/>
            </a:pPr>
            <a:r>
              <a:rPr kumimoji="0" lang="zh-TW" altLang="en-US" sz="1600" b="1" u="sng" kern="0" dirty="0">
                <a:latin typeface="Arial"/>
                <a:ea typeface="微軟正黑體"/>
              </a:rPr>
              <a:t>系統驗證方式：</a:t>
            </a:r>
            <a:endParaRPr kumimoji="0" lang="en-US" altLang="zh-TW" sz="1600" b="1" u="sng" kern="0" dirty="0">
              <a:latin typeface="Arial"/>
              <a:ea typeface="微軟正黑體"/>
            </a:endParaRP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0" lang="zh-TW" altLang="en-US" sz="1600" kern="0" dirty="0">
                <a:latin typeface="Arial"/>
                <a:ea typeface="微軟正黑體"/>
              </a:rPr>
              <a:t>厚度量測驗證，經系統量測及手動量測，驗證結果均通過</a:t>
            </a:r>
            <a:endParaRPr kumimoji="0" lang="en-US" altLang="zh-TW" sz="1600" kern="0" dirty="0">
              <a:latin typeface="Arial"/>
              <a:ea typeface="微軟正黑體"/>
            </a:endParaRP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0" lang="zh-TW" altLang="en-US" sz="1600" kern="0" dirty="0">
                <a:latin typeface="Arial"/>
                <a:ea typeface="微軟正黑體"/>
              </a:rPr>
              <a:t>溫度系統量測功能之驗證，系統量測與手動量測，驗證結果均通過</a:t>
            </a:r>
            <a:endParaRPr kumimoji="0" lang="en-US" altLang="zh-TW" sz="1600" kern="0" dirty="0">
              <a:latin typeface="Arial"/>
              <a:ea typeface="微軟正黑體"/>
            </a:endParaRP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0" lang="zh-TW" altLang="en-US" sz="1600" kern="0" dirty="0">
                <a:latin typeface="Arial"/>
                <a:ea typeface="微軟正黑體"/>
              </a:rPr>
              <a:t>偏擺反應速度驗證，手動拍擺系統立即反應，驗證結果均通過</a:t>
            </a:r>
            <a:endParaRPr kumimoji="0" lang="en-US" altLang="zh-TW" sz="1600" kern="0" dirty="0">
              <a:latin typeface="Arial"/>
              <a:ea typeface="微軟正黑體"/>
            </a:endParaRP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0" lang="zh-TW" altLang="en-US" sz="1600" kern="0" dirty="0">
                <a:latin typeface="Arial"/>
                <a:ea typeface="微軟正黑體"/>
              </a:rPr>
              <a:t>室溫系統量測功能之驗證，驗證結果系統量測及手動量測均通過</a:t>
            </a:r>
            <a:endParaRPr kumimoji="0" lang="en-US" altLang="zh-TW" sz="1600" kern="0" dirty="0">
              <a:latin typeface="Arial"/>
              <a:ea typeface="微軟正黑體"/>
            </a:endParaRPr>
          </a:p>
          <a:p>
            <a:pPr marR="0" lvl="0" defTabSz="914400" eaLnBrk="1" fontAlgn="auto" latinLnBrk="0" hangingPunct="1">
              <a:lnSpc>
                <a:spcPct val="100000"/>
              </a:lnSpc>
              <a:spcBef>
                <a:spcPts val="0"/>
              </a:spcBef>
              <a:spcAft>
                <a:spcPts val="600"/>
              </a:spcAft>
              <a:buClrTx/>
              <a:buSzTx/>
              <a:tabLst/>
              <a:defRPr/>
            </a:pPr>
            <a:r>
              <a:rPr kumimoji="0" lang="zh-TW" altLang="en-US" sz="1600" b="1" u="sng" kern="0" dirty="0">
                <a:latin typeface="Arial"/>
                <a:ea typeface="微軟正黑體"/>
              </a:rPr>
              <a:t>未來展望：</a:t>
            </a:r>
            <a:endParaRPr kumimoji="0" lang="en-US" altLang="zh-TW" sz="1600" b="1" u="sng" kern="0" dirty="0">
              <a:latin typeface="Arial"/>
              <a:ea typeface="微軟正黑體"/>
            </a:endParaRP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0" lang="zh-TW" altLang="en-US" sz="1600" kern="0" dirty="0">
                <a:latin typeface="Arial"/>
                <a:ea typeface="微軟正黑體"/>
              </a:rPr>
              <a:t>廠內另有兩條小型產線，若上述功能正常運作，規劃於明年進行增建</a:t>
            </a:r>
            <a:r>
              <a:rPr kumimoji="0" lang="zh-TW" altLang="en-US" sz="1600" kern="0" dirty="0" smtClean="0">
                <a:latin typeface="Arial"/>
                <a:ea typeface="微軟正黑體"/>
              </a:rPr>
              <a:t>規劃</a:t>
            </a:r>
            <a:endParaRPr kumimoji="0" lang="zh-TW" altLang="en-US" sz="1600" kern="0" dirty="0">
              <a:latin typeface="Arial"/>
              <a:ea typeface="微軟正黑體"/>
            </a:endParaRPr>
          </a:p>
        </p:txBody>
      </p:sp>
    </p:spTree>
    <p:extLst>
      <p:ext uri="{BB962C8B-B14F-4D97-AF65-F5344CB8AC3E}">
        <p14:creationId xmlns:p14="http://schemas.microsoft.com/office/powerpoint/2010/main" val="72024531"/>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323528" y="37934"/>
            <a:ext cx="8418512" cy="576263"/>
          </a:xfrm>
          <a:prstGeom prst="rect">
            <a:avLst/>
          </a:prstGeom>
        </p:spPr>
        <p:txBody>
          <a:bodyPr/>
          <a:lstStyle>
            <a:lvl1pPr algn="ctr" rtl="0" eaLnBrk="0" fontAlgn="base" hangingPunct="0">
              <a:spcBef>
                <a:spcPct val="0"/>
              </a:spcBef>
              <a:spcAft>
                <a:spcPct val="0"/>
              </a:spcAft>
              <a:defRPr lang="zh-TW" sz="32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3200" b="1">
                <a:solidFill>
                  <a:srgbClr val="333399"/>
                </a:solidFill>
                <a:latin typeface="Arial" charset="0"/>
                <a:ea typeface="標楷體" pitchFamily="65" charset="-120"/>
              </a:defRPr>
            </a:lvl2pPr>
            <a:lvl3pPr algn="ctr" rtl="0" eaLnBrk="0" fontAlgn="base" hangingPunct="0">
              <a:spcBef>
                <a:spcPct val="0"/>
              </a:spcBef>
              <a:spcAft>
                <a:spcPct val="0"/>
              </a:spcAft>
              <a:defRPr sz="3200" b="1">
                <a:solidFill>
                  <a:srgbClr val="333399"/>
                </a:solidFill>
                <a:latin typeface="Arial" charset="0"/>
                <a:ea typeface="標楷體" pitchFamily="65" charset="-120"/>
              </a:defRPr>
            </a:lvl3pPr>
            <a:lvl4pPr algn="ctr" rtl="0" eaLnBrk="0" fontAlgn="base" hangingPunct="0">
              <a:spcBef>
                <a:spcPct val="0"/>
              </a:spcBef>
              <a:spcAft>
                <a:spcPct val="0"/>
              </a:spcAft>
              <a:defRPr sz="3200" b="1">
                <a:solidFill>
                  <a:srgbClr val="333399"/>
                </a:solidFill>
                <a:latin typeface="Arial" charset="0"/>
                <a:ea typeface="標楷體" pitchFamily="65" charset="-120"/>
              </a:defRPr>
            </a:lvl4pPr>
            <a:lvl5pPr algn="ctr" rtl="0" eaLnBrk="0" fontAlgn="base" hangingPunct="0">
              <a:spcBef>
                <a:spcPct val="0"/>
              </a:spcBef>
              <a:spcAft>
                <a:spcPct val="0"/>
              </a:spcAft>
              <a:defRPr sz="3200" b="1">
                <a:solidFill>
                  <a:srgbClr val="333399"/>
                </a:solidFill>
                <a:latin typeface="Arial" charset="0"/>
                <a:ea typeface="標楷體" pitchFamily="65" charset="-120"/>
              </a:defRPr>
            </a:lvl5pPr>
            <a:lvl6pPr marL="457200" algn="ctr" rtl="0" eaLnBrk="0" fontAlgn="base" hangingPunct="0">
              <a:spcBef>
                <a:spcPct val="0"/>
              </a:spcBef>
              <a:spcAft>
                <a:spcPct val="0"/>
              </a:spcAft>
              <a:defRPr sz="3200" b="1">
                <a:solidFill>
                  <a:srgbClr val="333399"/>
                </a:solidFill>
                <a:latin typeface="Arial" charset="0"/>
                <a:ea typeface="標楷體" pitchFamily="65" charset="-120"/>
              </a:defRPr>
            </a:lvl6pPr>
            <a:lvl7pPr marL="914400" algn="ctr" rtl="0" eaLnBrk="0" fontAlgn="base" hangingPunct="0">
              <a:spcBef>
                <a:spcPct val="0"/>
              </a:spcBef>
              <a:spcAft>
                <a:spcPct val="0"/>
              </a:spcAft>
              <a:defRPr sz="3200" b="1">
                <a:solidFill>
                  <a:srgbClr val="333399"/>
                </a:solidFill>
                <a:latin typeface="Arial" charset="0"/>
                <a:ea typeface="標楷體" pitchFamily="65" charset="-120"/>
              </a:defRPr>
            </a:lvl7pPr>
            <a:lvl8pPr marL="1371600" algn="ctr" rtl="0" eaLnBrk="0" fontAlgn="base" hangingPunct="0">
              <a:spcBef>
                <a:spcPct val="0"/>
              </a:spcBef>
              <a:spcAft>
                <a:spcPct val="0"/>
              </a:spcAft>
              <a:defRPr sz="3200" b="1">
                <a:solidFill>
                  <a:srgbClr val="333399"/>
                </a:solidFill>
                <a:latin typeface="Arial" charset="0"/>
                <a:ea typeface="標楷體" pitchFamily="65" charset="-120"/>
              </a:defRPr>
            </a:lvl8pPr>
            <a:lvl9pPr marL="1828800" algn="ctr" rtl="0" eaLnBrk="0" fontAlgn="base" hangingPunct="0">
              <a:spcBef>
                <a:spcPct val="0"/>
              </a:spcBef>
              <a:spcAft>
                <a:spcPct val="0"/>
              </a:spcAft>
              <a:defRPr sz="3200" b="1">
                <a:solidFill>
                  <a:srgbClr val="333399"/>
                </a:solidFill>
                <a:latin typeface="Arial" charset="0"/>
                <a:ea typeface="標楷體" pitchFamily="65" charset="-120"/>
              </a:defRPr>
            </a:lvl9pPr>
          </a:lstStyle>
          <a:p>
            <a:pPr eaLnBrk="1" hangingPunct="1">
              <a:defRPr/>
            </a:pPr>
            <a:r>
              <a:rPr kumimoji="0" lang="zh-TW" altLang="en-US" sz="3199" kern="0" dirty="0">
                <a:latin typeface="微軟正黑體" panose="020B0604030504040204" pitchFamily="34" charset="-120"/>
                <a:ea typeface="微軟正黑體" panose="020B0604030504040204" pitchFamily="34" charset="-120"/>
                <a:cs typeface="Times New Roman" panose="02020603050405020304" pitchFamily="18" charset="0"/>
              </a:rPr>
              <a:t>肆</a:t>
            </a:r>
            <a:r>
              <a:rPr kumimoji="0" altLang="en-US" sz="3199" kern="0" dirty="0">
                <a:latin typeface="微軟正黑體" panose="020B0604030504040204" pitchFamily="34" charset="-120"/>
                <a:ea typeface="微軟正黑體" panose="020B0604030504040204" pitchFamily="34" charset="-120"/>
                <a:cs typeface="Times New Roman" panose="02020603050405020304" pitchFamily="18" charset="0"/>
              </a:rPr>
              <a:t>、總結</a:t>
            </a:r>
            <a:endParaRPr kumimoji="0" altLang="en-US" sz="2400" kern="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圓角矩形 13">
            <a:extLst>
              <a:ext uri="{FF2B5EF4-FFF2-40B4-BE49-F238E27FC236}">
                <a16:creationId xmlns:a16="http://schemas.microsoft.com/office/drawing/2014/main" id="{99C77FE1-041D-4503-9504-2B6BC9FFFF9B}"/>
              </a:ext>
            </a:extLst>
          </p:cNvPr>
          <p:cNvSpPr/>
          <p:nvPr/>
        </p:nvSpPr>
        <p:spPr>
          <a:xfrm>
            <a:off x="188844" y="1124743"/>
            <a:ext cx="8791285" cy="2664297"/>
          </a:xfrm>
          <a:prstGeom prst="roundRect">
            <a:avLst>
              <a:gd name="adj" fmla="val 6967"/>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eaLnBrk="0" fontAlgn="base" hangingPunct="0">
              <a:lnSpc>
                <a:spcPct val="150000"/>
              </a:lnSpc>
              <a:spcBef>
                <a:spcPct val="0"/>
              </a:spcBef>
              <a:spcAft>
                <a:spcPct val="0"/>
              </a:spcAft>
              <a:buFont typeface="+mj-lt"/>
              <a:buAutoNum type="arabicPeriod"/>
            </a:pPr>
            <a:endParaRPr kumimoji="1" lang="en-US" altLang="zh-TW" spc="-50" dirty="0">
              <a:solidFill>
                <a:prstClr val="black"/>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CFF867D9-ABC3-4F75-9202-0738EA2F0E72}"/>
              </a:ext>
            </a:extLst>
          </p:cNvPr>
          <p:cNvSpPr/>
          <p:nvPr/>
        </p:nvSpPr>
        <p:spPr>
          <a:xfrm>
            <a:off x="2051720" y="2523398"/>
            <a:ext cx="9025228" cy="830997"/>
          </a:xfrm>
          <a:prstGeom prst="rect">
            <a:avLst/>
          </a:prstGeom>
          <a:solidFill>
            <a:srgbClr val="66FFFF"/>
          </a:solidFill>
        </p:spPr>
        <p:txBody>
          <a:bodyPr wrap="none">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條列式說明</a:t>
            </a:r>
            <a:endParaRPr lang="en-US" altLang="zh-TW" b="1" dirty="0">
              <a:solidFill>
                <a:srgbClr val="FF0000"/>
              </a:solidFill>
              <a:latin typeface="微軟正黑體" panose="020B0604030504040204" pitchFamily="34" charset="-120"/>
              <a:ea typeface="微軟正黑體" panose="020B0604030504040204" pitchFamily="34" charset="-120"/>
            </a:endParaRPr>
          </a:p>
          <a:p>
            <a:r>
              <a:rPr lang="en-US" altLang="zh-TW" b="1" dirty="0">
                <a:solidFill>
                  <a:srgbClr val="FF0000"/>
                </a:solidFill>
                <a:latin typeface="微軟正黑體" panose="020B0604030504040204" pitchFamily="34" charset="-120"/>
                <a:ea typeface="微軟正黑體" panose="020B0604030504040204" pitchFamily="34" charset="-120"/>
              </a:rPr>
              <a:t>(</a:t>
            </a:r>
            <a:r>
              <a:rPr lang="zh-TW" altLang="en-US" b="1" dirty="0">
                <a:solidFill>
                  <a:srgbClr val="FF0000"/>
                </a:solidFill>
                <a:latin typeface="微軟正黑體" panose="020B0604030504040204" pitchFamily="34" charset="-120"/>
                <a:ea typeface="微軟正黑體" panose="020B0604030504040204" pitchFamily="34" charset="-120"/>
              </a:rPr>
              <a:t>可補充說明本年度</a:t>
            </a:r>
            <a:r>
              <a:rPr lang="en-US" altLang="zh-TW" b="1" dirty="0">
                <a:solidFill>
                  <a:srgbClr val="FF0000"/>
                </a:solidFill>
                <a:latin typeface="微軟正黑體" panose="020B0604030504040204" pitchFamily="34" charset="-120"/>
                <a:ea typeface="微軟正黑體" panose="020B0604030504040204" pitchFamily="34" charset="-120"/>
              </a:rPr>
              <a:t>AI</a:t>
            </a:r>
            <a:r>
              <a:rPr lang="zh-TW" altLang="en-US" b="1" dirty="0">
                <a:solidFill>
                  <a:srgbClr val="FF0000"/>
                </a:solidFill>
                <a:latin typeface="微軟正黑體" panose="020B0604030504040204" pitchFamily="34" charset="-120"/>
                <a:ea typeface="微軟正黑體" panose="020B0604030504040204" pitchFamily="34" charset="-120"/>
              </a:rPr>
              <a:t>應用成果之可複製、擴散性、未來精進方向</a:t>
            </a:r>
            <a:r>
              <a:rPr lang="en-US" altLang="zh-TW" b="1" dirty="0">
                <a:solidFill>
                  <a:srgbClr val="FF0000"/>
                </a:solidFill>
                <a:latin typeface="微軟正黑體" panose="020B0604030504040204" pitchFamily="34" charset="-120"/>
                <a:ea typeface="微軟正黑體" panose="020B0604030504040204" pitchFamily="34" charset="-120"/>
              </a:rPr>
              <a:t>)</a:t>
            </a:r>
            <a:endParaRPr lang="zh-TW" altLang="en-US" dirty="0"/>
          </a:p>
        </p:txBody>
      </p:sp>
      <p:sp>
        <p:nvSpPr>
          <p:cNvPr id="11" name="圓角矩形 14">
            <a:extLst>
              <a:ext uri="{FF2B5EF4-FFF2-40B4-BE49-F238E27FC236}">
                <a16:creationId xmlns:a16="http://schemas.microsoft.com/office/drawing/2014/main" id="{A97B9460-B93C-4F38-AF17-11E0F7FF64E5}"/>
              </a:ext>
            </a:extLst>
          </p:cNvPr>
          <p:cNvSpPr/>
          <p:nvPr/>
        </p:nvSpPr>
        <p:spPr>
          <a:xfrm>
            <a:off x="177576" y="877263"/>
            <a:ext cx="2450208" cy="5040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eaLnBrk="0" fontAlgn="base" hangingPunct="0">
              <a:spcBef>
                <a:spcPct val="0"/>
              </a:spcBef>
              <a:spcAft>
                <a:spcPct val="0"/>
              </a:spcAft>
            </a:pPr>
            <a:r>
              <a:rPr lang="zh-TW" altLang="en-US" b="1" dirty="0">
                <a:solidFill>
                  <a:prstClr val="white"/>
                </a:solidFill>
                <a:latin typeface="微軟正黑體" panose="020B0604030504040204" pitchFamily="34" charset="-120"/>
                <a:ea typeface="微軟正黑體" panose="020B0604030504040204" pitchFamily="34" charset="-120"/>
              </a:rPr>
              <a:t>計畫</a:t>
            </a:r>
            <a:r>
              <a:rPr kumimoji="1" lang="zh-TW" altLang="en-US" b="1" dirty="0">
                <a:solidFill>
                  <a:prstClr val="white"/>
                </a:solidFill>
                <a:latin typeface="微軟正黑體" panose="020B0604030504040204" pitchFamily="34" charset="-120"/>
                <a:ea typeface="微軟正黑體" panose="020B0604030504040204" pitchFamily="34" charset="-120"/>
              </a:rPr>
              <a:t>成果及效益</a:t>
            </a:r>
          </a:p>
        </p:txBody>
      </p:sp>
      <p:sp>
        <p:nvSpPr>
          <p:cNvPr id="12" name="圓角矩形 15">
            <a:extLst>
              <a:ext uri="{FF2B5EF4-FFF2-40B4-BE49-F238E27FC236}">
                <a16:creationId xmlns:a16="http://schemas.microsoft.com/office/drawing/2014/main" id="{17FB2C4E-D6F2-42FE-8B46-9435397433B8}"/>
              </a:ext>
            </a:extLst>
          </p:cNvPr>
          <p:cNvSpPr/>
          <p:nvPr/>
        </p:nvSpPr>
        <p:spPr>
          <a:xfrm>
            <a:off x="171451" y="4207358"/>
            <a:ext cx="8793038" cy="2389994"/>
          </a:xfrm>
          <a:prstGeom prst="roundRect">
            <a:avLst>
              <a:gd name="adj" fmla="val 10778"/>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eaLnBrk="0" fontAlgn="base" hangingPunct="0">
              <a:lnSpc>
                <a:spcPct val="150000"/>
              </a:lnSpc>
              <a:spcBef>
                <a:spcPct val="0"/>
              </a:spcBef>
              <a:spcAft>
                <a:spcPct val="0"/>
              </a:spcAft>
              <a:buFont typeface="+mj-lt"/>
              <a:buAutoNum type="arabicPeriod"/>
            </a:pPr>
            <a:endParaRPr kumimoji="1" lang="zh-TW" altLang="en-US" dirty="0">
              <a:solidFill>
                <a:prstClr val="black"/>
              </a:solidFill>
              <a:latin typeface="微軟正黑體" panose="020B0604030504040204" pitchFamily="34" charset="-120"/>
              <a:ea typeface="微軟正黑體" panose="020B0604030504040204" pitchFamily="34" charset="-120"/>
            </a:endParaRPr>
          </a:p>
        </p:txBody>
      </p:sp>
      <p:sp>
        <p:nvSpPr>
          <p:cNvPr id="13" name="圓角矩形 16">
            <a:extLst>
              <a:ext uri="{FF2B5EF4-FFF2-40B4-BE49-F238E27FC236}">
                <a16:creationId xmlns:a16="http://schemas.microsoft.com/office/drawing/2014/main" id="{3045C85A-9D64-451E-82D7-6FD4008D5618}"/>
              </a:ext>
            </a:extLst>
          </p:cNvPr>
          <p:cNvSpPr/>
          <p:nvPr/>
        </p:nvSpPr>
        <p:spPr>
          <a:xfrm>
            <a:off x="171451" y="3946523"/>
            <a:ext cx="4974861" cy="50405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r>
              <a:rPr kumimoji="0" lang="en-US" altLang="zh-TW" b="1" kern="0" dirty="0">
                <a:solidFill>
                  <a:prstClr val="white"/>
                </a:solidFill>
                <a:latin typeface="微軟正黑體" panose="020B0604030504040204" pitchFamily="34" charset="-120"/>
                <a:ea typeface="微軟正黑體" panose="020B0604030504040204" pitchFamily="34" charset="-120"/>
              </a:rPr>
              <a:t>OO</a:t>
            </a:r>
            <a:r>
              <a:rPr kumimoji="0" lang="zh-TW" altLang="en-US" b="1" kern="0" dirty="0">
                <a:solidFill>
                  <a:prstClr val="white"/>
                </a:solidFill>
                <a:latin typeface="微軟正黑體" panose="020B0604030504040204" pitchFamily="34" charset="-120"/>
                <a:ea typeface="微軟正黑體" panose="020B0604030504040204" pitchFamily="34" charset="-120"/>
              </a:rPr>
              <a:t>產業</a:t>
            </a:r>
            <a:r>
              <a:rPr kumimoji="0" lang="en-US" altLang="zh-TW" b="1" kern="0" dirty="0">
                <a:solidFill>
                  <a:prstClr val="white"/>
                </a:solidFill>
                <a:latin typeface="微軟正黑體" panose="020B0604030504040204" pitchFamily="34" charset="-120"/>
                <a:ea typeface="微軟正黑體" panose="020B0604030504040204" pitchFamily="34" charset="-120"/>
              </a:rPr>
              <a:t>AI</a:t>
            </a:r>
            <a:r>
              <a:rPr kumimoji="0" lang="zh-TW" altLang="en-US" b="1" kern="0" dirty="0">
                <a:solidFill>
                  <a:prstClr val="white"/>
                </a:solidFill>
                <a:latin typeface="微軟正黑體" panose="020B0604030504040204" pitchFamily="34" charset="-120"/>
                <a:ea typeface="微軟正黑體" panose="020B0604030504040204" pitchFamily="34" charset="-120"/>
              </a:rPr>
              <a:t>應用解決方案之效益</a:t>
            </a:r>
            <a:endParaRPr kumimoji="1" lang="zh-TW" altLang="en-US" b="1" dirty="0">
              <a:solidFill>
                <a:prstClr val="white"/>
              </a:solidFill>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F8510992-20FE-483A-9770-F9A2A7580263}"/>
              </a:ext>
            </a:extLst>
          </p:cNvPr>
          <p:cNvSpPr/>
          <p:nvPr/>
        </p:nvSpPr>
        <p:spPr>
          <a:xfrm>
            <a:off x="2771800" y="5042707"/>
            <a:ext cx="1569660" cy="369332"/>
          </a:xfrm>
          <a:prstGeom prst="rect">
            <a:avLst/>
          </a:prstGeom>
          <a:solidFill>
            <a:srgbClr val="66FFFF"/>
          </a:solidFill>
        </p:spPr>
        <p:txBody>
          <a:bodyPr wrap="none">
            <a:spAutoFit/>
          </a:bodyPr>
          <a:lstStyle/>
          <a:p>
            <a:r>
              <a:rPr lang="zh-TW" altLang="en-US" sz="1800" b="1" dirty="0">
                <a:solidFill>
                  <a:srgbClr val="FF0000"/>
                </a:solidFill>
                <a:latin typeface="微軟正黑體" panose="020B0604030504040204" pitchFamily="34" charset="-120"/>
                <a:ea typeface="微軟正黑體" panose="020B0604030504040204" pitchFamily="34" charset="-120"/>
              </a:rPr>
              <a:t>請條列式說明</a:t>
            </a:r>
            <a:endParaRPr lang="en-US" altLang="zh-TW" sz="1800" b="1"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51090761"/>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a:spLocks noChangeArrowheads="1"/>
          </p:cNvSpPr>
          <p:nvPr/>
        </p:nvSpPr>
        <p:spPr bwMode="auto">
          <a:xfrm>
            <a:off x="2440571" y="2474905"/>
            <a:ext cx="41941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2800">
                <a:solidFill>
                  <a:schemeClr val="tx1"/>
                </a:solidFill>
                <a:latin typeface="微軟正黑體" pitchFamily="34" charset="-120"/>
                <a:ea typeface="微軟正黑體" pitchFamily="34" charset="-120"/>
              </a:defRPr>
            </a:lvl1pPr>
            <a:lvl2pPr marL="742950" indent="-285750" eaLnBrk="0" hangingPunct="0">
              <a:spcBef>
                <a:spcPct val="20000"/>
              </a:spcBef>
              <a:buFont typeface="Arial" pitchFamily="34" charset="0"/>
              <a:buChar char="–"/>
              <a:defRPr sz="2400">
                <a:solidFill>
                  <a:schemeClr val="tx1"/>
                </a:solidFill>
                <a:latin typeface="微軟正黑體" pitchFamily="34" charset="-120"/>
                <a:ea typeface="微軟正黑體" pitchFamily="34" charset="-120"/>
              </a:defRPr>
            </a:lvl2pPr>
            <a:lvl3pPr marL="1143000" indent="-228600" eaLnBrk="0" hangingPunct="0">
              <a:spcBef>
                <a:spcPct val="20000"/>
              </a:spcBef>
              <a:buFont typeface="Arial" pitchFamily="34" charset="0"/>
              <a:buChar char="•"/>
              <a:defRPr sz="2000">
                <a:solidFill>
                  <a:schemeClr val="tx1"/>
                </a:solidFill>
                <a:latin typeface="微軟正黑體" pitchFamily="34" charset="-120"/>
                <a:ea typeface="微軟正黑體" pitchFamily="34" charset="-120"/>
              </a:defRPr>
            </a:lvl3pPr>
            <a:lvl4pPr marL="1600200" indent="-228600" eaLnBrk="0" hangingPunct="0">
              <a:spcBef>
                <a:spcPct val="20000"/>
              </a:spcBef>
              <a:buFont typeface="Arial" pitchFamily="34" charset="0"/>
              <a:buChar char="–"/>
              <a:defRPr>
                <a:solidFill>
                  <a:schemeClr val="tx1"/>
                </a:solidFill>
                <a:latin typeface="微軟正黑體" pitchFamily="34" charset="-120"/>
                <a:ea typeface="微軟正黑體" pitchFamily="34" charset="-120"/>
              </a:defRPr>
            </a:lvl4pPr>
            <a:lvl5pPr marL="2057400" indent="-228600" eaLnBrk="0" hangingPunct="0">
              <a:spcBef>
                <a:spcPct val="20000"/>
              </a:spcBef>
              <a:buFont typeface="Arial" pitchFamily="34" charset="0"/>
              <a:buChar char="»"/>
              <a:defRPr>
                <a:solidFill>
                  <a:schemeClr val="tx1"/>
                </a:solidFill>
                <a:latin typeface="微軟正黑體" pitchFamily="34" charset="-120"/>
                <a:ea typeface="微軟正黑體" pitchFamily="34" charset="-120"/>
              </a:defRPr>
            </a:lvl5pPr>
            <a:lvl6pPr marL="2514600" indent="-228600" eaLnBrk="0" fontAlgn="base" hangingPunct="0">
              <a:spcBef>
                <a:spcPct val="20000"/>
              </a:spcBef>
              <a:spcAft>
                <a:spcPct val="0"/>
              </a:spcAft>
              <a:buFont typeface="Arial" pitchFamily="34" charset="0"/>
              <a:buChar char="»"/>
              <a:defRPr>
                <a:solidFill>
                  <a:schemeClr val="tx1"/>
                </a:solidFill>
                <a:latin typeface="微軟正黑體" pitchFamily="34" charset="-120"/>
                <a:ea typeface="微軟正黑體" pitchFamily="34" charset="-120"/>
              </a:defRPr>
            </a:lvl6pPr>
            <a:lvl7pPr marL="2971800" indent="-228600" eaLnBrk="0" fontAlgn="base" hangingPunct="0">
              <a:spcBef>
                <a:spcPct val="20000"/>
              </a:spcBef>
              <a:spcAft>
                <a:spcPct val="0"/>
              </a:spcAft>
              <a:buFont typeface="Arial" pitchFamily="34" charset="0"/>
              <a:buChar char="»"/>
              <a:defRPr>
                <a:solidFill>
                  <a:schemeClr val="tx1"/>
                </a:solidFill>
                <a:latin typeface="微軟正黑體" pitchFamily="34" charset="-120"/>
                <a:ea typeface="微軟正黑體" pitchFamily="34" charset="-120"/>
              </a:defRPr>
            </a:lvl7pPr>
            <a:lvl8pPr marL="3429000" indent="-228600" eaLnBrk="0" fontAlgn="base" hangingPunct="0">
              <a:spcBef>
                <a:spcPct val="20000"/>
              </a:spcBef>
              <a:spcAft>
                <a:spcPct val="0"/>
              </a:spcAft>
              <a:buFont typeface="Arial" pitchFamily="34" charset="0"/>
              <a:buChar char="»"/>
              <a:defRPr>
                <a:solidFill>
                  <a:schemeClr val="tx1"/>
                </a:solidFill>
                <a:latin typeface="微軟正黑體" pitchFamily="34" charset="-120"/>
                <a:ea typeface="微軟正黑體" pitchFamily="34" charset="-120"/>
              </a:defRPr>
            </a:lvl8pPr>
            <a:lvl9pPr marL="3886200" indent="-228600" eaLnBrk="0" fontAlgn="base" hangingPunct="0">
              <a:spcBef>
                <a:spcPct val="20000"/>
              </a:spcBef>
              <a:spcAft>
                <a:spcPct val="0"/>
              </a:spcAft>
              <a:buFont typeface="Arial" pitchFamily="34" charset="0"/>
              <a:buChar char="»"/>
              <a:defRPr>
                <a:solidFill>
                  <a:schemeClr val="tx1"/>
                </a:solidFill>
                <a:latin typeface="微軟正黑體" pitchFamily="34" charset="-120"/>
                <a:ea typeface="微軟正黑體" pitchFamily="34" charset="-120"/>
              </a:defRPr>
            </a:lvl9pPr>
          </a:lstStyle>
          <a:p>
            <a:pPr marL="0" marR="0" lvl="0" indent="0" algn="ctr" defTabSz="914400" eaLnBrk="1" fontAlgn="base" latinLnBrk="0" hangingPunct="1">
              <a:lnSpc>
                <a:spcPts val="7200"/>
              </a:lnSpc>
              <a:spcBef>
                <a:spcPct val="0"/>
              </a:spcBef>
              <a:spcAft>
                <a:spcPct val="0"/>
              </a:spcAft>
              <a:buClrTx/>
              <a:buSzTx/>
              <a:buFontTx/>
              <a:buNone/>
              <a:tabLst/>
              <a:defRPr/>
            </a:pPr>
            <a:r>
              <a:rPr kumimoji="0" lang="zh-TW" altLang="en-US" sz="5400" b="1" i="0" u="none" strike="noStrike" kern="0" cap="none" spc="0" normalizeH="0" baseline="0" noProof="0" dirty="0">
                <a:ln>
                  <a:noFill/>
                </a:ln>
                <a:solidFill>
                  <a:srgbClr val="000000"/>
                </a:solidFill>
                <a:effectLst/>
                <a:uLnTx/>
                <a:uFillTx/>
                <a:latin typeface="微軟正黑體" pitchFamily="34" charset="-120"/>
                <a:ea typeface="微軟正黑體" pitchFamily="34" charset="-120"/>
              </a:rPr>
              <a:t>簡報完畢</a:t>
            </a:r>
            <a:endParaRPr kumimoji="0" lang="en-US" altLang="zh-TW" sz="5400" b="1" i="0" u="none" strike="noStrike" kern="0" cap="none" spc="0" normalizeH="0" baseline="0" noProof="0" dirty="0">
              <a:ln>
                <a:noFill/>
              </a:ln>
              <a:solidFill>
                <a:srgbClr val="000000"/>
              </a:solidFill>
              <a:effectLst/>
              <a:uLnTx/>
              <a:uFillTx/>
              <a:latin typeface="微軟正黑體" pitchFamily="34" charset="-120"/>
              <a:ea typeface="微軟正黑體" pitchFamily="34" charset="-120"/>
            </a:endParaRPr>
          </a:p>
          <a:p>
            <a:pPr marL="0" marR="0" lvl="0" indent="0" algn="ctr" defTabSz="914400" eaLnBrk="1" fontAlgn="base" latinLnBrk="0" hangingPunct="1">
              <a:lnSpc>
                <a:spcPts val="7200"/>
              </a:lnSpc>
              <a:spcBef>
                <a:spcPct val="0"/>
              </a:spcBef>
              <a:spcAft>
                <a:spcPct val="0"/>
              </a:spcAft>
              <a:buClrTx/>
              <a:buSzTx/>
              <a:buFontTx/>
              <a:buNone/>
              <a:tabLst/>
              <a:defRPr/>
            </a:pPr>
            <a:r>
              <a:rPr lang="zh-TW" altLang="en-US" sz="5400" b="1" kern="0" dirty="0">
                <a:solidFill>
                  <a:srgbClr val="000000"/>
                </a:solidFill>
              </a:rPr>
              <a:t>敬請指導</a:t>
            </a:r>
            <a:endParaRPr kumimoji="0" lang="en-US" altLang="zh-TW" sz="5400" b="1" i="0" u="none" strike="noStrike" kern="0" cap="none" spc="0" normalizeH="0" baseline="0" noProof="0" dirty="0">
              <a:ln>
                <a:noFill/>
              </a:ln>
              <a:solidFill>
                <a:srgbClr val="000000"/>
              </a:solidFill>
              <a:effectLst/>
              <a:uLnTx/>
              <a:uFillTx/>
              <a:latin typeface="微軟正黑體" pitchFamily="34" charset="-120"/>
              <a:ea typeface="微軟正黑體" pitchFamily="34" charset="-120"/>
            </a:endParaRPr>
          </a:p>
        </p:txBody>
      </p:sp>
      <p:sp>
        <p:nvSpPr>
          <p:cNvPr id="4" name="矩形 3"/>
          <p:cNvSpPr/>
          <p:nvPr/>
        </p:nvSpPr>
        <p:spPr>
          <a:xfrm>
            <a:off x="141897" y="4509120"/>
            <a:ext cx="4430092" cy="72000"/>
          </a:xfrm>
          <a:prstGeom prst="rect">
            <a:avLst/>
          </a:prstGeom>
          <a:solidFill>
            <a:srgbClr val="ED6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prstClr val="white"/>
              </a:solidFill>
            </a:endParaRPr>
          </a:p>
        </p:txBody>
      </p:sp>
      <p:sp>
        <p:nvSpPr>
          <p:cNvPr id="5" name="矩形 4"/>
          <p:cNvSpPr/>
          <p:nvPr/>
        </p:nvSpPr>
        <p:spPr>
          <a:xfrm>
            <a:off x="4572000" y="4509120"/>
            <a:ext cx="4430092" cy="72000"/>
          </a:xfrm>
          <a:prstGeom prst="rect">
            <a:avLst/>
          </a:prstGeom>
          <a:solidFill>
            <a:srgbClr val="F5A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a:solidFill>
                <a:prstClr val="white"/>
              </a:solidFill>
            </a:endParaRPr>
          </a:p>
        </p:txBody>
      </p:sp>
      <p:sp>
        <p:nvSpPr>
          <p:cNvPr id="7" name="矩形 6"/>
          <p:cNvSpPr/>
          <p:nvPr/>
        </p:nvSpPr>
        <p:spPr bwMode="auto">
          <a:xfrm>
            <a:off x="539552" y="555212"/>
            <a:ext cx="8136904" cy="5760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none" strike="noStrike" cap="none" normalizeH="0" baseline="0">
              <a:ln>
                <a:noFill/>
              </a:ln>
              <a:solidFill>
                <a:schemeClr val="tx1"/>
              </a:solidFill>
              <a:effectLst/>
              <a:latin typeface="標楷體" pitchFamily="65" charset="-120"/>
              <a:ea typeface="標楷體" pitchFamily="65" charset="-120"/>
            </a:endParaRPr>
          </a:p>
        </p:txBody>
      </p:sp>
    </p:spTree>
    <p:extLst>
      <p:ext uri="{BB962C8B-B14F-4D97-AF65-F5344CB8AC3E}">
        <p14:creationId xmlns:p14="http://schemas.microsoft.com/office/powerpoint/2010/main" val="179275072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5096" y="65131"/>
            <a:ext cx="8418512" cy="576263"/>
          </a:xfrm>
          <a:prstGeom prst="rect">
            <a:avLst/>
          </a:prstGeom>
        </p:spPr>
        <p:txBody>
          <a:bodyPr/>
          <a:lstStyle>
            <a:lvl1pPr algn="ctr" rtl="0" eaLnBrk="0" fontAlgn="base" hangingPunct="0">
              <a:spcBef>
                <a:spcPct val="0"/>
              </a:spcBef>
              <a:spcAft>
                <a:spcPct val="0"/>
              </a:spcAft>
              <a:defRPr lang="zh-TW" sz="32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3200" b="1">
                <a:solidFill>
                  <a:srgbClr val="333399"/>
                </a:solidFill>
                <a:latin typeface="Arial" charset="0"/>
                <a:ea typeface="標楷體" pitchFamily="65" charset="-120"/>
              </a:defRPr>
            </a:lvl2pPr>
            <a:lvl3pPr algn="ctr" rtl="0" eaLnBrk="0" fontAlgn="base" hangingPunct="0">
              <a:spcBef>
                <a:spcPct val="0"/>
              </a:spcBef>
              <a:spcAft>
                <a:spcPct val="0"/>
              </a:spcAft>
              <a:defRPr sz="3200" b="1">
                <a:solidFill>
                  <a:srgbClr val="333399"/>
                </a:solidFill>
                <a:latin typeface="Arial" charset="0"/>
                <a:ea typeface="標楷體" pitchFamily="65" charset="-120"/>
              </a:defRPr>
            </a:lvl3pPr>
            <a:lvl4pPr algn="ctr" rtl="0" eaLnBrk="0" fontAlgn="base" hangingPunct="0">
              <a:spcBef>
                <a:spcPct val="0"/>
              </a:spcBef>
              <a:spcAft>
                <a:spcPct val="0"/>
              </a:spcAft>
              <a:defRPr sz="3200" b="1">
                <a:solidFill>
                  <a:srgbClr val="333399"/>
                </a:solidFill>
                <a:latin typeface="Arial" charset="0"/>
                <a:ea typeface="標楷體" pitchFamily="65" charset="-120"/>
              </a:defRPr>
            </a:lvl4pPr>
            <a:lvl5pPr algn="ctr" rtl="0" eaLnBrk="0" fontAlgn="base" hangingPunct="0">
              <a:spcBef>
                <a:spcPct val="0"/>
              </a:spcBef>
              <a:spcAft>
                <a:spcPct val="0"/>
              </a:spcAft>
              <a:defRPr sz="3200" b="1">
                <a:solidFill>
                  <a:srgbClr val="333399"/>
                </a:solidFill>
                <a:latin typeface="Arial" charset="0"/>
                <a:ea typeface="標楷體" pitchFamily="65" charset="-120"/>
              </a:defRPr>
            </a:lvl5pPr>
            <a:lvl6pPr marL="457200" algn="ctr" rtl="0" eaLnBrk="0" fontAlgn="base" hangingPunct="0">
              <a:spcBef>
                <a:spcPct val="0"/>
              </a:spcBef>
              <a:spcAft>
                <a:spcPct val="0"/>
              </a:spcAft>
              <a:defRPr sz="3200" b="1">
                <a:solidFill>
                  <a:srgbClr val="333399"/>
                </a:solidFill>
                <a:latin typeface="Arial" charset="0"/>
                <a:ea typeface="標楷體" pitchFamily="65" charset="-120"/>
              </a:defRPr>
            </a:lvl6pPr>
            <a:lvl7pPr marL="914400" algn="ctr" rtl="0" eaLnBrk="0" fontAlgn="base" hangingPunct="0">
              <a:spcBef>
                <a:spcPct val="0"/>
              </a:spcBef>
              <a:spcAft>
                <a:spcPct val="0"/>
              </a:spcAft>
              <a:defRPr sz="3200" b="1">
                <a:solidFill>
                  <a:srgbClr val="333399"/>
                </a:solidFill>
                <a:latin typeface="Arial" charset="0"/>
                <a:ea typeface="標楷體" pitchFamily="65" charset="-120"/>
              </a:defRPr>
            </a:lvl7pPr>
            <a:lvl8pPr marL="1371600" algn="ctr" rtl="0" eaLnBrk="0" fontAlgn="base" hangingPunct="0">
              <a:spcBef>
                <a:spcPct val="0"/>
              </a:spcBef>
              <a:spcAft>
                <a:spcPct val="0"/>
              </a:spcAft>
              <a:defRPr sz="3200" b="1">
                <a:solidFill>
                  <a:srgbClr val="333399"/>
                </a:solidFill>
                <a:latin typeface="Arial" charset="0"/>
                <a:ea typeface="標楷體" pitchFamily="65" charset="-120"/>
              </a:defRPr>
            </a:lvl8pPr>
            <a:lvl9pPr marL="1828800" algn="ctr" rtl="0" eaLnBrk="0" fontAlgn="base" hangingPunct="0">
              <a:spcBef>
                <a:spcPct val="0"/>
              </a:spcBef>
              <a:spcAft>
                <a:spcPct val="0"/>
              </a:spcAft>
              <a:defRPr sz="3200" b="1">
                <a:solidFill>
                  <a:srgbClr val="333399"/>
                </a:solidFill>
                <a:latin typeface="Arial" charset="0"/>
                <a:ea typeface="標楷體" pitchFamily="65" charset="-120"/>
              </a:defRPr>
            </a:lvl9pPr>
          </a:lstStyle>
          <a:p>
            <a:pPr eaLnBrk="1" hangingPunct="1">
              <a:defRPr/>
            </a:pPr>
            <a:r>
              <a:rPr kumimoji="0" lang="zh-TW" altLang="en-US" sz="3199" kern="0" dirty="0">
                <a:latin typeface="微軟正黑體" panose="020B0604030504040204" pitchFamily="34" charset="-120"/>
                <a:ea typeface="微軟正黑體" panose="020B0604030504040204" pitchFamily="34" charset="-120"/>
                <a:cs typeface="Times New Roman" panose="02020603050405020304" pitchFamily="18" charset="0"/>
              </a:rPr>
              <a:t>附件一、分包計畫查核點達成情形及差異說明</a:t>
            </a:r>
          </a:p>
        </p:txBody>
      </p:sp>
      <p:graphicFrame>
        <p:nvGraphicFramePr>
          <p:cNvPr id="4" name="表格 3"/>
          <p:cNvGraphicFramePr>
            <a:graphicFrameLocks noGrp="1"/>
          </p:cNvGraphicFramePr>
          <p:nvPr>
            <p:extLst>
              <p:ext uri="{D42A27DB-BD31-4B8C-83A1-F6EECF244321}">
                <p14:modId xmlns:p14="http://schemas.microsoft.com/office/powerpoint/2010/main" val="2257397789"/>
              </p:ext>
            </p:extLst>
          </p:nvPr>
        </p:nvGraphicFramePr>
        <p:xfrm>
          <a:off x="445096" y="1563131"/>
          <a:ext cx="8303313" cy="4289900"/>
        </p:xfrm>
        <a:graphic>
          <a:graphicData uri="http://schemas.openxmlformats.org/drawingml/2006/table">
            <a:tbl>
              <a:tblPr/>
              <a:tblGrid>
                <a:gridCol w="1732608">
                  <a:extLst>
                    <a:ext uri="{9D8B030D-6E8A-4147-A177-3AD203B41FA5}">
                      <a16:colId xmlns:a16="http://schemas.microsoft.com/office/drawing/2014/main" val="20000"/>
                    </a:ext>
                  </a:extLst>
                </a:gridCol>
                <a:gridCol w="1877497">
                  <a:extLst>
                    <a:ext uri="{9D8B030D-6E8A-4147-A177-3AD203B41FA5}">
                      <a16:colId xmlns:a16="http://schemas.microsoft.com/office/drawing/2014/main" val="20001"/>
                    </a:ext>
                  </a:extLst>
                </a:gridCol>
                <a:gridCol w="4115582">
                  <a:extLst>
                    <a:ext uri="{9D8B030D-6E8A-4147-A177-3AD203B41FA5}">
                      <a16:colId xmlns:a16="http://schemas.microsoft.com/office/drawing/2014/main" val="20002"/>
                    </a:ext>
                  </a:extLst>
                </a:gridCol>
                <a:gridCol w="577626">
                  <a:extLst>
                    <a:ext uri="{9D8B030D-6E8A-4147-A177-3AD203B41FA5}">
                      <a16:colId xmlns:a16="http://schemas.microsoft.com/office/drawing/2014/main" val="20003"/>
                    </a:ext>
                  </a:extLst>
                </a:gridCol>
              </a:tblGrid>
              <a:tr h="537564">
                <a:tc>
                  <a:txBody>
                    <a:bodyPr/>
                    <a:lstStyle>
                      <a:lvl1pPr marL="0" algn="l" defTabSz="914400" rtl="0" eaLnBrk="0" latinLnBrk="0" hangingPunct="0">
                        <a:spcBef>
                          <a:spcPct val="20000"/>
                        </a:spcBef>
                        <a:buClr>
                          <a:schemeClr val="tx2"/>
                        </a:buClr>
                        <a:buSzPct val="70000"/>
                        <a:buFont typeface="Wingdings" pitchFamily="2" charset="2"/>
                        <a:defRPr kumimoji="1" sz="2600" kern="1200">
                          <a:solidFill>
                            <a:schemeClr val="tx1"/>
                          </a:solidFill>
                          <a:latin typeface="Times New Roman" pitchFamily="18" charset="0"/>
                          <a:ea typeface="標楷體" pitchFamily="65" charset="-120"/>
                        </a:defRPr>
                      </a:lvl1pPr>
                      <a:lvl2pPr marL="742950" indent="-285750" algn="l" defTabSz="914400" rtl="0" eaLnBrk="0" latinLnBrk="0" hangingPunct="0">
                        <a:spcBef>
                          <a:spcPct val="20000"/>
                        </a:spcBef>
                        <a:buClr>
                          <a:schemeClr val="accent2"/>
                        </a:buClr>
                        <a:buSzPct val="70000"/>
                        <a:buFont typeface="Wingdings" pitchFamily="2" charset="2"/>
                        <a:defRPr kumimoji="1" sz="2200" kern="1200">
                          <a:solidFill>
                            <a:schemeClr val="tx1"/>
                          </a:solidFill>
                          <a:latin typeface="Times New Roman" pitchFamily="18" charset="0"/>
                          <a:ea typeface="標楷體" pitchFamily="65" charset="-120"/>
                        </a:defRPr>
                      </a:lvl2pPr>
                      <a:lvl3pPr marL="1143000" indent="-228600" algn="l" defTabSz="914400" rtl="0" eaLnBrk="0" latinLnBrk="0" hangingPunct="0">
                        <a:spcBef>
                          <a:spcPct val="20000"/>
                        </a:spcBef>
                        <a:buClr>
                          <a:schemeClr val="accent1"/>
                        </a:buClr>
                        <a:buSzPct val="70000"/>
                        <a:buFont typeface="Wingdings" pitchFamily="2" charset="2"/>
                        <a:defRPr kumimoji="1" sz="2100" kern="1200">
                          <a:solidFill>
                            <a:schemeClr val="tx1"/>
                          </a:solidFill>
                          <a:latin typeface="Times New Roman" pitchFamily="18" charset="0"/>
                          <a:ea typeface="標楷體" pitchFamily="65" charset="-120"/>
                        </a:defRPr>
                      </a:lvl3pPr>
                      <a:lvl4pPr marL="1600200" indent="-228600" algn="l" defTabSz="914400" rtl="0" eaLnBrk="0" latinLnBrk="0" hangingPunct="0">
                        <a:spcBef>
                          <a:spcPct val="20000"/>
                        </a:spcBef>
                        <a:buClr>
                          <a:schemeClr val="tx2"/>
                        </a:buClr>
                        <a:buSzPct val="75000"/>
                        <a:buFont typeface="Wingdings" pitchFamily="2" charset="2"/>
                        <a:defRPr kumimoji="1" sz="1800" kern="1200">
                          <a:solidFill>
                            <a:schemeClr val="tx1"/>
                          </a:solidFill>
                          <a:latin typeface="Times New Roman" pitchFamily="18" charset="0"/>
                          <a:ea typeface="標楷體" pitchFamily="65" charset="-120"/>
                        </a:defRPr>
                      </a:lvl4pPr>
                      <a:lvl5pPr marL="2057400" indent="-228600" algn="l" defTabSz="914400" rtl="0" eaLnBrk="0" latinLnBrk="0" hangingPunct="0">
                        <a:spcBef>
                          <a:spcPct val="20000"/>
                        </a:spcBef>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5pPr>
                      <a:lvl6pPr marL="25146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6pPr>
                      <a:lvl7pPr marL="29718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7pPr>
                      <a:lvl8pPr marL="34290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8pPr>
                      <a:lvl9pPr marL="38862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TW" altLang="en-US"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預定工作內容</a:t>
                      </a:r>
                      <a:endParaRPr kumimoji="1" lang="en-US" altLang="zh-TW"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TW"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1" lang="zh-TW" altLang="en-US"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查核點</a:t>
                      </a:r>
                      <a:r>
                        <a:rPr kumimoji="1" lang="en-US" altLang="zh-TW"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kumimoji="1" lang="zh-TW" altLang="en-US"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tx2"/>
                        </a:buClr>
                        <a:buSzPct val="70000"/>
                        <a:buFont typeface="Wingdings" pitchFamily="2" charset="2"/>
                        <a:defRPr kumimoji="1" sz="2600" kern="1200">
                          <a:solidFill>
                            <a:schemeClr val="tx1"/>
                          </a:solidFill>
                          <a:latin typeface="Times New Roman" pitchFamily="18" charset="0"/>
                          <a:ea typeface="標楷體" pitchFamily="65" charset="-120"/>
                        </a:defRPr>
                      </a:lvl1pPr>
                      <a:lvl2pPr marL="742950" indent="-285750" algn="l" defTabSz="914400" rtl="0" eaLnBrk="0" latinLnBrk="0" hangingPunct="0">
                        <a:spcBef>
                          <a:spcPct val="20000"/>
                        </a:spcBef>
                        <a:buClr>
                          <a:schemeClr val="accent2"/>
                        </a:buClr>
                        <a:buSzPct val="70000"/>
                        <a:buFont typeface="Wingdings" pitchFamily="2" charset="2"/>
                        <a:defRPr kumimoji="1" sz="2200" kern="1200">
                          <a:solidFill>
                            <a:schemeClr val="tx1"/>
                          </a:solidFill>
                          <a:latin typeface="Times New Roman" pitchFamily="18" charset="0"/>
                          <a:ea typeface="標楷體" pitchFamily="65" charset="-120"/>
                        </a:defRPr>
                      </a:lvl2pPr>
                      <a:lvl3pPr marL="1143000" indent="-228600" algn="l" defTabSz="914400" rtl="0" eaLnBrk="0" latinLnBrk="0" hangingPunct="0">
                        <a:spcBef>
                          <a:spcPct val="20000"/>
                        </a:spcBef>
                        <a:buClr>
                          <a:schemeClr val="accent1"/>
                        </a:buClr>
                        <a:buSzPct val="70000"/>
                        <a:buFont typeface="Wingdings" pitchFamily="2" charset="2"/>
                        <a:defRPr kumimoji="1" sz="2100" kern="1200">
                          <a:solidFill>
                            <a:schemeClr val="tx1"/>
                          </a:solidFill>
                          <a:latin typeface="Times New Roman" pitchFamily="18" charset="0"/>
                          <a:ea typeface="標楷體" pitchFamily="65" charset="-120"/>
                        </a:defRPr>
                      </a:lvl3pPr>
                      <a:lvl4pPr marL="1600200" indent="-228600" algn="l" defTabSz="914400" rtl="0" eaLnBrk="0" latinLnBrk="0" hangingPunct="0">
                        <a:spcBef>
                          <a:spcPct val="20000"/>
                        </a:spcBef>
                        <a:buClr>
                          <a:schemeClr val="tx2"/>
                        </a:buClr>
                        <a:buSzPct val="75000"/>
                        <a:buFont typeface="Wingdings" pitchFamily="2" charset="2"/>
                        <a:defRPr kumimoji="1" sz="1800" kern="1200">
                          <a:solidFill>
                            <a:schemeClr val="tx1"/>
                          </a:solidFill>
                          <a:latin typeface="Times New Roman" pitchFamily="18" charset="0"/>
                          <a:ea typeface="標楷體" pitchFamily="65" charset="-120"/>
                        </a:defRPr>
                      </a:lvl4pPr>
                      <a:lvl5pPr marL="2057400" indent="-228600" algn="l" defTabSz="914400" rtl="0" eaLnBrk="0" latinLnBrk="0" hangingPunct="0">
                        <a:spcBef>
                          <a:spcPct val="20000"/>
                        </a:spcBef>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5pPr>
                      <a:lvl6pPr marL="25146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6pPr>
                      <a:lvl7pPr marL="29718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7pPr>
                      <a:lvl8pPr marL="34290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8pPr>
                      <a:lvl9pPr marL="38862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TW" altLang="en-US"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實際執行內容</a:t>
                      </a: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tx2"/>
                        </a:buClr>
                        <a:buSzPct val="70000"/>
                        <a:buFont typeface="Wingdings" pitchFamily="2" charset="2"/>
                        <a:defRPr kumimoji="1" sz="2600" kern="1200">
                          <a:solidFill>
                            <a:schemeClr val="tx1"/>
                          </a:solidFill>
                          <a:latin typeface="Times New Roman" pitchFamily="18" charset="0"/>
                          <a:ea typeface="標楷體" pitchFamily="65" charset="-120"/>
                        </a:defRPr>
                      </a:lvl1pPr>
                      <a:lvl2pPr marL="742950" indent="-285750" algn="l" defTabSz="914400" rtl="0" eaLnBrk="0" latinLnBrk="0" hangingPunct="0">
                        <a:spcBef>
                          <a:spcPct val="20000"/>
                        </a:spcBef>
                        <a:buClr>
                          <a:schemeClr val="accent2"/>
                        </a:buClr>
                        <a:buSzPct val="70000"/>
                        <a:buFont typeface="Wingdings" pitchFamily="2" charset="2"/>
                        <a:defRPr kumimoji="1" sz="2200" kern="1200">
                          <a:solidFill>
                            <a:schemeClr val="tx1"/>
                          </a:solidFill>
                          <a:latin typeface="Times New Roman" pitchFamily="18" charset="0"/>
                          <a:ea typeface="標楷體" pitchFamily="65" charset="-120"/>
                        </a:defRPr>
                      </a:lvl2pPr>
                      <a:lvl3pPr marL="1143000" indent="-228600" algn="l" defTabSz="914400" rtl="0" eaLnBrk="0" latinLnBrk="0" hangingPunct="0">
                        <a:spcBef>
                          <a:spcPct val="20000"/>
                        </a:spcBef>
                        <a:buClr>
                          <a:schemeClr val="accent1"/>
                        </a:buClr>
                        <a:buSzPct val="70000"/>
                        <a:buFont typeface="Wingdings" pitchFamily="2" charset="2"/>
                        <a:defRPr kumimoji="1" sz="2100" kern="1200">
                          <a:solidFill>
                            <a:schemeClr val="tx1"/>
                          </a:solidFill>
                          <a:latin typeface="Times New Roman" pitchFamily="18" charset="0"/>
                          <a:ea typeface="標楷體" pitchFamily="65" charset="-120"/>
                        </a:defRPr>
                      </a:lvl3pPr>
                      <a:lvl4pPr marL="1600200" indent="-228600" algn="l" defTabSz="914400" rtl="0" eaLnBrk="0" latinLnBrk="0" hangingPunct="0">
                        <a:spcBef>
                          <a:spcPct val="20000"/>
                        </a:spcBef>
                        <a:buClr>
                          <a:schemeClr val="tx2"/>
                        </a:buClr>
                        <a:buSzPct val="75000"/>
                        <a:buFont typeface="Wingdings" pitchFamily="2" charset="2"/>
                        <a:defRPr kumimoji="1" sz="1800" kern="1200">
                          <a:solidFill>
                            <a:schemeClr val="tx1"/>
                          </a:solidFill>
                          <a:latin typeface="Times New Roman" pitchFamily="18" charset="0"/>
                          <a:ea typeface="標楷體" pitchFamily="65" charset="-120"/>
                        </a:defRPr>
                      </a:lvl4pPr>
                      <a:lvl5pPr marL="2057400" indent="-228600" algn="l" defTabSz="914400" rtl="0" eaLnBrk="0" latinLnBrk="0" hangingPunct="0">
                        <a:spcBef>
                          <a:spcPct val="20000"/>
                        </a:spcBef>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5pPr>
                      <a:lvl6pPr marL="25146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6pPr>
                      <a:lvl7pPr marL="29718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7pPr>
                      <a:lvl8pPr marL="34290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8pPr>
                      <a:lvl9pPr marL="38862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TW" altLang="en-US"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執行情形</a:t>
                      </a: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tx2"/>
                        </a:buClr>
                        <a:buSzPct val="70000"/>
                        <a:buFont typeface="Wingdings" pitchFamily="2" charset="2"/>
                        <a:defRPr kumimoji="1" sz="2600" kern="1200">
                          <a:solidFill>
                            <a:schemeClr val="tx1"/>
                          </a:solidFill>
                          <a:latin typeface="Times New Roman" pitchFamily="18" charset="0"/>
                          <a:ea typeface="標楷體" pitchFamily="65" charset="-120"/>
                        </a:defRPr>
                      </a:lvl1pPr>
                      <a:lvl2pPr marL="742950" indent="-285750" algn="l" defTabSz="914400" rtl="0" eaLnBrk="0" latinLnBrk="0" hangingPunct="0">
                        <a:spcBef>
                          <a:spcPct val="20000"/>
                        </a:spcBef>
                        <a:buClr>
                          <a:schemeClr val="accent2"/>
                        </a:buClr>
                        <a:buSzPct val="70000"/>
                        <a:buFont typeface="Wingdings" pitchFamily="2" charset="2"/>
                        <a:defRPr kumimoji="1" sz="2200" kern="1200">
                          <a:solidFill>
                            <a:schemeClr val="tx1"/>
                          </a:solidFill>
                          <a:latin typeface="Times New Roman" pitchFamily="18" charset="0"/>
                          <a:ea typeface="標楷體" pitchFamily="65" charset="-120"/>
                        </a:defRPr>
                      </a:lvl2pPr>
                      <a:lvl3pPr marL="1143000" indent="-228600" algn="l" defTabSz="914400" rtl="0" eaLnBrk="0" latinLnBrk="0" hangingPunct="0">
                        <a:spcBef>
                          <a:spcPct val="20000"/>
                        </a:spcBef>
                        <a:buClr>
                          <a:schemeClr val="accent1"/>
                        </a:buClr>
                        <a:buSzPct val="70000"/>
                        <a:buFont typeface="Wingdings" pitchFamily="2" charset="2"/>
                        <a:defRPr kumimoji="1" sz="2100" kern="1200">
                          <a:solidFill>
                            <a:schemeClr val="tx1"/>
                          </a:solidFill>
                          <a:latin typeface="Times New Roman" pitchFamily="18" charset="0"/>
                          <a:ea typeface="標楷體" pitchFamily="65" charset="-120"/>
                        </a:defRPr>
                      </a:lvl3pPr>
                      <a:lvl4pPr marL="1600200" indent="-228600" algn="l" defTabSz="914400" rtl="0" eaLnBrk="0" latinLnBrk="0" hangingPunct="0">
                        <a:spcBef>
                          <a:spcPct val="20000"/>
                        </a:spcBef>
                        <a:buClr>
                          <a:schemeClr val="tx2"/>
                        </a:buClr>
                        <a:buSzPct val="75000"/>
                        <a:buFont typeface="Wingdings" pitchFamily="2" charset="2"/>
                        <a:defRPr kumimoji="1" sz="1800" kern="1200">
                          <a:solidFill>
                            <a:schemeClr val="tx1"/>
                          </a:solidFill>
                          <a:latin typeface="Times New Roman" pitchFamily="18" charset="0"/>
                          <a:ea typeface="標楷體" pitchFamily="65" charset="-120"/>
                        </a:defRPr>
                      </a:lvl4pPr>
                      <a:lvl5pPr marL="2057400" indent="-228600" algn="l" defTabSz="914400" rtl="0" eaLnBrk="0" latinLnBrk="0" hangingPunct="0">
                        <a:spcBef>
                          <a:spcPct val="20000"/>
                        </a:spcBef>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5pPr>
                      <a:lvl6pPr marL="25146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6pPr>
                      <a:lvl7pPr marL="29718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7pPr>
                      <a:lvl8pPr marL="34290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8pPr>
                      <a:lvl9pPr marL="3886200" indent="-228600" algn="l" defTabSz="914400" rtl="0" eaLnBrk="0" fontAlgn="base" latinLnBrk="0" hangingPunct="0">
                        <a:spcBef>
                          <a:spcPct val="20000"/>
                        </a:spcBef>
                        <a:spcAft>
                          <a:spcPct val="0"/>
                        </a:spcAft>
                        <a:buClr>
                          <a:schemeClr val="folHlink"/>
                        </a:buClr>
                        <a:buSzPct val="80000"/>
                        <a:buFont typeface="Wingdings" pitchFamily="2" charset="2"/>
                        <a:defRPr kumimoji="1" sz="1800" kern="1200">
                          <a:solidFill>
                            <a:schemeClr val="tx1"/>
                          </a:solidFill>
                          <a:latin typeface="Times New Roman" pitchFamily="18" charset="0"/>
                          <a:ea typeface="標楷體" pitchFamily="65" charset="-12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TW" altLang="en-US" sz="1400" b="1"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差異說明</a:t>
                      </a: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3760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1938" marR="0" lvl="0" indent="-261938" algn="just" defTabSz="914400" rtl="0" eaLnBrk="1" fontAlgn="base" latinLnBrk="0" hangingPunct="1">
                        <a:lnSpc>
                          <a:spcPts val="1600"/>
                        </a:lnSpc>
                        <a:spcBef>
                          <a:spcPts val="300"/>
                        </a:spcBef>
                        <a:spcAft>
                          <a:spcPct val="0"/>
                        </a:spcAft>
                        <a:buClrTx/>
                        <a:buSzTx/>
                        <a:buFontTx/>
                        <a:buNone/>
                        <a:tabLst/>
                        <a:defRPr/>
                      </a:pPr>
                      <a:r>
                        <a:rPr kumimoji="1" lang="zh-TW" altLang="en-US" sz="1400" b="0" i="0" u="none" strike="noStrike" cap="none" normalizeH="0" baseline="0" dirty="0">
                          <a:ln>
                            <a:noFill/>
                          </a:ln>
                          <a:solidFill>
                            <a:srgbClr val="FF0000"/>
                          </a:solidFill>
                          <a:effectLst/>
                          <a:latin typeface="微軟正黑體" panose="020B0604030504040204" pitchFamily="34" charset="-120"/>
                          <a:ea typeface="微軟正黑體" panose="020B0604030504040204" pitchFamily="34" charset="-120"/>
                        </a:rPr>
                        <a:t>範例：</a:t>
                      </a:r>
                      <a:endParaRPr kumimoji="1" lang="en-US" altLang="zh-TW" sz="1400" b="0" i="0" u="none" strike="noStrike" cap="none" normalizeH="0" baseline="0" dirty="0">
                        <a:ln>
                          <a:noFill/>
                        </a:ln>
                        <a:solidFill>
                          <a:srgbClr val="FF0000"/>
                        </a:solidFill>
                        <a:effectLst/>
                        <a:latin typeface="微軟正黑體" panose="020B0604030504040204" pitchFamily="34" charset="-120"/>
                        <a:ea typeface="微軟正黑體" panose="020B0604030504040204" pitchFamily="34" charset="-120"/>
                      </a:endParaRPr>
                    </a:p>
                    <a:p>
                      <a:pPr marL="261938" marR="0" lvl="0" indent="-261938" algn="just" defTabSz="914400" rtl="0" eaLnBrk="1" fontAlgn="base" latinLnBrk="0" hangingPunct="1">
                        <a:lnSpc>
                          <a:spcPts val="1600"/>
                        </a:lnSpc>
                        <a:spcBef>
                          <a:spcPts val="300"/>
                        </a:spcBef>
                        <a:spcAft>
                          <a:spcPct val="0"/>
                        </a:spcAft>
                        <a:buClrTx/>
                        <a:buSzTx/>
                        <a:buFontTx/>
                        <a:buNone/>
                        <a:tabLst/>
                        <a:defRPr/>
                      </a:pPr>
                      <a:r>
                        <a:rPr kumimoji="1"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1.XXXXXXX</a:t>
                      </a:r>
                      <a:endPar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61938" marR="0" lvl="0" indent="-261938" algn="just" defTabSz="914400" rtl="0" eaLnBrk="1" fontAlgn="base" latinLnBrk="0" hangingPunct="1">
                        <a:lnSpc>
                          <a:spcPts val="1600"/>
                        </a:lnSpc>
                        <a:spcBef>
                          <a:spcPts val="300"/>
                        </a:spcBef>
                        <a:spcAft>
                          <a:spcPct val="0"/>
                        </a:spcAft>
                        <a:buClrTx/>
                        <a:buSzTx/>
                        <a:buFontTx/>
                        <a:buNone/>
                        <a:tabLst/>
                        <a:defRPr/>
                      </a:pPr>
                      <a:r>
                        <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1"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(109/06/30)</a:t>
                      </a: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ts val="1600"/>
                        </a:lnSpc>
                        <a:spcBef>
                          <a:spcPts val="300"/>
                        </a:spcBef>
                        <a:spcAft>
                          <a:spcPct val="0"/>
                        </a:spcAft>
                        <a:buClrTx/>
                        <a:buSzTx/>
                        <a:buFontTx/>
                        <a:buNone/>
                        <a:tabLst/>
                        <a:defRPr/>
                      </a:pPr>
                      <a:r>
                        <a:rPr kumimoji="1"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5/2</a:t>
                      </a:r>
                      <a:r>
                        <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完成</a:t>
                      </a:r>
                      <a:r>
                        <a:rPr kumimoji="1"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r>
                        <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案</a:t>
                      </a:r>
                      <a:endParaRPr kumimoji="1" lang="zh-TW"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9388" marR="0" lvl="0" indent="-179388" algn="just" defTabSz="914400" rtl="0" eaLnBrk="1" fontAlgn="base" latinLnBrk="0" hangingPunct="1">
                        <a:lnSpc>
                          <a:spcPts val="1600"/>
                        </a:lnSpc>
                        <a:spcBef>
                          <a:spcPts val="300"/>
                        </a:spcBef>
                        <a:spcAft>
                          <a:spcPts val="600"/>
                        </a:spcAft>
                        <a:buClrTx/>
                        <a:buSzTx/>
                        <a:buFont typeface="Wingdings" panose="05000000000000000000" pitchFamily="2" charset="2"/>
                        <a:buChar char="l"/>
                        <a:tabLst/>
                      </a:pPr>
                      <a:r>
                        <a:rPr lang="en-US" altLang="zh-TW" sz="1400" b="0" kern="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5/2..……………….</a:t>
                      </a:r>
                      <a:r>
                        <a:rPr lang="zh-TW" altLang="en-US" sz="1400" b="0" kern="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ts val="1400"/>
                        </a:lnSpc>
                        <a:spcBef>
                          <a:spcPts val="300"/>
                        </a:spcBef>
                        <a:spcAft>
                          <a:spcPct val="0"/>
                        </a:spcAft>
                        <a:buClrTx/>
                        <a:buSzTx/>
                        <a:buFontTx/>
                        <a:buNone/>
                        <a:tabLst/>
                        <a:defRPr/>
                      </a:pPr>
                      <a:r>
                        <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無</a:t>
                      </a:r>
                      <a:endParaRPr kumimoji="1" lang="zh-TW"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2059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1938" marR="0" lvl="0" indent="-261938" algn="just" defTabSz="914400" rtl="0" eaLnBrk="1" fontAlgn="base" latinLnBrk="0" hangingPunct="1">
                        <a:lnSpc>
                          <a:spcPts val="1600"/>
                        </a:lnSpc>
                        <a:spcBef>
                          <a:spcPts val="10"/>
                        </a:spcBef>
                        <a:spcAft>
                          <a:spcPct val="0"/>
                        </a:spcAft>
                        <a:buClrTx/>
                        <a:buSzTx/>
                        <a:buFontTx/>
                        <a:buNone/>
                        <a:tabLst/>
                        <a:defRPr/>
                      </a:pPr>
                      <a:r>
                        <a:rPr kumimoji="1" lang="zh-TW" altLang="en-US" sz="1400" b="0" i="0" u="none" strike="noStrike" cap="none" normalizeH="0" baseline="0" dirty="0">
                          <a:ln>
                            <a:noFill/>
                          </a:ln>
                          <a:solidFill>
                            <a:srgbClr val="FF0000"/>
                          </a:solidFill>
                          <a:effectLst/>
                          <a:latin typeface="微軟正黑體" panose="020B0604030504040204" pitchFamily="34" charset="-120"/>
                          <a:ea typeface="微軟正黑體" panose="020B0604030504040204" pitchFamily="34" charset="-120"/>
                        </a:rPr>
                        <a:t>範例：</a:t>
                      </a:r>
                      <a:endParaRPr kumimoji="1" lang="en-US" altLang="zh-TW" sz="1400" b="0" i="0" u="none" strike="noStrike" cap="none" normalizeH="0" baseline="0" dirty="0">
                        <a:ln>
                          <a:noFill/>
                        </a:ln>
                        <a:solidFill>
                          <a:srgbClr val="FF0000"/>
                        </a:solidFill>
                        <a:effectLst/>
                        <a:latin typeface="微軟正黑體" panose="020B0604030504040204" pitchFamily="34" charset="-120"/>
                        <a:ea typeface="微軟正黑體" panose="020B0604030504040204" pitchFamily="34" charset="-120"/>
                      </a:endParaRPr>
                    </a:p>
                    <a:p>
                      <a:pPr marL="261938" marR="0" lvl="0" indent="-261938" algn="just" defTabSz="914400" rtl="0" eaLnBrk="1" fontAlgn="base" latinLnBrk="0" hangingPunct="1">
                        <a:lnSpc>
                          <a:spcPts val="1600"/>
                        </a:lnSpc>
                        <a:spcBef>
                          <a:spcPts val="10"/>
                        </a:spcBef>
                        <a:spcAft>
                          <a:spcPct val="0"/>
                        </a:spcAft>
                        <a:buClrTx/>
                        <a:buSzTx/>
                        <a:buFontTx/>
                        <a:buNone/>
                        <a:tabLst/>
                        <a:defRPr/>
                      </a:pPr>
                      <a:r>
                        <a:rPr kumimoji="1"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2.XXXXXXX</a:t>
                      </a:r>
                      <a:endPar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61938" marR="0" lvl="0" indent="-261938" algn="just" defTabSz="914400" rtl="0" eaLnBrk="1" fontAlgn="base" latinLnBrk="0" hangingPunct="1">
                        <a:lnSpc>
                          <a:spcPts val="1600"/>
                        </a:lnSpc>
                        <a:spcBef>
                          <a:spcPts val="10"/>
                        </a:spcBef>
                        <a:spcAft>
                          <a:spcPct val="0"/>
                        </a:spcAft>
                        <a:buClrTx/>
                        <a:buSzTx/>
                        <a:buFontTx/>
                        <a:buNone/>
                        <a:tabLst/>
                        <a:defRPr/>
                      </a:pPr>
                      <a:r>
                        <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1"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(109/12/31)</a:t>
                      </a: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ts val="1600"/>
                        </a:lnSpc>
                        <a:spcBef>
                          <a:spcPts val="10"/>
                        </a:spcBef>
                        <a:spcAft>
                          <a:spcPct val="0"/>
                        </a:spcAft>
                        <a:buClrTx/>
                        <a:buSzTx/>
                        <a:buFontTx/>
                        <a:buNone/>
                        <a:tabLst/>
                        <a:defRPr/>
                      </a:pPr>
                      <a:r>
                        <a:rPr kumimoji="1"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6/16~28</a:t>
                      </a:r>
                      <a:r>
                        <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完成</a:t>
                      </a:r>
                      <a:r>
                        <a:rPr kumimoji="1"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r>
                        <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場</a:t>
                      </a: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9388" marR="0" lvl="0" indent="-179388" algn="just" defTabSz="914400" rtl="0" eaLnBrk="1" fontAlgn="base" latinLnBrk="0" hangingPunct="1">
                        <a:lnSpc>
                          <a:spcPts val="1600"/>
                        </a:lnSpc>
                        <a:spcBef>
                          <a:spcPts val="10"/>
                        </a:spcBef>
                        <a:spcAft>
                          <a:spcPct val="0"/>
                        </a:spcAft>
                        <a:buClrTx/>
                        <a:buSzTx/>
                        <a:buFont typeface="Wingdings" panose="05000000000000000000" pitchFamily="2" charset="2"/>
                        <a:buChar char="l"/>
                        <a:tabLst/>
                      </a:pPr>
                      <a:r>
                        <a:rPr lang="en-US" altLang="zh-TW" sz="1400" b="0" kern="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6/16-28</a:t>
                      </a:r>
                      <a:r>
                        <a:rPr lang="zh-TW" altLang="en-US" sz="1400" b="0" kern="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辦理</a:t>
                      </a:r>
                      <a:r>
                        <a:rPr lang="en-US" altLang="zh-TW" sz="1400" b="0" kern="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1400" b="0" i="0" u="none" strike="noStrike" baseline="0" dirty="0">
                        <a:solidFill>
                          <a:srgbClr val="FF0000"/>
                        </a:solidFill>
                        <a:latin typeface="微軟正黑體" panose="020B0604030504040204" pitchFamily="34" charset="-120"/>
                        <a:ea typeface="微軟正黑體" panose="020B0604030504040204" pitchFamily="34" charset="-120"/>
                        <a:cs typeface="+mn-cs"/>
                      </a:endParaRP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ts val="1400"/>
                        </a:lnSpc>
                        <a:spcBef>
                          <a:spcPct val="0"/>
                        </a:spcBef>
                        <a:spcAft>
                          <a:spcPct val="0"/>
                        </a:spcAft>
                        <a:buClrTx/>
                        <a:buSzTx/>
                        <a:buFontTx/>
                        <a:buNone/>
                        <a:tabLst/>
                      </a:pPr>
                      <a:r>
                        <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超前目標</a:t>
                      </a: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9413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1938" marR="0" lvl="0" indent="-261938" algn="just" defTabSz="914400" rtl="0" eaLnBrk="1" fontAlgn="base" latinLnBrk="0" hangingPunct="1">
                        <a:lnSpc>
                          <a:spcPts val="1600"/>
                        </a:lnSpc>
                        <a:spcBef>
                          <a:spcPts val="10"/>
                        </a:spcBef>
                        <a:spcAft>
                          <a:spcPct val="0"/>
                        </a:spcAft>
                        <a:buClrTx/>
                        <a:buSzTx/>
                        <a:buFontTx/>
                        <a:buNone/>
                        <a:tabLst/>
                        <a:defRPr/>
                      </a:pPr>
                      <a:endParaRPr kumimoji="1"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914400" rtl="0" eaLnBrk="1" fontAlgn="base" latinLnBrk="0" hangingPunct="1">
                        <a:lnSpc>
                          <a:spcPts val="1600"/>
                        </a:lnSpc>
                        <a:spcBef>
                          <a:spcPts val="10"/>
                        </a:spcBef>
                        <a:spcAft>
                          <a:spcPct val="0"/>
                        </a:spcAft>
                        <a:buClrTx/>
                        <a:buSzTx/>
                        <a:buFontTx/>
                        <a:buNone/>
                        <a:tabLst/>
                        <a:defRPr/>
                      </a:pPr>
                      <a:endPar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9388" marR="0" lvl="0" indent="-179388" algn="just" defTabSz="914400" rtl="0" eaLnBrk="1" fontAlgn="base" latinLnBrk="0" hangingPunct="1">
                        <a:lnSpc>
                          <a:spcPts val="1600"/>
                        </a:lnSpc>
                        <a:spcBef>
                          <a:spcPts val="10"/>
                        </a:spcBef>
                        <a:spcAft>
                          <a:spcPct val="0"/>
                        </a:spcAft>
                        <a:buClrTx/>
                        <a:buSzTx/>
                        <a:buFont typeface="Wingdings" panose="05000000000000000000" pitchFamily="2" charset="2"/>
                        <a:buChar char="l"/>
                        <a:tabLst/>
                      </a:pPr>
                      <a:endParaRPr lang="zh-TW" altLang="en-US" sz="1400" b="0" i="0" u="none" strike="noStrike" baseline="0" dirty="0">
                        <a:solidFill>
                          <a:srgbClr val="FF0000"/>
                        </a:solidFill>
                        <a:latin typeface="微軟正黑體" panose="020B0604030504040204" pitchFamily="34" charset="-120"/>
                        <a:ea typeface="微軟正黑體" panose="020B0604030504040204" pitchFamily="34" charset="-120"/>
                        <a:cs typeface="+mn-cs"/>
                      </a:endParaRP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ts val="1400"/>
                        </a:lnSpc>
                        <a:spcBef>
                          <a:spcPct val="0"/>
                        </a:spcBef>
                        <a:spcAft>
                          <a:spcPct val="0"/>
                        </a:spcAft>
                        <a:buClrTx/>
                        <a:buSzTx/>
                        <a:buFontTx/>
                        <a:buNone/>
                        <a:tabLst/>
                      </a:pPr>
                      <a:endParaRPr kumimoji="1"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91446" marR="91446" marT="45713" marB="45713"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文字方塊 5"/>
          <p:cNvSpPr txBox="1"/>
          <p:nvPr/>
        </p:nvSpPr>
        <p:spPr>
          <a:xfrm>
            <a:off x="445096" y="5853031"/>
            <a:ext cx="2614736" cy="646331"/>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請參照</a:t>
            </a:r>
            <a:r>
              <a:rPr kumimoji="0" lang="en-US" altLang="zh-TW" sz="1800" b="1" u="sng" kern="0" dirty="0">
                <a:solidFill>
                  <a:srgbClr val="FF0000"/>
                </a:solidFill>
                <a:latin typeface="微軟正黑體" panose="020B0604030504040204" pitchFamily="34" charset="-120"/>
                <a:ea typeface="微軟正黑體" panose="020B0604030504040204" pitchFamily="34" charset="-120"/>
              </a:rPr>
              <a:t>BC</a:t>
            </a:r>
            <a:r>
              <a:rPr kumimoji="0" lang="zh-TW" altLang="en-US" sz="1800" b="1" u="sng" kern="0" dirty="0">
                <a:solidFill>
                  <a:srgbClr val="FF0000"/>
                </a:solidFill>
                <a:latin typeface="微軟正黑體" panose="020B0604030504040204" pitchFamily="34" charset="-120"/>
                <a:ea typeface="微軟正黑體" panose="020B0604030504040204" pitchFamily="34" charset="-120"/>
              </a:rPr>
              <a:t>簽約計畫書</a:t>
            </a:r>
            <a:r>
              <a:rPr kumimoji="0" lang="zh-TW" altLang="en-US" sz="18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查核點</a:t>
            </a:r>
            <a:r>
              <a:rPr kumimoji="0" lang="en-US" altLang="zh-TW" sz="18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a:t>
            </a:r>
            <a:r>
              <a:rPr kumimoji="0" lang="zh-TW" altLang="en-US" sz="18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內容需完全一致</a:t>
            </a:r>
            <a:r>
              <a:rPr kumimoji="0" lang="en-US" altLang="zh-TW" sz="18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a:t>
            </a:r>
            <a:endParaRPr kumimoji="0" lang="zh-TW" altLang="en-US" sz="18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endParaRPr>
          </a:p>
        </p:txBody>
      </p:sp>
      <p:sp>
        <p:nvSpPr>
          <p:cNvPr id="7" name="向上箭號 6"/>
          <p:cNvSpPr/>
          <p:nvPr/>
        </p:nvSpPr>
        <p:spPr>
          <a:xfrm>
            <a:off x="1312140" y="4996993"/>
            <a:ext cx="576064" cy="856038"/>
          </a:xfrm>
          <a:prstGeom prst="upArrow">
            <a:avLst/>
          </a:prstGeom>
          <a:solidFill>
            <a:srgbClr val="FF000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6301558" y="626314"/>
            <a:ext cx="2866759" cy="1323439"/>
          </a:xfrm>
          <a:prstGeom prst="rect">
            <a:avLst/>
          </a:prstGeom>
          <a:solidFill>
            <a:srgbClr val="66FFFF"/>
          </a:solidFill>
          <a:ln>
            <a:solidFill>
              <a:sysClr val="windowText" lastClr="000000"/>
            </a:solidFill>
          </a:ln>
          <a:effectLst>
            <a:outerShdw blurRad="76200" dist="12700" dir="2700000" sy="-23000" kx="-800400" algn="bl" rotWithShape="0">
              <a:prstClr val="black">
                <a:alpha val="2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本頁</a:t>
            </a:r>
            <a:r>
              <a:rPr kumimoji="0" lang="en-US" altLang="zh-TW" sz="20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for</a:t>
            </a:r>
            <a:r>
              <a:rPr kumimoji="0" lang="zh-TW" altLang="en-US" sz="20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工業局期末報告用，請依</a:t>
            </a:r>
            <a:r>
              <a:rPr kumimoji="0" lang="en-US" altLang="zh-TW" sz="2000" b="1" u="sng" kern="0" dirty="0">
                <a:solidFill>
                  <a:srgbClr val="FF0000"/>
                </a:solidFill>
                <a:latin typeface="微軟正黑體" panose="020B0604030504040204" pitchFamily="34" charset="-120"/>
                <a:ea typeface="微軟正黑體" panose="020B0604030504040204" pitchFamily="34" charset="-120"/>
              </a:rPr>
              <a:t>BC</a:t>
            </a:r>
            <a:r>
              <a:rPr kumimoji="0" lang="zh-TW" altLang="en-US" sz="2000" b="1" u="sng" kern="0" dirty="0">
                <a:solidFill>
                  <a:srgbClr val="FF0000"/>
                </a:solidFill>
                <a:latin typeface="微軟正黑體" panose="020B0604030504040204" pitchFamily="34" charset="-120"/>
                <a:ea typeface="微軟正黑體" panose="020B0604030504040204" pitchFamily="34" charset="-120"/>
              </a:rPr>
              <a:t>簽約計畫書</a:t>
            </a:r>
            <a:r>
              <a:rPr kumimoji="0" lang="zh-TW" altLang="en-US" sz="20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各查核點實際進度自行增頁</a:t>
            </a:r>
            <a:endParaRPr kumimoji="0" lang="en-US" altLang="zh-TW" sz="20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endParaRPr>
          </a:p>
        </p:txBody>
      </p:sp>
      <p:sp>
        <p:nvSpPr>
          <p:cNvPr id="9" name="矩形 8"/>
          <p:cNvSpPr/>
          <p:nvPr/>
        </p:nvSpPr>
        <p:spPr>
          <a:xfrm>
            <a:off x="445096" y="816728"/>
            <a:ext cx="4450432" cy="605294"/>
          </a:xfrm>
          <a:prstGeom prst="rect">
            <a:avLst/>
          </a:prstGeom>
        </p:spPr>
        <p:txBody>
          <a:bodyPr wrap="square">
            <a:spAutoFit/>
          </a:bodyPr>
          <a:lstStyle/>
          <a:p>
            <a:pPr>
              <a:lnSpc>
                <a:spcPts val="4000"/>
              </a:lnSpc>
            </a:pP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一、</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OOOOO</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分項</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8603096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05408A4-F7E9-4DA0-B16A-0EE7172E03BC}"/>
              </a:ext>
            </a:extLst>
          </p:cNvPr>
          <p:cNvSpPr txBox="1">
            <a:spLocks noChangeArrowheads="1"/>
          </p:cNvSpPr>
          <p:nvPr/>
        </p:nvSpPr>
        <p:spPr>
          <a:xfrm>
            <a:off x="611560" y="116632"/>
            <a:ext cx="7664079" cy="524621"/>
          </a:xfrm>
          <a:prstGeom prst="rect">
            <a:avLst/>
          </a:prstGeom>
        </p:spPr>
        <p:txBody>
          <a:bodyPr anchor="t"/>
          <a:lstStyle>
            <a:lvl1pPr algn="ctr" rtl="0" eaLnBrk="0" fontAlgn="base" hangingPunct="0">
              <a:spcBef>
                <a:spcPct val="0"/>
              </a:spcBef>
              <a:spcAft>
                <a:spcPct val="0"/>
              </a:spcAft>
              <a:defRPr lang="zh-TW" sz="32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3200" b="1">
                <a:solidFill>
                  <a:srgbClr val="333399"/>
                </a:solidFill>
                <a:latin typeface="Arial" charset="0"/>
                <a:ea typeface="標楷體" pitchFamily="65" charset="-120"/>
              </a:defRPr>
            </a:lvl2pPr>
            <a:lvl3pPr algn="ctr" rtl="0" eaLnBrk="0" fontAlgn="base" hangingPunct="0">
              <a:spcBef>
                <a:spcPct val="0"/>
              </a:spcBef>
              <a:spcAft>
                <a:spcPct val="0"/>
              </a:spcAft>
              <a:defRPr sz="3200" b="1">
                <a:solidFill>
                  <a:srgbClr val="333399"/>
                </a:solidFill>
                <a:latin typeface="Arial" charset="0"/>
                <a:ea typeface="標楷體" pitchFamily="65" charset="-120"/>
              </a:defRPr>
            </a:lvl3pPr>
            <a:lvl4pPr algn="ctr" rtl="0" eaLnBrk="0" fontAlgn="base" hangingPunct="0">
              <a:spcBef>
                <a:spcPct val="0"/>
              </a:spcBef>
              <a:spcAft>
                <a:spcPct val="0"/>
              </a:spcAft>
              <a:defRPr sz="3200" b="1">
                <a:solidFill>
                  <a:srgbClr val="333399"/>
                </a:solidFill>
                <a:latin typeface="Arial" charset="0"/>
                <a:ea typeface="標楷體" pitchFamily="65" charset="-120"/>
              </a:defRPr>
            </a:lvl4pPr>
            <a:lvl5pPr algn="ctr" rtl="0" eaLnBrk="0" fontAlgn="base" hangingPunct="0">
              <a:spcBef>
                <a:spcPct val="0"/>
              </a:spcBef>
              <a:spcAft>
                <a:spcPct val="0"/>
              </a:spcAft>
              <a:defRPr sz="3200" b="1">
                <a:solidFill>
                  <a:srgbClr val="333399"/>
                </a:solidFill>
                <a:latin typeface="Arial" charset="0"/>
                <a:ea typeface="標楷體" pitchFamily="65" charset="-120"/>
              </a:defRPr>
            </a:lvl5pPr>
            <a:lvl6pPr marL="457200" algn="ctr" rtl="0" eaLnBrk="0" fontAlgn="base" hangingPunct="0">
              <a:spcBef>
                <a:spcPct val="0"/>
              </a:spcBef>
              <a:spcAft>
                <a:spcPct val="0"/>
              </a:spcAft>
              <a:defRPr sz="3200" b="1">
                <a:solidFill>
                  <a:srgbClr val="333399"/>
                </a:solidFill>
                <a:latin typeface="Arial" charset="0"/>
                <a:ea typeface="標楷體" pitchFamily="65" charset="-120"/>
              </a:defRPr>
            </a:lvl6pPr>
            <a:lvl7pPr marL="914400" algn="ctr" rtl="0" eaLnBrk="0" fontAlgn="base" hangingPunct="0">
              <a:spcBef>
                <a:spcPct val="0"/>
              </a:spcBef>
              <a:spcAft>
                <a:spcPct val="0"/>
              </a:spcAft>
              <a:defRPr sz="3200" b="1">
                <a:solidFill>
                  <a:srgbClr val="333399"/>
                </a:solidFill>
                <a:latin typeface="Arial" charset="0"/>
                <a:ea typeface="標楷體" pitchFamily="65" charset="-120"/>
              </a:defRPr>
            </a:lvl7pPr>
            <a:lvl8pPr marL="1371600" algn="ctr" rtl="0" eaLnBrk="0" fontAlgn="base" hangingPunct="0">
              <a:spcBef>
                <a:spcPct val="0"/>
              </a:spcBef>
              <a:spcAft>
                <a:spcPct val="0"/>
              </a:spcAft>
              <a:defRPr sz="3200" b="1">
                <a:solidFill>
                  <a:srgbClr val="333399"/>
                </a:solidFill>
                <a:latin typeface="Arial" charset="0"/>
                <a:ea typeface="標楷體" pitchFamily="65" charset="-120"/>
              </a:defRPr>
            </a:lvl8pPr>
            <a:lvl9pPr marL="1828800" algn="ctr" rtl="0" eaLnBrk="0" fontAlgn="base" hangingPunct="0">
              <a:spcBef>
                <a:spcPct val="0"/>
              </a:spcBef>
              <a:spcAft>
                <a:spcPct val="0"/>
              </a:spcAft>
              <a:defRPr sz="3200" b="1">
                <a:solidFill>
                  <a:srgbClr val="333399"/>
                </a:solidFill>
                <a:latin typeface="Arial" charset="0"/>
                <a:ea typeface="標楷體" pitchFamily="65" charset="-120"/>
              </a:defRPr>
            </a:lvl9pPr>
          </a:lstStyle>
          <a:p>
            <a:pPr eaLnBrk="1" hangingPunct="1">
              <a:defRPr/>
            </a:pPr>
            <a:r>
              <a:rPr lang="zh-TW" altLang="en-US" kern="0" dirty="0">
                <a:latin typeface="微軟正黑體" panose="020B0604030504040204" pitchFamily="34" charset="-120"/>
                <a:ea typeface="微軟正黑體" panose="020B0604030504040204" pitchFamily="34" charset="-120"/>
                <a:cs typeface="Times New Roman" panose="02020603050405020304" pitchFamily="18" charset="0"/>
              </a:rPr>
              <a:t>壹</a:t>
            </a:r>
            <a:r>
              <a:rPr altLang="en-US" kern="0" dirty="0">
                <a:latin typeface="微軟正黑體" panose="020B0604030504040204" pitchFamily="34" charset="-120"/>
                <a:ea typeface="微軟正黑體" panose="020B0604030504040204" pitchFamily="34" charset="-120"/>
                <a:cs typeface="Times New Roman" panose="02020603050405020304" pitchFamily="18" charset="0"/>
              </a:rPr>
              <a:t>、計</a:t>
            </a:r>
            <a:r>
              <a:rPr lang="zh-TW" altLang="en-US" kern="0" dirty="0">
                <a:latin typeface="微軟正黑體" panose="020B0604030504040204" pitchFamily="34" charset="-120"/>
                <a:ea typeface="微軟正黑體" panose="020B0604030504040204" pitchFamily="34" charset="-120"/>
                <a:cs typeface="Times New Roman" panose="02020603050405020304" pitchFamily="18" charset="0"/>
              </a:rPr>
              <a:t>畫目標</a:t>
            </a:r>
            <a:endParaRPr altLang="en-US" sz="2400" kern="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矩形 2"/>
          <p:cNvSpPr/>
          <p:nvPr/>
        </p:nvSpPr>
        <p:spPr>
          <a:xfrm>
            <a:off x="92902" y="848403"/>
            <a:ext cx="8391787" cy="492365"/>
          </a:xfrm>
          <a:prstGeom prst="rect">
            <a:avLst/>
          </a:prstGeom>
          <a:noFill/>
        </p:spPr>
        <p:txBody>
          <a:bodyPr wrap="square" rtlCol="0">
            <a:spAutoFit/>
          </a:bodyPr>
          <a:lstStyle/>
          <a:p>
            <a:pPr marL="457109" indent="-457109" defTabSz="914217">
              <a:buFont typeface="Wingdings" panose="05000000000000000000" pitchFamily="2" charset="2"/>
              <a:buChar char="u"/>
            </a:pPr>
            <a:r>
              <a:rPr lang="zh-TW" altLang="en-US" sz="2599" b="1" dirty="0">
                <a:solidFill>
                  <a:srgbClr val="0000FF"/>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主要績效</a:t>
            </a:r>
            <a:r>
              <a:rPr lang="en-US" altLang="zh-TW" sz="2599" b="1" dirty="0">
                <a:solidFill>
                  <a:srgbClr val="0000FF"/>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KPI</a:t>
            </a:r>
            <a:r>
              <a:rPr lang="zh-TW" altLang="en-US" sz="2599" b="1" dirty="0">
                <a:solidFill>
                  <a:srgbClr val="0000FF"/>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及查核點達成狀況</a:t>
            </a:r>
          </a:p>
        </p:txBody>
      </p:sp>
      <p:graphicFrame>
        <p:nvGraphicFramePr>
          <p:cNvPr id="5" name="表格 4"/>
          <p:cNvGraphicFramePr>
            <a:graphicFrameLocks noGrp="1"/>
          </p:cNvGraphicFramePr>
          <p:nvPr>
            <p:extLst>
              <p:ext uri="{D42A27DB-BD31-4B8C-83A1-F6EECF244321}">
                <p14:modId xmlns:p14="http://schemas.microsoft.com/office/powerpoint/2010/main" val="2946410403"/>
              </p:ext>
            </p:extLst>
          </p:nvPr>
        </p:nvGraphicFramePr>
        <p:xfrm>
          <a:off x="186265" y="1700212"/>
          <a:ext cx="8634204" cy="3141378"/>
        </p:xfrm>
        <a:graphic>
          <a:graphicData uri="http://schemas.openxmlformats.org/drawingml/2006/table">
            <a:tbl>
              <a:tblPr firstCol="1" bandRow="1"/>
              <a:tblGrid>
                <a:gridCol w="933495">
                  <a:extLst>
                    <a:ext uri="{9D8B030D-6E8A-4147-A177-3AD203B41FA5}">
                      <a16:colId xmlns:a16="http://schemas.microsoft.com/office/drawing/2014/main" val="20000"/>
                    </a:ext>
                  </a:extLst>
                </a:gridCol>
                <a:gridCol w="1981521">
                  <a:extLst>
                    <a:ext uri="{9D8B030D-6E8A-4147-A177-3AD203B41FA5}">
                      <a16:colId xmlns:a16="http://schemas.microsoft.com/office/drawing/2014/main" val="20001"/>
                    </a:ext>
                  </a:extLst>
                </a:gridCol>
                <a:gridCol w="401876">
                  <a:extLst>
                    <a:ext uri="{9D8B030D-6E8A-4147-A177-3AD203B41FA5}">
                      <a16:colId xmlns:a16="http://schemas.microsoft.com/office/drawing/2014/main" val="20002"/>
                    </a:ext>
                  </a:extLst>
                </a:gridCol>
                <a:gridCol w="401876">
                  <a:extLst>
                    <a:ext uri="{9D8B030D-6E8A-4147-A177-3AD203B41FA5}">
                      <a16:colId xmlns:a16="http://schemas.microsoft.com/office/drawing/2014/main" val="20003"/>
                    </a:ext>
                  </a:extLst>
                </a:gridCol>
                <a:gridCol w="401876">
                  <a:extLst>
                    <a:ext uri="{9D8B030D-6E8A-4147-A177-3AD203B41FA5}">
                      <a16:colId xmlns:a16="http://schemas.microsoft.com/office/drawing/2014/main" val="20004"/>
                    </a:ext>
                  </a:extLst>
                </a:gridCol>
                <a:gridCol w="401876">
                  <a:extLst>
                    <a:ext uri="{9D8B030D-6E8A-4147-A177-3AD203B41FA5}">
                      <a16:colId xmlns:a16="http://schemas.microsoft.com/office/drawing/2014/main" val="20005"/>
                    </a:ext>
                  </a:extLst>
                </a:gridCol>
                <a:gridCol w="401876">
                  <a:extLst>
                    <a:ext uri="{9D8B030D-6E8A-4147-A177-3AD203B41FA5}">
                      <a16:colId xmlns:a16="http://schemas.microsoft.com/office/drawing/2014/main" val="20006"/>
                    </a:ext>
                  </a:extLst>
                </a:gridCol>
                <a:gridCol w="396493">
                  <a:extLst>
                    <a:ext uri="{9D8B030D-6E8A-4147-A177-3AD203B41FA5}">
                      <a16:colId xmlns:a16="http://schemas.microsoft.com/office/drawing/2014/main" val="20007"/>
                    </a:ext>
                  </a:extLst>
                </a:gridCol>
                <a:gridCol w="407263">
                  <a:extLst>
                    <a:ext uri="{9D8B030D-6E8A-4147-A177-3AD203B41FA5}">
                      <a16:colId xmlns:a16="http://schemas.microsoft.com/office/drawing/2014/main" val="20008"/>
                    </a:ext>
                  </a:extLst>
                </a:gridCol>
                <a:gridCol w="401876">
                  <a:extLst>
                    <a:ext uri="{9D8B030D-6E8A-4147-A177-3AD203B41FA5}">
                      <a16:colId xmlns:a16="http://schemas.microsoft.com/office/drawing/2014/main" val="20009"/>
                    </a:ext>
                  </a:extLst>
                </a:gridCol>
                <a:gridCol w="401876">
                  <a:extLst>
                    <a:ext uri="{9D8B030D-6E8A-4147-A177-3AD203B41FA5}">
                      <a16:colId xmlns:a16="http://schemas.microsoft.com/office/drawing/2014/main" val="20010"/>
                    </a:ext>
                  </a:extLst>
                </a:gridCol>
                <a:gridCol w="401876">
                  <a:extLst>
                    <a:ext uri="{9D8B030D-6E8A-4147-A177-3AD203B41FA5}">
                      <a16:colId xmlns:a16="http://schemas.microsoft.com/office/drawing/2014/main" val="20011"/>
                    </a:ext>
                  </a:extLst>
                </a:gridCol>
                <a:gridCol w="401876">
                  <a:extLst>
                    <a:ext uri="{9D8B030D-6E8A-4147-A177-3AD203B41FA5}">
                      <a16:colId xmlns:a16="http://schemas.microsoft.com/office/drawing/2014/main" val="20012"/>
                    </a:ext>
                  </a:extLst>
                </a:gridCol>
                <a:gridCol w="401876">
                  <a:extLst>
                    <a:ext uri="{9D8B030D-6E8A-4147-A177-3AD203B41FA5}">
                      <a16:colId xmlns:a16="http://schemas.microsoft.com/office/drawing/2014/main" val="20013"/>
                    </a:ext>
                  </a:extLst>
                </a:gridCol>
                <a:gridCol w="896672">
                  <a:extLst>
                    <a:ext uri="{9D8B030D-6E8A-4147-A177-3AD203B41FA5}">
                      <a16:colId xmlns:a16="http://schemas.microsoft.com/office/drawing/2014/main" val="20014"/>
                    </a:ext>
                  </a:extLst>
                </a:gridCol>
              </a:tblGrid>
              <a:tr h="500429">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r">
                        <a:spcAft>
                          <a:spcPts val="0"/>
                        </a:spcAft>
                      </a:pPr>
                      <a:endParaRPr lang="zh-TW" sz="1400" b="1"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28575" cap="flat" cmpd="sng" algn="ctr">
                      <a:solidFill>
                        <a:sysClr val="windowText" lastClr="000000"/>
                      </a:solidFill>
                      <a:prstDash val="solid"/>
                      <a:round/>
                      <a:headEnd type="none" w="med" len="med"/>
                      <a:tailEnd type="none" w="med" len="med"/>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r">
                        <a:spcAft>
                          <a:spcPts val="0"/>
                        </a:spcAft>
                      </a:pPr>
                      <a:r>
                        <a:rPr lang="zh-TW" altLang="zh-TW" sz="1400" b="1" kern="100" dirty="0">
                          <a:solidFill>
                            <a:schemeClr val="tx1"/>
                          </a:solidFill>
                          <a:effectLst/>
                          <a:latin typeface="微軟正黑體" panose="020B0604030504040204" pitchFamily="34" charset="-120"/>
                          <a:ea typeface="微軟正黑體" panose="020B0604030504040204" pitchFamily="34" charset="-120"/>
                        </a:rPr>
                        <a:t>月份</a:t>
                      </a:r>
                    </a:p>
                    <a:p>
                      <a:pPr>
                        <a:spcAft>
                          <a:spcPts val="0"/>
                        </a:spcAft>
                      </a:pPr>
                      <a:r>
                        <a:rPr lang="en-US" altLang="zh-TW" sz="1400" b="1" kern="100" dirty="0">
                          <a:solidFill>
                            <a:schemeClr val="tx1"/>
                          </a:solidFill>
                          <a:effectLst/>
                          <a:latin typeface="微軟正黑體" panose="020B0604030504040204" pitchFamily="34" charset="-120"/>
                          <a:ea typeface="微軟正黑體" panose="020B0604030504040204" pitchFamily="34" charset="-120"/>
                        </a:rPr>
                        <a:t>KPI</a:t>
                      </a:r>
                      <a:r>
                        <a:rPr lang="zh-TW" altLang="en-US" sz="1400" b="1" kern="100" dirty="0">
                          <a:solidFill>
                            <a:schemeClr val="tx1"/>
                          </a:solidFill>
                          <a:effectLst/>
                          <a:latin typeface="微軟正黑體" panose="020B0604030504040204" pitchFamily="34" charset="-120"/>
                          <a:ea typeface="微軟正黑體" panose="020B0604030504040204" pitchFamily="34" charset="-120"/>
                        </a:rPr>
                        <a:t>項目</a:t>
                      </a:r>
                      <a:endParaRPr lang="zh-TW" altLang="zh-TW" sz="1400" b="1"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b="1" kern="100" dirty="0">
                          <a:solidFill>
                            <a:schemeClr val="tx1"/>
                          </a:solidFill>
                          <a:effectLst/>
                          <a:latin typeface="微軟正黑體" panose="020B0604030504040204" pitchFamily="34" charset="-120"/>
                          <a:ea typeface="微軟正黑體" panose="020B0604030504040204" pitchFamily="34" charset="-120"/>
                        </a:rPr>
                        <a:t>1</a:t>
                      </a:r>
                    </a:p>
                    <a:p>
                      <a:pPr algn="ctr">
                        <a:spcAft>
                          <a:spcPts val="0"/>
                        </a:spcAft>
                      </a:pPr>
                      <a:r>
                        <a:rPr lang="zh-TW" sz="1400" b="1" kern="100" dirty="0">
                          <a:solidFill>
                            <a:schemeClr val="tx1"/>
                          </a:solidFill>
                          <a:effectLst/>
                          <a:latin typeface="微軟正黑體" panose="020B0604030504040204" pitchFamily="34" charset="-120"/>
                          <a:ea typeface="微軟正黑體" panose="020B0604030504040204" pitchFamily="34" charset="-120"/>
                        </a:rPr>
                        <a:t>月</a:t>
                      </a:r>
                      <a:endParaRPr lang="zh-TW" sz="1400" b="1"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2</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3</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4</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5</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6</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28575" cap="flat" cmpd="sng" algn="ctr">
                      <a:solidFill>
                        <a:srgbClr val="FF0000"/>
                      </a:solidFill>
                      <a:prstDash val="sysDash"/>
                      <a:round/>
                      <a:headEnd type="none" w="med" len="med"/>
                      <a:tailEnd type="none" w="med" len="med"/>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7</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28575" cap="flat" cmpd="sng" algn="ctr">
                      <a:solidFill>
                        <a:srgbClr val="FF0000"/>
                      </a:solidFill>
                      <a:prstDash val="sysDash"/>
                      <a:round/>
                      <a:headEnd type="none" w="med" len="med"/>
                      <a:tailEnd type="none" w="med" len="med"/>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8</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9</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10</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11</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b="1" kern="1200">
                          <a:solidFill>
                            <a:schemeClr val="lt1"/>
                          </a:solidFill>
                          <a:latin typeface="Calibri"/>
                          <a:ea typeface="標楷體"/>
                        </a:defRPr>
                      </a:lvl1pPr>
                      <a:lvl2pPr marL="457200" algn="l" defTabSz="914400" rtl="0" eaLnBrk="1" latinLnBrk="0" hangingPunct="1">
                        <a:defRPr sz="1800" b="1" kern="1200">
                          <a:solidFill>
                            <a:schemeClr val="lt1"/>
                          </a:solidFill>
                          <a:latin typeface="Calibri"/>
                          <a:ea typeface="標楷體"/>
                        </a:defRPr>
                      </a:lvl2pPr>
                      <a:lvl3pPr marL="914400" algn="l" defTabSz="914400" rtl="0" eaLnBrk="1" latinLnBrk="0" hangingPunct="1">
                        <a:defRPr sz="1800" b="1" kern="1200">
                          <a:solidFill>
                            <a:schemeClr val="lt1"/>
                          </a:solidFill>
                          <a:latin typeface="Calibri"/>
                          <a:ea typeface="標楷體"/>
                        </a:defRPr>
                      </a:lvl3pPr>
                      <a:lvl4pPr marL="1371600" algn="l" defTabSz="914400" rtl="0" eaLnBrk="1" latinLnBrk="0" hangingPunct="1">
                        <a:defRPr sz="1800" b="1" kern="1200">
                          <a:solidFill>
                            <a:schemeClr val="lt1"/>
                          </a:solidFill>
                          <a:latin typeface="Calibri"/>
                          <a:ea typeface="標楷體"/>
                        </a:defRPr>
                      </a:lvl4pPr>
                      <a:lvl5pPr marL="1828800" algn="l" defTabSz="914400" rtl="0" eaLnBrk="1" latinLnBrk="0" hangingPunct="1">
                        <a:defRPr sz="1800" b="1" kern="1200">
                          <a:solidFill>
                            <a:schemeClr val="lt1"/>
                          </a:solidFill>
                          <a:latin typeface="Calibri"/>
                          <a:ea typeface="標楷體"/>
                        </a:defRPr>
                      </a:lvl5pPr>
                      <a:lvl6pPr marL="2286000" algn="l" defTabSz="914400" rtl="0" eaLnBrk="1" latinLnBrk="0" hangingPunct="1">
                        <a:defRPr sz="1800" b="1" kern="1200">
                          <a:solidFill>
                            <a:schemeClr val="lt1"/>
                          </a:solidFill>
                          <a:latin typeface="Calibri"/>
                          <a:ea typeface="標楷體"/>
                        </a:defRPr>
                      </a:lvl6pPr>
                      <a:lvl7pPr marL="2743200" algn="l" defTabSz="914400" rtl="0" eaLnBrk="1" latinLnBrk="0" hangingPunct="1">
                        <a:defRPr sz="1800" b="1" kern="1200">
                          <a:solidFill>
                            <a:schemeClr val="lt1"/>
                          </a:solidFill>
                          <a:latin typeface="Calibri"/>
                          <a:ea typeface="標楷體"/>
                        </a:defRPr>
                      </a:lvl7pPr>
                      <a:lvl8pPr marL="3200400" algn="l" defTabSz="914400" rtl="0" eaLnBrk="1" latinLnBrk="0" hangingPunct="1">
                        <a:defRPr sz="1800" b="1" kern="1200">
                          <a:solidFill>
                            <a:schemeClr val="lt1"/>
                          </a:solidFill>
                          <a:latin typeface="Calibri"/>
                          <a:ea typeface="標楷體"/>
                        </a:defRPr>
                      </a:lvl8pPr>
                      <a:lvl9pPr marL="3657600" algn="l" defTabSz="914400" rtl="0" eaLnBrk="1" latinLnBrk="0" hangingPunct="1">
                        <a:defRPr sz="1800" b="1" kern="1200">
                          <a:solidFill>
                            <a:schemeClr val="lt1"/>
                          </a:solidFill>
                          <a:latin typeface="Calibri"/>
                          <a:ea typeface="標楷體"/>
                        </a:defRPr>
                      </a:lvl9pPr>
                    </a:lstStyle>
                    <a:p>
                      <a:pPr algn="ctr">
                        <a:spcAft>
                          <a:spcPts val="0"/>
                        </a:spcAft>
                      </a:pPr>
                      <a:r>
                        <a:rPr lang="en-US" sz="1400" kern="100" dirty="0">
                          <a:solidFill>
                            <a:schemeClr val="tx1"/>
                          </a:solidFill>
                          <a:effectLst/>
                          <a:latin typeface="微軟正黑體" panose="020B0604030504040204" pitchFamily="34" charset="-120"/>
                          <a:ea typeface="微軟正黑體" panose="020B0604030504040204" pitchFamily="34" charset="-120"/>
                        </a:rPr>
                        <a:t>12</a:t>
                      </a:r>
                    </a:p>
                    <a:p>
                      <a:pPr algn="ctr">
                        <a:spcAft>
                          <a:spcPts val="0"/>
                        </a:spcAft>
                      </a:pPr>
                      <a:r>
                        <a:rPr lang="zh-TW" sz="1400" kern="100" dirty="0">
                          <a:solidFill>
                            <a:schemeClr val="tx1"/>
                          </a:solidFill>
                          <a:effectLst/>
                          <a:latin typeface="微軟正黑體" panose="020B0604030504040204" pitchFamily="34" charset="-120"/>
                          <a:ea typeface="微軟正黑體" panose="020B0604030504040204" pitchFamily="34" charset="-120"/>
                        </a:rPr>
                        <a:t>月</a:t>
                      </a:r>
                      <a:endParaRPr lang="zh-TW" sz="140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r>
                        <a:rPr lang="en-US" altLang="zh-TW" sz="1400" b="1" kern="100" dirty="0">
                          <a:solidFill>
                            <a:srgbClr val="FF0000"/>
                          </a:solidFill>
                          <a:effectLst/>
                          <a:latin typeface="微軟正黑體" panose="020B0604030504040204" pitchFamily="34" charset="-120"/>
                          <a:ea typeface="微軟正黑體" panose="020B0604030504040204" pitchFamily="34" charset="-120"/>
                          <a:cs typeface="CG Times"/>
                        </a:rPr>
                        <a:t>KPI</a:t>
                      </a:r>
                    </a:p>
                    <a:p>
                      <a:pPr algn="ctr">
                        <a:spcAft>
                          <a:spcPts val="0"/>
                        </a:spcAft>
                      </a:pPr>
                      <a:r>
                        <a:rPr lang="zh-TW" altLang="en-US" sz="1400" b="1" kern="100" dirty="0">
                          <a:solidFill>
                            <a:srgbClr val="FF0000"/>
                          </a:solidFill>
                          <a:effectLst/>
                          <a:latin typeface="微軟正黑體" panose="020B0604030504040204" pitchFamily="34" charset="-120"/>
                          <a:ea typeface="微軟正黑體" panose="020B0604030504040204" pitchFamily="34" charset="-120"/>
                          <a:cs typeface="CG Times"/>
                        </a:rPr>
                        <a:t>達成情形</a:t>
                      </a:r>
                      <a:endParaRPr lang="zh-TW" sz="1400" b="1" kern="100" dirty="0">
                        <a:solidFill>
                          <a:srgbClr val="FF0000"/>
                        </a:solidFill>
                        <a:effectLst/>
                        <a:latin typeface="微軟正黑體" panose="020B0604030504040204" pitchFamily="34" charset="-120"/>
                        <a:ea typeface="微軟正黑體" panose="020B0604030504040204" pitchFamily="34" charset="-120"/>
                        <a:cs typeface="CG Times"/>
                      </a:endParaRPr>
                    </a:p>
                  </a:txBody>
                  <a:tcPr marL="18028" marR="18028" marT="0" marB="0">
                    <a:lnL w="12700" cmpd="sng">
                      <a:solidFill>
                        <a:sysClr val="windowText" lastClr="000000"/>
                      </a:solidFill>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3066">
                <a:tc rowSpan="2">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marL="0" indent="0" algn="l">
                        <a:buFont typeface="+mj-lt"/>
                        <a:buNone/>
                      </a:pPr>
                      <a:r>
                        <a:rPr lang="zh-TW" altLang="en-US" sz="1400" b="1" dirty="0">
                          <a:solidFill>
                            <a:schemeClr val="tx1"/>
                          </a:solidFill>
                          <a:latin typeface="微軟正黑體" panose="020B0604030504040204" pitchFamily="34" charset="-120"/>
                          <a:ea typeface="微軟正黑體" panose="020B0604030504040204" pitchFamily="34" charset="-120"/>
                        </a:rPr>
                        <a:t>一、</a:t>
                      </a:r>
                    </a:p>
                    <a:p>
                      <a:pPr marL="0" indent="0" algn="l">
                        <a:buFont typeface="+mj-lt"/>
                        <a:buNone/>
                      </a:pPr>
                      <a:r>
                        <a:rPr lang="zh-TW" altLang="en-US" sz="1400" b="1" dirty="0">
                          <a:solidFill>
                            <a:schemeClr val="tx1"/>
                          </a:solidFill>
                          <a:latin typeface="微軟正黑體" panose="020B0604030504040204" pitchFamily="34" charset="-120"/>
                          <a:ea typeface="微軟正黑體" panose="020B0604030504040204" pitchFamily="34" charset="-120"/>
                        </a:rPr>
                        <a:t>產業</a:t>
                      </a:r>
                      <a:r>
                        <a:rPr lang="en-US" altLang="zh-TW" sz="1400" b="1" dirty="0">
                          <a:solidFill>
                            <a:schemeClr val="tx1"/>
                          </a:solidFill>
                          <a:latin typeface="微軟正黑體" panose="020B0604030504040204" pitchFamily="34" charset="-120"/>
                          <a:ea typeface="微軟正黑體" panose="020B0604030504040204" pitchFamily="34" charset="-120"/>
                        </a:rPr>
                        <a:t>AI</a:t>
                      </a:r>
                      <a:r>
                        <a:rPr lang="zh-TW" altLang="en-US" sz="1400" b="1" dirty="0">
                          <a:solidFill>
                            <a:schemeClr val="tx1"/>
                          </a:solidFill>
                          <a:latin typeface="微軟正黑體" panose="020B0604030504040204" pitchFamily="34" charset="-120"/>
                          <a:ea typeface="微軟正黑體" panose="020B0604030504040204" pitchFamily="34" charset="-120"/>
                        </a:rPr>
                        <a:t>加值推動</a:t>
                      </a:r>
                    </a:p>
                  </a:txBody>
                  <a:tcPr marL="92715" marR="92715" marT="45713" marB="45713" anchor="ctr">
                    <a:lnL w="28575"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l">
                        <a:spcAft>
                          <a:spcPts val="0"/>
                        </a:spcAft>
                      </a:pP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1.</a:t>
                      </a: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46358" marR="46358" marT="45713" marB="45713"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400" b="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400" b="1" kern="100" dirty="0">
                        <a:solidFill>
                          <a:srgbClr val="FF0000"/>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1" kern="100" dirty="0">
                        <a:solidFill>
                          <a:srgbClr val="FF0000"/>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1" kern="100" dirty="0">
                        <a:solidFill>
                          <a:srgbClr val="FF0000"/>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r>
                        <a:rPr lang="zh-TW" altLang="en-US" sz="1500" b="0" kern="100" dirty="0">
                          <a:solidFill>
                            <a:schemeClr val="bg1">
                              <a:lumMod val="75000"/>
                            </a:schemeClr>
                          </a:solidFill>
                          <a:effectLst/>
                          <a:latin typeface="微軟正黑體" panose="020B0604030504040204" pitchFamily="34" charset="-120"/>
                          <a:ea typeface="微軟正黑體" panose="020B0604030504040204" pitchFamily="34" charset="-120"/>
                        </a:rPr>
                        <a:t>*</a:t>
                      </a:r>
                      <a:r>
                        <a:rPr lang="en-US" altLang="zh-TW" sz="1500" b="0" kern="100" dirty="0">
                          <a:solidFill>
                            <a:schemeClr val="bg1">
                              <a:lumMod val="75000"/>
                            </a:schemeClr>
                          </a:solidFill>
                          <a:effectLst/>
                          <a:latin typeface="微軟正黑體" panose="020B0604030504040204" pitchFamily="34" charset="-120"/>
                          <a:ea typeface="微軟正黑體" panose="020B0604030504040204" pitchFamily="34" charset="-120"/>
                        </a:rPr>
                        <a:t>1</a:t>
                      </a: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28575" cap="flat" cmpd="sng" algn="ctr">
                      <a:solidFill>
                        <a:srgbClr val="FF0000"/>
                      </a:solidFill>
                      <a:prstDash val="sysDash"/>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28575" cap="flat" cmpd="sng" algn="ctr">
                      <a:solidFill>
                        <a:srgbClr val="FF0000"/>
                      </a:solidFill>
                      <a:prstDash val="sysDash"/>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rPr>
                        <a:t>*</a:t>
                      </a: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rPr>
                        <a:t>2</a:t>
                      </a:r>
                      <a:endParaRPr lang="zh-TW"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mn-cs"/>
                        </a:rPr>
                        <a:t>已完成</a:t>
                      </a: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mn-cs"/>
                        </a:rPr>
                        <a:t>?</a:t>
                      </a: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mn-cs"/>
                        </a:rPr>
                        <a:t>個查核點</a:t>
                      </a:r>
                      <a:endParaRPr lang="zh-TW"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28575"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824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500" b="1" dirty="0">
                        <a:solidFill>
                          <a:schemeClr val="tx1"/>
                        </a:solidFill>
                      </a:endParaRPr>
                    </a:p>
                  </a:txBody>
                  <a:tcPr anchor="ctr">
                    <a:solidFill>
                      <a:srgbClr val="9DB9DB"/>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l">
                        <a:spcAft>
                          <a:spcPts val="0"/>
                        </a:spcAft>
                      </a:pP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2.</a:t>
                      </a: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46358" marR="46358" marT="45713" marB="457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400" b="0" kern="100" dirty="0">
                        <a:solidFill>
                          <a:schemeClr val="tx1"/>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400" b="1" kern="100" dirty="0">
                        <a:solidFill>
                          <a:srgbClr val="FF0000"/>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1" kern="100" dirty="0">
                        <a:solidFill>
                          <a:srgbClr val="FF0000"/>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1" kern="100" dirty="0">
                        <a:solidFill>
                          <a:srgbClr val="FF0000"/>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28575" cap="flat" cmpd="sng" algn="ctr">
                      <a:solidFill>
                        <a:srgbClr val="FF0000"/>
                      </a:solidFill>
                      <a:prstDash val="sysDash"/>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algn="ctr">
                        <a:spcAft>
                          <a:spcPts val="0"/>
                        </a:spcAft>
                      </a:pP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ea typeface="標楷體"/>
                        </a:defRPr>
                      </a:lvl1pPr>
                      <a:lvl2pPr marL="457200" algn="l" defTabSz="914400" rtl="0" eaLnBrk="1" latinLnBrk="0" hangingPunct="1">
                        <a:defRPr sz="1800" kern="1200">
                          <a:solidFill>
                            <a:schemeClr val="dk1"/>
                          </a:solidFill>
                          <a:latin typeface="Calibri"/>
                          <a:ea typeface="標楷體"/>
                        </a:defRPr>
                      </a:lvl2pPr>
                      <a:lvl3pPr marL="914400" algn="l" defTabSz="914400" rtl="0" eaLnBrk="1" latinLnBrk="0" hangingPunct="1">
                        <a:defRPr sz="1800" kern="1200">
                          <a:solidFill>
                            <a:schemeClr val="dk1"/>
                          </a:solidFill>
                          <a:latin typeface="Calibri"/>
                          <a:ea typeface="標楷體"/>
                        </a:defRPr>
                      </a:lvl3pPr>
                      <a:lvl4pPr marL="1371600" algn="l" defTabSz="914400" rtl="0" eaLnBrk="1" latinLnBrk="0" hangingPunct="1">
                        <a:defRPr sz="1800" kern="1200">
                          <a:solidFill>
                            <a:schemeClr val="dk1"/>
                          </a:solidFill>
                          <a:latin typeface="Calibri"/>
                          <a:ea typeface="標楷體"/>
                        </a:defRPr>
                      </a:lvl4pPr>
                      <a:lvl5pPr marL="1828800" algn="l" defTabSz="914400" rtl="0" eaLnBrk="1" latinLnBrk="0" hangingPunct="1">
                        <a:defRPr sz="1800" kern="1200">
                          <a:solidFill>
                            <a:schemeClr val="dk1"/>
                          </a:solidFill>
                          <a:latin typeface="Calibri"/>
                          <a:ea typeface="標楷體"/>
                        </a:defRPr>
                      </a:lvl5pPr>
                      <a:lvl6pPr marL="2286000" algn="l" defTabSz="914400" rtl="0" eaLnBrk="1" latinLnBrk="0" hangingPunct="1">
                        <a:defRPr sz="1800" kern="1200">
                          <a:solidFill>
                            <a:schemeClr val="dk1"/>
                          </a:solidFill>
                          <a:latin typeface="Calibri"/>
                          <a:ea typeface="標楷體"/>
                        </a:defRPr>
                      </a:lvl6pPr>
                      <a:lvl7pPr marL="2743200" algn="l" defTabSz="914400" rtl="0" eaLnBrk="1" latinLnBrk="0" hangingPunct="1">
                        <a:defRPr sz="1800" kern="1200">
                          <a:solidFill>
                            <a:schemeClr val="dk1"/>
                          </a:solidFill>
                          <a:latin typeface="Calibri"/>
                          <a:ea typeface="標楷體"/>
                        </a:defRPr>
                      </a:lvl7pPr>
                      <a:lvl8pPr marL="3200400" algn="l" defTabSz="914400" rtl="0" eaLnBrk="1" latinLnBrk="0" hangingPunct="1">
                        <a:defRPr sz="1800" kern="1200">
                          <a:solidFill>
                            <a:schemeClr val="dk1"/>
                          </a:solidFill>
                          <a:latin typeface="Calibri"/>
                          <a:ea typeface="標楷體"/>
                        </a:defRPr>
                      </a:lvl8pPr>
                      <a:lvl9pPr marL="3657600" algn="l" defTabSz="914400" rtl="0" eaLnBrk="1" latinLnBrk="0" hangingPunct="1">
                        <a:defRPr sz="1800" kern="1200">
                          <a:solidFill>
                            <a:schemeClr val="dk1"/>
                          </a:solidFill>
                          <a:latin typeface="Calibri"/>
                          <a:ea typeface="標楷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rPr>
                        <a:t>*</a:t>
                      </a: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rPr>
                        <a:t>3</a:t>
                      </a:r>
                      <a:endParaRPr lang="zh-TW"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mn-cs"/>
                        </a:rPr>
                        <a:t>已完成</a:t>
                      </a: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mn-cs"/>
                        </a:rPr>
                        <a:t>?</a:t>
                      </a: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mn-cs"/>
                        </a:rPr>
                        <a:t>個查核點</a:t>
                      </a:r>
                    </a:p>
                  </a:txBody>
                  <a:tcPr marL="18028" marR="18028" marT="0" marB="0" anchor="ctr">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70961">
                <a:tc rowSpan="2">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dirty="0">
                          <a:solidFill>
                            <a:schemeClr val="tx1"/>
                          </a:solidFill>
                          <a:latin typeface="微軟正黑體" panose="020B0604030504040204" pitchFamily="34" charset="-120"/>
                          <a:ea typeface="微軟正黑體" panose="020B0604030504040204" pitchFamily="34" charset="-120"/>
                        </a:rPr>
                        <a:t>二、產業導入應用</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400" b="1" dirty="0">
                        <a:solidFill>
                          <a:schemeClr val="tx1"/>
                        </a:solidFill>
                        <a:latin typeface="微軟正黑體" panose="020B0604030504040204" pitchFamily="34" charset="-120"/>
                        <a:ea typeface="微軟正黑體" panose="020B0604030504040204" pitchFamily="34" charset="-120"/>
                      </a:endParaRPr>
                    </a:p>
                  </a:txBody>
                  <a:tcPr marL="92715" marR="92715" marT="45713" marB="45713" anchor="ctr">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l">
                        <a:spcAft>
                          <a:spcPts val="0"/>
                        </a:spcAft>
                      </a:pPr>
                      <a:r>
                        <a:rPr lang="en-US" altLang="zh-TW" sz="1400" kern="100" dirty="0">
                          <a:solidFill>
                            <a:schemeClr val="bg1">
                              <a:lumMod val="75000"/>
                            </a:schemeClr>
                          </a:solidFill>
                          <a:effectLst/>
                          <a:latin typeface="微軟正黑體" panose="020B0604030504040204" pitchFamily="34" charset="-120"/>
                          <a:ea typeface="微軟正黑體" panose="020B0604030504040204" pitchFamily="34" charset="-120"/>
                        </a:rPr>
                        <a:t>1</a:t>
                      </a:r>
                      <a:r>
                        <a:rPr lang="zh-TW" altLang="en-US" sz="1400" kern="100" dirty="0">
                          <a:solidFill>
                            <a:schemeClr val="bg1">
                              <a:lumMod val="75000"/>
                            </a:schemeClr>
                          </a:solidFill>
                          <a:effectLst/>
                          <a:latin typeface="微軟正黑體" panose="020B0604030504040204" pitchFamily="34" charset="-120"/>
                          <a:ea typeface="微軟正黑體" panose="020B0604030504040204" pitchFamily="34" charset="-120"/>
                        </a:rPr>
                        <a:t>推動輔導提案</a:t>
                      </a:r>
                      <a:r>
                        <a:rPr lang="en-US" altLang="zh-TW" sz="1400" kern="100" dirty="0">
                          <a:solidFill>
                            <a:schemeClr val="bg1">
                              <a:lumMod val="75000"/>
                            </a:schemeClr>
                          </a:solidFill>
                          <a:effectLst/>
                          <a:latin typeface="微軟正黑體" panose="020B0604030504040204" pitchFamily="34" charset="-120"/>
                          <a:ea typeface="微軟正黑體" panose="020B0604030504040204" pitchFamily="34" charset="-120"/>
                        </a:rPr>
                        <a:t>……</a:t>
                      </a:r>
                      <a:r>
                        <a:rPr lang="zh-TW" altLang="en-US" sz="1400" kern="100" dirty="0">
                          <a:solidFill>
                            <a:schemeClr val="bg1">
                              <a:lumMod val="75000"/>
                            </a:schemeClr>
                          </a:solidFill>
                          <a:effectLst/>
                          <a:latin typeface="微軟正黑體" panose="020B0604030504040204" pitchFamily="34" charset="-120"/>
                          <a:ea typeface="微軟正黑體" panose="020B0604030504040204" pitchFamily="34" charset="-120"/>
                        </a:rPr>
                        <a:t>案</a:t>
                      </a:r>
                      <a:endPar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46358" marR="46358" marT="45713" marB="45713" anchor="ctr">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endParaRPr lang="zh-TW" sz="1400" b="1"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500" b="0" kern="100" dirty="0">
                          <a:solidFill>
                            <a:schemeClr val="bg1">
                              <a:lumMod val="75000"/>
                            </a:schemeClr>
                          </a:solidFill>
                          <a:effectLst/>
                          <a:latin typeface="微軟正黑體" panose="020B0604030504040204" pitchFamily="34" charset="-120"/>
                          <a:ea typeface="微軟正黑體" panose="020B0604030504040204" pitchFamily="34" charset="-120"/>
                        </a:rPr>
                        <a:t>*</a:t>
                      </a:r>
                      <a:r>
                        <a:rPr lang="en-US" altLang="zh-TW" sz="1500" b="0" kern="100" dirty="0">
                          <a:solidFill>
                            <a:schemeClr val="bg1">
                              <a:lumMod val="75000"/>
                            </a:schemeClr>
                          </a:solidFill>
                          <a:effectLst/>
                          <a:latin typeface="微軟正黑體" panose="020B0604030504040204" pitchFamily="34" charset="-120"/>
                          <a:ea typeface="微軟正黑體" panose="020B0604030504040204" pitchFamily="34" charset="-120"/>
                        </a:rPr>
                        <a:t>1</a:t>
                      </a:r>
                      <a:endParaRPr lang="zh-TW" alt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mpd="sng">
                      <a:solidFill>
                        <a:sysClr val="windowText" lastClr="000000"/>
                      </a:solidFill>
                    </a:lnL>
                    <a:lnR w="28575" cap="flat" cmpd="sng" algn="ctr">
                      <a:solidFill>
                        <a:srgbClr val="FF0000"/>
                      </a:solidFill>
                      <a:prstDash val="sysDash"/>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r>
                        <a:rPr lang="zh-TW" altLang="en-US" sz="1500" b="0" kern="100">
                          <a:solidFill>
                            <a:schemeClr val="bg1">
                              <a:lumMod val="75000"/>
                            </a:schemeClr>
                          </a:solidFill>
                          <a:effectLst/>
                          <a:latin typeface="微軟正黑體" panose="020B0604030504040204" pitchFamily="34" charset="-120"/>
                          <a:ea typeface="微軟正黑體" panose="020B0604030504040204" pitchFamily="34" charset="-120"/>
                          <a:cs typeface="CG Times"/>
                        </a:rPr>
                        <a:t>*</a:t>
                      </a:r>
                      <a:r>
                        <a:rPr lang="en-US" altLang="zh-TW" sz="1500" b="0" kern="100">
                          <a:solidFill>
                            <a:schemeClr val="bg1">
                              <a:lumMod val="75000"/>
                            </a:schemeClr>
                          </a:solidFill>
                          <a:effectLst/>
                          <a:latin typeface="微軟正黑體" panose="020B0604030504040204" pitchFamily="34" charset="-120"/>
                          <a:ea typeface="微軟正黑體" panose="020B0604030504040204" pitchFamily="34" charset="-120"/>
                          <a:cs typeface="CG Times"/>
                        </a:rPr>
                        <a:t>3</a:t>
                      </a:r>
                      <a:endParaRPr 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28575" cap="flat" cmpd="sng" algn="ctr">
                      <a:solidFill>
                        <a:srgbClr val="FF0000"/>
                      </a:solidFill>
                      <a:prstDash val="sysDash"/>
                      <a:round/>
                      <a:headEnd type="none" w="med" len="med"/>
                      <a:tailEnd type="none" w="med" len="med"/>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a:p>
                  </a:txBody>
                  <a:tcPr marL="18028" marR="18028" marT="0" marB="0"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a:p>
                  </a:txBody>
                  <a:tcPr marL="18028" marR="18028" marT="0" marB="0" anchor="ctr">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a:p>
                  </a:txBody>
                  <a:tcPr marL="18028" marR="18028" marT="0" marB="0" anchor="ctr">
                    <a:lnL w="12700" cmpd="sng">
                      <a:solidFill>
                        <a:sysClr val="windowText" lastClr="000000"/>
                      </a:solidFill>
                    </a:lnL>
                    <a:lnR w="12700" cmpd="sng">
                      <a:solidFill>
                        <a:sysClr val="windowText" lastClr="000000"/>
                      </a:solidFill>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12700" cmpd="sng">
                      <a:solidFill>
                        <a:sysClr val="windowText" lastClr="000000"/>
                      </a:solidFill>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48923">
                <a:tc vMerge="1">
                  <a:txBody>
                    <a:bodyPr/>
                    <a:lstStyle/>
                    <a:p>
                      <a:endParaRPr lang="zh-TW" altLang="en-US"/>
                    </a:p>
                  </a:txBody>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l">
                        <a:spcAft>
                          <a:spcPts val="0"/>
                        </a:spcAft>
                      </a:pPr>
                      <a:r>
                        <a:rPr lang="en-US" altLang="zh-TW" sz="1400" kern="100" dirty="0">
                          <a:solidFill>
                            <a:schemeClr val="bg1">
                              <a:lumMod val="75000"/>
                            </a:schemeClr>
                          </a:solidFill>
                          <a:effectLst/>
                          <a:latin typeface="微軟正黑體" panose="020B0604030504040204" pitchFamily="34" charset="-120"/>
                          <a:ea typeface="微軟正黑體" panose="020B0604030504040204" pitchFamily="34" charset="-120"/>
                        </a:rPr>
                        <a:t>2..</a:t>
                      </a:r>
                      <a:r>
                        <a:rPr lang="zh-TW" altLang="en-US" sz="1400" kern="100" dirty="0">
                          <a:solidFill>
                            <a:schemeClr val="bg1">
                              <a:lumMod val="75000"/>
                            </a:schemeClr>
                          </a:solidFill>
                          <a:effectLst/>
                          <a:latin typeface="微軟正黑體" panose="020B0604030504040204" pitchFamily="34" charset="-120"/>
                          <a:ea typeface="微軟正黑體" panose="020B0604030504040204" pitchFamily="34" charset="-120"/>
                        </a:rPr>
                        <a:t>輔導業者導入</a:t>
                      </a:r>
                      <a:r>
                        <a:rPr lang="en-US" altLang="zh-TW" sz="1400" kern="100" dirty="0">
                          <a:solidFill>
                            <a:schemeClr val="bg1">
                              <a:lumMod val="75000"/>
                            </a:schemeClr>
                          </a:solidFill>
                          <a:effectLst/>
                          <a:latin typeface="微軟正黑體" panose="020B0604030504040204" pitchFamily="34" charset="-120"/>
                          <a:ea typeface="微軟正黑體" panose="020B0604030504040204" pitchFamily="34" charset="-120"/>
                        </a:rPr>
                        <a:t>.........</a:t>
                      </a:r>
                      <a:r>
                        <a:rPr lang="zh-TW" altLang="en-US" sz="1400" kern="100" dirty="0">
                          <a:solidFill>
                            <a:schemeClr val="bg1">
                              <a:lumMod val="75000"/>
                            </a:schemeClr>
                          </a:solidFill>
                          <a:effectLst/>
                          <a:latin typeface="微軟正黑體" panose="020B0604030504040204" pitchFamily="34" charset="-120"/>
                          <a:ea typeface="微軟正黑體" panose="020B0604030504040204" pitchFamily="34" charset="-120"/>
                        </a:rPr>
                        <a:t>等</a:t>
                      </a:r>
                      <a:r>
                        <a:rPr lang="en-US" altLang="zh-TW" sz="1400" kern="100" dirty="0">
                          <a:solidFill>
                            <a:schemeClr val="bg1">
                              <a:lumMod val="75000"/>
                            </a:schemeClr>
                          </a:solidFill>
                          <a:effectLst/>
                          <a:latin typeface="微軟正黑體" panose="020B0604030504040204" pitchFamily="34" charset="-120"/>
                          <a:ea typeface="微軟正黑體" panose="020B0604030504040204" pitchFamily="34" charset="-120"/>
                        </a:rPr>
                        <a:t>.</a:t>
                      </a:r>
                      <a:r>
                        <a:rPr lang="zh-TW" altLang="en-US" sz="1400" kern="100" dirty="0">
                          <a:solidFill>
                            <a:schemeClr val="bg1">
                              <a:lumMod val="75000"/>
                            </a:schemeClr>
                          </a:solidFill>
                          <a:effectLst/>
                          <a:latin typeface="微軟正黑體" panose="020B0604030504040204" pitchFamily="34" charset="-120"/>
                          <a:ea typeface="微軟正黑體" panose="020B0604030504040204" pitchFamily="34" charset="-120"/>
                        </a:rPr>
                        <a:t>領域</a:t>
                      </a:r>
                      <a:r>
                        <a:rPr lang="en-US" altLang="zh-TW" sz="1400" kern="100" dirty="0">
                          <a:solidFill>
                            <a:schemeClr val="bg1">
                              <a:lumMod val="75000"/>
                            </a:schemeClr>
                          </a:solidFill>
                          <a:effectLst/>
                          <a:latin typeface="微軟正黑體" panose="020B0604030504040204" pitchFamily="34" charset="-120"/>
                          <a:ea typeface="微軟正黑體" panose="020B0604030504040204" pitchFamily="34" charset="-120"/>
                        </a:rPr>
                        <a:t>……</a:t>
                      </a:r>
                      <a:r>
                        <a:rPr lang="zh-TW" altLang="en-US" sz="1400" kern="100" dirty="0">
                          <a:solidFill>
                            <a:schemeClr val="bg1">
                              <a:lumMod val="75000"/>
                            </a:schemeClr>
                          </a:solidFill>
                          <a:effectLst/>
                          <a:latin typeface="微軟正黑體" panose="020B0604030504040204" pitchFamily="34" charset="-120"/>
                          <a:ea typeface="微軟正黑體" panose="020B0604030504040204" pitchFamily="34" charset="-120"/>
                        </a:rPr>
                        <a:t>案</a:t>
                      </a:r>
                      <a:endPar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46358" marR="46358" marT="45713" marB="457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endParaRPr lang="zh-TW" sz="1400" b="1"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12700" cap="flat" cmpd="sng" algn="ctr">
                      <a:solidFill>
                        <a:sysClr val="windowText" lastClr="000000"/>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dirty="0"/>
                    </a:p>
                  </a:txBody>
                  <a:tcPr marL="18028" marR="18028" marT="0" marB="0" anchor="ctr">
                    <a:lnL w="28575" cap="flat" cmpd="sng" algn="ctr">
                      <a:solidFill>
                        <a:srgbClr val="FF0000"/>
                      </a:solidFill>
                      <a:prstDash val="sysDash"/>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endParaRPr lang="zh-TW" altLang="en-US" sz="1500" b="0" dirty="0">
                        <a:solidFill>
                          <a:schemeClr val="bg1">
                            <a:lumMod val="75000"/>
                          </a:schemeClr>
                        </a:solidFill>
                        <a:effectLst/>
                        <a:latin typeface="微軟正黑體" panose="020B0604030504040204" pitchFamily="34" charset="-120"/>
                        <a:ea typeface="微軟正黑體" panose="020B0604030504040204" pitchFamily="34" charset="-120"/>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endParaRPr lang="zh-TW" altLang="en-US" sz="1400" b="0" dirty="0">
                        <a:solidFill>
                          <a:schemeClr val="bg1">
                            <a:lumMod val="75000"/>
                          </a:schemeClr>
                        </a:solidFill>
                        <a:effectLst/>
                        <a:latin typeface="微軟正黑體" panose="020B0604030504040204" pitchFamily="34" charset="-120"/>
                        <a:ea typeface="微軟正黑體" panose="020B0604030504040204" pitchFamily="34" charset="-120"/>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endParaRPr 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r>
                        <a:rPr lang="zh-TW" altLang="en-US"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a:t>
                      </a:r>
                      <a:r>
                        <a:rPr lang="en-US" altLang="zh-TW" sz="15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5</a:t>
                      </a:r>
                    </a:p>
                    <a:p>
                      <a:pPr algn="ctr">
                        <a:spcAft>
                          <a:spcPts val="0"/>
                        </a:spcAft>
                      </a:pP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a:t>
                      </a: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6</a:t>
                      </a: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a:t>
                      </a: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7</a:t>
                      </a:r>
                      <a:endParaRPr lang="zh-TW"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endParaRPr>
                    </a:p>
                    <a:p>
                      <a:pPr algn="ctr">
                        <a:spcAft>
                          <a:spcPts val="0"/>
                        </a:spcAft>
                      </a:pP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a:t>
                      </a: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cs typeface="CG Times"/>
                        </a:rPr>
                        <a:t>9</a:t>
                      </a:r>
                    </a:p>
                  </a:txBody>
                  <a:tcPr marL="18028" marR="1802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a:defRPr>
                          <a:solidFill>
                            <a:schemeClr val="tx1"/>
                          </a:solidFill>
                          <a:latin typeface="Times New Roman"/>
                          <a:ea typeface="標楷體"/>
                        </a:defRPr>
                      </a:lvl1pPr>
                      <a:lvl2pPr>
                        <a:defRPr>
                          <a:solidFill>
                            <a:schemeClr val="tx1"/>
                          </a:solidFill>
                          <a:latin typeface="Times New Roman"/>
                          <a:ea typeface="標楷體"/>
                        </a:defRPr>
                      </a:lvl2pPr>
                      <a:lvl3pPr>
                        <a:defRPr>
                          <a:solidFill>
                            <a:schemeClr val="tx1"/>
                          </a:solidFill>
                          <a:latin typeface="Times New Roman"/>
                          <a:ea typeface="標楷體"/>
                        </a:defRPr>
                      </a:lvl3pPr>
                      <a:lvl4pPr>
                        <a:defRPr>
                          <a:solidFill>
                            <a:schemeClr val="tx1"/>
                          </a:solidFill>
                          <a:latin typeface="Times New Roman"/>
                          <a:ea typeface="標楷體"/>
                        </a:defRPr>
                      </a:lvl4pPr>
                      <a:lvl5pPr>
                        <a:defRPr>
                          <a:solidFill>
                            <a:schemeClr val="tx1"/>
                          </a:solidFill>
                          <a:latin typeface="Times New Roman"/>
                          <a:ea typeface="標楷體"/>
                        </a:defRPr>
                      </a:lvl5pPr>
                      <a:lvl6pPr>
                        <a:defRPr>
                          <a:solidFill>
                            <a:schemeClr val="tx1"/>
                          </a:solidFill>
                          <a:latin typeface="Times New Roman"/>
                          <a:ea typeface="標楷體"/>
                        </a:defRPr>
                      </a:lvl6pPr>
                      <a:lvl7pPr>
                        <a:defRPr>
                          <a:solidFill>
                            <a:schemeClr val="tx1"/>
                          </a:solidFill>
                          <a:latin typeface="Times New Roman"/>
                          <a:ea typeface="標楷體"/>
                        </a:defRPr>
                      </a:lvl7pPr>
                      <a:lvl8pPr>
                        <a:defRPr>
                          <a:solidFill>
                            <a:schemeClr val="tx1"/>
                          </a:solidFill>
                          <a:latin typeface="Times New Roman"/>
                          <a:ea typeface="標楷體"/>
                        </a:defRPr>
                      </a:lvl8pPr>
                      <a:lvl9pPr>
                        <a:defRPr>
                          <a:solidFill>
                            <a:schemeClr val="tx1"/>
                          </a:solidFill>
                          <a:latin typeface="Times New Roman"/>
                          <a:ea typeface="標楷體"/>
                        </a:defRPr>
                      </a:lvl9pPr>
                    </a:lstStyle>
                    <a:p>
                      <a:pPr algn="ctr">
                        <a:spcAft>
                          <a:spcPts val="0"/>
                        </a:spcAft>
                      </a:pP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rPr>
                        <a:t>已完成</a:t>
                      </a:r>
                      <a:r>
                        <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rPr>
                        <a:t>20</a:t>
                      </a:r>
                      <a:r>
                        <a:rPr lang="zh-TW" altLang="en-US" sz="1400" b="0" kern="100" dirty="0">
                          <a:solidFill>
                            <a:schemeClr val="bg1">
                              <a:lumMod val="75000"/>
                            </a:schemeClr>
                          </a:solidFill>
                          <a:effectLst/>
                          <a:latin typeface="微軟正黑體" panose="020B0604030504040204" pitchFamily="34" charset="-120"/>
                          <a:ea typeface="微軟正黑體" panose="020B0604030504040204" pitchFamily="34" charset="-120"/>
                        </a:rPr>
                        <a:t>個輔導案簽約</a:t>
                      </a:r>
                      <a:endParaRPr lang="en-US" altLang="zh-TW" sz="1400" b="0" kern="100" dirty="0">
                        <a:solidFill>
                          <a:schemeClr val="bg1">
                            <a:lumMod val="75000"/>
                          </a:schemeClr>
                        </a:solidFill>
                        <a:effectLst/>
                        <a:latin typeface="微軟正黑體" panose="020B0604030504040204" pitchFamily="34" charset="-120"/>
                        <a:ea typeface="微軟正黑體" panose="020B0604030504040204" pitchFamily="34" charset="-120"/>
                      </a:endParaRPr>
                    </a:p>
                  </a:txBody>
                  <a:tcPr marL="18028" marR="18028" marT="0" marB="0" anchor="ctr">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 name="Rectangle 5"/>
          <p:cNvSpPr>
            <a:spLocks noChangeArrowheads="1"/>
          </p:cNvSpPr>
          <p:nvPr/>
        </p:nvSpPr>
        <p:spPr bwMode="auto">
          <a:xfrm>
            <a:off x="132354" y="1207847"/>
            <a:ext cx="9962787" cy="530831"/>
          </a:xfrm>
          <a:prstGeom prst="rect">
            <a:avLst/>
          </a:prstGeom>
          <a:noFill/>
          <a:ln w="9525">
            <a:noFill/>
            <a:miter lim="800000"/>
            <a:headEnd/>
            <a:tailEnd/>
          </a:ln>
          <a:effectLst/>
        </p:spPr>
        <p:txBody>
          <a:bodyPr wrap="square">
            <a:spAutoFit/>
          </a:bodyPr>
          <a:lstStyle/>
          <a:p>
            <a:pPr marL="92057" defTabSz="914217" eaLnBrk="1" hangingPunct="1">
              <a:lnSpc>
                <a:spcPct val="150000"/>
              </a:lnSpc>
              <a:defRPr/>
            </a:pPr>
            <a:r>
              <a:rPr lang="zh-TW" altLang="en-US" sz="1900" b="1"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全年度查核點目標數</a:t>
            </a:r>
            <a:r>
              <a:rPr lang="en-US" altLang="zh-TW" sz="1900" b="1"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900" b="1"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個</a:t>
            </a:r>
            <a:r>
              <a:rPr lang="en-US" altLang="zh-TW" sz="1900" b="1"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900" b="1"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共達成</a:t>
            </a:r>
            <a:r>
              <a:rPr lang="en-US" altLang="zh-TW" sz="1900" b="1"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900" b="1"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個</a:t>
            </a:r>
            <a:r>
              <a:rPr lang="en-US" altLang="zh-TW" sz="1900" b="1"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a:t>
            </a:r>
          </a:p>
        </p:txBody>
      </p:sp>
      <p:sp>
        <p:nvSpPr>
          <p:cNvPr id="7" name="文字方塊 6"/>
          <p:cNvSpPr txBox="1"/>
          <p:nvPr/>
        </p:nvSpPr>
        <p:spPr>
          <a:xfrm>
            <a:off x="96562" y="6505648"/>
            <a:ext cx="8298428" cy="307728"/>
          </a:xfrm>
          <a:prstGeom prst="rect">
            <a:avLst/>
          </a:prstGeom>
          <a:noFill/>
        </p:spPr>
        <p:txBody>
          <a:bodyPr wrap="square" rtlCol="0">
            <a:spAutoFit/>
          </a:bodyPr>
          <a:lstStyle/>
          <a:p>
            <a:pPr defTabSz="914217"/>
            <a:r>
              <a:rPr lang="zh-TW" altLang="en-US" sz="1400" b="1" dirty="0">
                <a:solidFill>
                  <a:srgbClr val="000000"/>
                </a:solidFill>
                <a:latin typeface="微軟正黑體" panose="020B0604030504040204" pitchFamily="34" charset="-120"/>
                <a:ea typeface="微軟正黑體" panose="020B0604030504040204" pitchFamily="34" charset="-120"/>
              </a:rPr>
              <a:t>註：</a:t>
            </a:r>
            <a:r>
              <a:rPr lang="zh-TW" altLang="en-US" sz="1400" b="1" dirty="0">
                <a:solidFill>
                  <a:srgbClr val="00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1400" b="1" dirty="0">
                <a:solidFill>
                  <a:srgbClr val="000000"/>
                </a:solidFill>
                <a:latin typeface="微軟正黑體" panose="020B0604030504040204" pitchFamily="34" charset="-120"/>
                <a:ea typeface="微軟正黑體" panose="020B0604030504040204" pitchFamily="34" charset="-120"/>
              </a:rPr>
              <a:t>為查核點，</a:t>
            </a:r>
            <a:r>
              <a:rPr lang="zh-TW" altLang="en-US" sz="1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紅字</a:t>
            </a:r>
            <a:r>
              <a:rPr lang="zh-TW" altLang="en-US" sz="1400" b="1" dirty="0">
                <a:solidFill>
                  <a:srgbClr val="000000"/>
                </a:solidFill>
                <a:latin typeface="微軟正黑體" panose="020B0604030504040204" pitchFamily="34" charset="-120"/>
                <a:ea typeface="微軟正黑體" panose="020B0604030504040204" pitchFamily="34" charset="-120"/>
              </a:rPr>
              <a:t>表示</a:t>
            </a:r>
            <a:r>
              <a:rPr lang="zh-TW" altLang="en-US" sz="1400" b="1" u="sng" dirty="0">
                <a:solidFill>
                  <a:srgbClr val="00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已完成</a:t>
            </a:r>
            <a:r>
              <a:rPr lang="zh-TW" altLang="en-US" sz="1400" b="1" dirty="0">
                <a:solidFill>
                  <a:srgbClr val="00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1400" b="1" dirty="0">
                <a:solidFill>
                  <a:srgbClr val="000000"/>
                </a:solidFill>
                <a:latin typeface="微軟正黑體" panose="020B0604030504040204" pitchFamily="34" charset="-120"/>
                <a:ea typeface="微軟正黑體" panose="020B0604030504040204" pitchFamily="34" charset="-120"/>
              </a:rPr>
              <a:t>黑字表示</a:t>
            </a:r>
            <a:r>
              <a:rPr lang="zh-TW" altLang="en-US" sz="1400" b="1" u="sng" dirty="0">
                <a:solidFill>
                  <a:srgbClr val="000000"/>
                </a:solidFill>
                <a:latin typeface="微軟正黑體" panose="020B0604030504040204" pitchFamily="34" charset="-120"/>
                <a:ea typeface="微軟正黑體" panose="020B0604030504040204" pitchFamily="34" charset="-120"/>
              </a:rPr>
              <a:t>進行中</a:t>
            </a:r>
            <a:r>
              <a:rPr lang="en-US" altLang="zh-TW" sz="1400" b="1" dirty="0">
                <a:solidFill>
                  <a:srgbClr val="000000"/>
                </a:solidFill>
                <a:latin typeface="微軟正黑體" panose="020B0604030504040204" pitchFamily="34" charset="-120"/>
                <a:ea typeface="微軟正黑體" panose="020B0604030504040204" pitchFamily="34" charset="-120"/>
              </a:rPr>
              <a:t>(</a:t>
            </a:r>
            <a:r>
              <a:rPr lang="zh-TW" altLang="en-US" sz="1400" b="1" dirty="0">
                <a:solidFill>
                  <a:srgbClr val="000000"/>
                </a:solidFill>
                <a:latin typeface="微軟正黑體" panose="020B0604030504040204" pitchFamily="34" charset="-120"/>
                <a:ea typeface="微軟正黑體" panose="020B0604030504040204" pitchFamily="34" charset="-120"/>
              </a:rPr>
              <a:t>預定完成時間</a:t>
            </a:r>
            <a:r>
              <a:rPr lang="en-US" altLang="zh-TW" sz="1400" b="1" dirty="0">
                <a:solidFill>
                  <a:srgbClr val="000000"/>
                </a:solidFill>
                <a:latin typeface="微軟正黑體" panose="020B0604030504040204" pitchFamily="34" charset="-120"/>
                <a:ea typeface="微軟正黑體" panose="020B0604030504040204" pitchFamily="34" charset="-120"/>
              </a:rPr>
              <a:t>????)</a:t>
            </a:r>
            <a:endParaRPr lang="zh-TW" altLang="en-US" sz="1400" b="1" dirty="0">
              <a:solidFill>
                <a:srgbClr val="000000"/>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3995936" y="689493"/>
            <a:ext cx="4977464" cy="830997"/>
          </a:xfrm>
          <a:prstGeom prst="rect">
            <a:avLst/>
          </a:prstGeom>
          <a:solidFill>
            <a:srgbClr val="66FFFF"/>
          </a:solidFill>
          <a:ln>
            <a:solidFill>
              <a:schemeClr val="tx1"/>
            </a:solidFill>
          </a:ln>
          <a:effectLst>
            <a:outerShdw blurRad="76200" dist="12700" dir="2700000" sy="-23000" kx="-800400" algn="bl" rotWithShape="0">
              <a:prstClr val="black">
                <a:alpha val="20000"/>
              </a:prstClr>
            </a:outerShdw>
          </a:effectLst>
        </p:spPr>
        <p:txBody>
          <a:bodyPr wrap="square" rtlCol="0">
            <a:spAutoFit/>
          </a:bodyPr>
          <a:lstStyle/>
          <a:p>
            <a:r>
              <a:rPr lang="zh-TW" altLang="en-US" sz="2400" b="1" dirty="0">
                <a:solidFill>
                  <a:srgbClr val="FF0000"/>
                </a:solidFill>
                <a:latin typeface="標楷體" panose="03000509000000000000" pitchFamily="65" charset="-120"/>
                <a:ea typeface="標楷體" panose="03000509000000000000" pitchFamily="65" charset="-120"/>
              </a:rPr>
              <a:t>提供格式範例如下，請自行製表更新</a:t>
            </a:r>
            <a:r>
              <a:rPr lang="en-US" altLang="zh-TW" sz="2400" b="1" dirty="0">
                <a:solidFill>
                  <a:srgbClr val="FF0000"/>
                </a:solidFill>
                <a:latin typeface="標楷體" panose="03000509000000000000" pitchFamily="65" charset="-120"/>
                <a:ea typeface="標楷體" panose="03000509000000000000" pitchFamily="65" charset="-120"/>
              </a:rPr>
              <a:t>KPI</a:t>
            </a:r>
            <a:r>
              <a:rPr lang="zh-TW" altLang="en-US" sz="2400" b="1" dirty="0">
                <a:solidFill>
                  <a:srgbClr val="FF0000"/>
                </a:solidFill>
                <a:latin typeface="標楷體" panose="03000509000000000000" pitchFamily="65" charset="-120"/>
                <a:ea typeface="標楷體" panose="03000509000000000000" pitchFamily="65" charset="-120"/>
              </a:rPr>
              <a:t>內容及達成情形</a:t>
            </a:r>
            <a:endParaRPr lang="en-US" altLang="zh-TW" sz="24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3525716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附件二、輔導案補充資料</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4" name="矩形 13"/>
          <p:cNvSpPr/>
          <p:nvPr/>
        </p:nvSpPr>
        <p:spPr>
          <a:xfrm>
            <a:off x="395536" y="1162339"/>
            <a:ext cx="4572000" cy="535916"/>
          </a:xfrm>
          <a:prstGeom prst="rect">
            <a:avLst/>
          </a:prstGeom>
        </p:spPr>
        <p:txBody>
          <a:bodyPr>
            <a:spAutoFit/>
          </a:bodyPr>
          <a:lstStyle/>
          <a:p>
            <a:pPr>
              <a:lnSpc>
                <a:spcPts val="4000"/>
              </a:lnSpc>
            </a:pPr>
            <a:r>
              <a:rPr lang="zh-TW" altLang="en-US" sz="2000"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１</a:t>
            </a:r>
            <a:r>
              <a:rPr lang="en-US" altLang="zh-TW" sz="2000"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工作項目執行情形說明</a:t>
            </a:r>
            <a:endParaRPr lang="en-US" altLang="zh-TW" sz="2000"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5" name="文字方塊 14"/>
          <p:cNvSpPr txBox="1"/>
          <p:nvPr/>
        </p:nvSpPr>
        <p:spPr>
          <a:xfrm>
            <a:off x="17717" y="-28694"/>
            <a:ext cx="22221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a:solidFill>
                  <a:prstClr val="black"/>
                </a:solidFill>
                <a:latin typeface="微軟正黑體" panose="020B0604030504040204" pitchFamily="34" charset="-120"/>
                <a:ea typeface="微軟正黑體" panose="020B0604030504040204" pitchFamily="34" charset="-120"/>
              </a:rPr>
              <a:t>_p7</a:t>
            </a:r>
          </a:p>
        </p:txBody>
      </p:sp>
      <p:sp>
        <p:nvSpPr>
          <p:cNvPr id="10" name="矩形 9"/>
          <p:cNvSpPr/>
          <p:nvPr/>
        </p:nvSpPr>
        <p:spPr>
          <a:xfrm>
            <a:off x="9468544" y="1484784"/>
            <a:ext cx="4909956" cy="1446550"/>
          </a:xfrm>
          <a:prstGeom prst="rect">
            <a:avLst/>
          </a:prstGeom>
          <a:solidFill>
            <a:srgbClr val="66FFFF"/>
          </a:solidFill>
        </p:spPr>
        <p:txBody>
          <a:bodyPr wrap="square">
            <a:spAutoFit/>
          </a:bodyPr>
          <a:lstStyle/>
          <a:p>
            <a:pPr algn="just">
              <a:defRPr/>
            </a:pPr>
            <a:r>
              <a:rPr lang="zh-TW" altLang="en-US" b="1"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請貼上輔導計畫書之查核點</a:t>
            </a:r>
            <a:r>
              <a:rPr lang="en-US" altLang="zh-TW" b="1"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KPI</a:t>
            </a:r>
            <a:r>
              <a:rPr lang="zh-TW" altLang="en-US" b="1"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rPr>
              <a:t>，並列出相關實際執行進度說明</a:t>
            </a:r>
            <a:endParaRPr lang="en-US" altLang="zh-TW" b="1" kern="100" dirty="0">
              <a:solidFill>
                <a:srgbClr val="FF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gn="just">
              <a:defRPr/>
            </a:pPr>
            <a:r>
              <a:rPr lang="en-US" altLang="zh-TW" sz="2000" b="1" kern="100"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b="1" kern="100"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本表應與期末執行成果報告「輔導案計畫查核點達成情形」一致</a:t>
            </a:r>
            <a:r>
              <a:rPr lang="en-US" altLang="zh-TW" sz="2000" b="1" kern="100"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2000" b="1" dirty="0">
              <a:solidFill>
                <a:srgbClr val="0000FF"/>
              </a:solidFill>
              <a:latin typeface="微軟正黑體" panose="020B0604030504040204" pitchFamily="34" charset="-120"/>
              <a:ea typeface="微軟正黑體" panose="020B0604030504040204" pitchFamily="34" charset="-120"/>
            </a:endParaRPr>
          </a:p>
        </p:txBody>
      </p:sp>
      <p:sp>
        <p:nvSpPr>
          <p:cNvPr id="11" name="矩形 10"/>
          <p:cNvSpPr/>
          <p:nvPr/>
        </p:nvSpPr>
        <p:spPr>
          <a:xfrm>
            <a:off x="395536" y="826206"/>
            <a:ext cx="6480720" cy="547714"/>
          </a:xfrm>
          <a:prstGeom prst="rect">
            <a:avLst/>
          </a:prstGeom>
        </p:spPr>
        <p:txBody>
          <a:bodyPr wrap="square">
            <a:spAutoFit/>
          </a:bodyPr>
          <a:lstStyle/>
          <a:p>
            <a:pPr>
              <a:lnSpc>
                <a:spcPts val="4000"/>
              </a:lnSpc>
            </a:pP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a:t>
            </a:r>
            <a:r>
              <a:rPr lang="en-US" altLang="zh-TW"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環保回收塑料地磚貼合品質診斷</a:t>
            </a:r>
            <a:r>
              <a:rPr lang="zh-TW" altLang="en-US"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模組：</a:t>
            </a:r>
            <a:endPar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D9E9859F-5217-4A85-9823-18F4E610EABF}"/>
              </a:ext>
            </a:extLst>
          </p:cNvPr>
          <p:cNvGraphicFramePr>
            <a:graphicFrameLocks noGrp="1"/>
          </p:cNvGraphicFramePr>
          <p:nvPr>
            <p:extLst>
              <p:ext uri="{D42A27DB-BD31-4B8C-83A1-F6EECF244321}">
                <p14:modId xmlns:p14="http://schemas.microsoft.com/office/powerpoint/2010/main" val="1204023763"/>
              </p:ext>
            </p:extLst>
          </p:nvPr>
        </p:nvGraphicFramePr>
        <p:xfrm>
          <a:off x="395536" y="1710053"/>
          <a:ext cx="8287545" cy="5014776"/>
        </p:xfrm>
        <a:graphic>
          <a:graphicData uri="http://schemas.openxmlformats.org/drawingml/2006/table">
            <a:tbl>
              <a:tblPr firstRow="1" firstCol="1" bandRow="1"/>
              <a:tblGrid>
                <a:gridCol w="441450">
                  <a:extLst>
                    <a:ext uri="{9D8B030D-6E8A-4147-A177-3AD203B41FA5}">
                      <a16:colId xmlns:a16="http://schemas.microsoft.com/office/drawing/2014/main" val="20000"/>
                    </a:ext>
                  </a:extLst>
                </a:gridCol>
                <a:gridCol w="1045963">
                  <a:extLst>
                    <a:ext uri="{9D8B030D-6E8A-4147-A177-3AD203B41FA5}">
                      <a16:colId xmlns:a16="http://schemas.microsoft.com/office/drawing/2014/main" val="20001"/>
                    </a:ext>
                  </a:extLst>
                </a:gridCol>
                <a:gridCol w="3635714">
                  <a:extLst>
                    <a:ext uri="{9D8B030D-6E8A-4147-A177-3AD203B41FA5}">
                      <a16:colId xmlns:a16="http://schemas.microsoft.com/office/drawing/2014/main" val="20002"/>
                    </a:ext>
                  </a:extLst>
                </a:gridCol>
                <a:gridCol w="1952514">
                  <a:extLst>
                    <a:ext uri="{9D8B030D-6E8A-4147-A177-3AD203B41FA5}">
                      <a16:colId xmlns:a16="http://schemas.microsoft.com/office/drawing/2014/main" val="20003"/>
                    </a:ext>
                  </a:extLst>
                </a:gridCol>
                <a:gridCol w="1211904">
                  <a:extLst>
                    <a:ext uri="{9D8B030D-6E8A-4147-A177-3AD203B41FA5}">
                      <a16:colId xmlns:a16="http://schemas.microsoft.com/office/drawing/2014/main" val="230059279"/>
                    </a:ext>
                  </a:extLst>
                </a:gridCol>
              </a:tblGrid>
              <a:tr h="571304">
                <a:tc>
                  <a:txBody>
                    <a:bodyPr/>
                    <a:lstStyle/>
                    <a:p>
                      <a:pPr indent="-60325" algn="ctr" eaLnBrk="0">
                        <a:spcAft>
                          <a:spcPts val="0"/>
                        </a:spcAft>
                      </a:pPr>
                      <a:r>
                        <a:rPr lang="zh-TW" sz="1600" b="1" kern="100" dirty="0">
                          <a:effectLst/>
                          <a:latin typeface="微軟正黑體" panose="020B0604030504040204" pitchFamily="34" charset="-120"/>
                          <a:ea typeface="微軟正黑體" panose="020B0604030504040204" pitchFamily="34" charset="-120"/>
                          <a:cs typeface="Times New Roman"/>
                        </a:rPr>
                        <a:t>編號</a:t>
                      </a:r>
                    </a:p>
                  </a:txBody>
                  <a:tcPr marL="58181" marR="581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Aft>
                          <a:spcPts val="0"/>
                        </a:spcAft>
                      </a:pPr>
                      <a:r>
                        <a:rPr lang="zh-TW" altLang="en-US" sz="1600" b="1" kern="100" dirty="0" smtClean="0">
                          <a:effectLst/>
                          <a:latin typeface="微軟正黑體" panose="020B0604030504040204" pitchFamily="34" charset="-120"/>
                          <a:ea typeface="微軟正黑體" panose="020B0604030504040204" pitchFamily="34" charset="-120"/>
                          <a:cs typeface="Times New Roman"/>
                        </a:rPr>
                        <a:t>預定完成</a:t>
                      </a:r>
                      <a:r>
                        <a:rPr lang="zh-TW" sz="1600" b="1" kern="100" dirty="0" smtClean="0">
                          <a:effectLst/>
                          <a:latin typeface="微軟正黑體" panose="020B0604030504040204" pitchFamily="34" charset="-120"/>
                          <a:ea typeface="微軟正黑體" panose="020B0604030504040204" pitchFamily="34" charset="-120"/>
                          <a:cs typeface="Times New Roman"/>
                        </a:rPr>
                        <a:t>時間</a:t>
                      </a:r>
                      <a:endParaRPr lang="zh-TW" sz="1600" b="1" kern="100" dirty="0">
                        <a:effectLst/>
                        <a:latin typeface="微軟正黑體" panose="020B0604030504040204" pitchFamily="34" charset="-120"/>
                        <a:ea typeface="微軟正黑體" panose="020B0604030504040204" pitchFamily="34" charset="-120"/>
                        <a:cs typeface="Times New Roman"/>
                      </a:endParaRPr>
                    </a:p>
                  </a:txBody>
                  <a:tcPr marL="58181" marR="581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Aft>
                          <a:spcPts val="0"/>
                        </a:spcAft>
                      </a:pPr>
                      <a:r>
                        <a:rPr lang="zh-TW" sz="1600" b="1" kern="100" dirty="0" smtClean="0">
                          <a:effectLst/>
                          <a:latin typeface="微軟正黑體" panose="020B0604030504040204" pitchFamily="34" charset="-120"/>
                          <a:ea typeface="微軟正黑體" panose="020B0604030504040204" pitchFamily="34" charset="-120"/>
                          <a:cs typeface="Times New Roman"/>
                        </a:rPr>
                        <a:t>查核點說明</a:t>
                      </a:r>
                      <a:endParaRPr lang="zh-TW" sz="1600" b="1" kern="100" dirty="0">
                        <a:effectLst/>
                        <a:latin typeface="微軟正黑體" panose="020B0604030504040204" pitchFamily="34" charset="-120"/>
                        <a:ea typeface="微軟正黑體" panose="020B0604030504040204" pitchFamily="34" charset="-120"/>
                        <a:cs typeface="Times New Roman"/>
                      </a:endParaRPr>
                    </a:p>
                  </a:txBody>
                  <a:tcPr marL="58181" marR="581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Aft>
                          <a:spcPts val="0"/>
                        </a:spcAft>
                      </a:pPr>
                      <a:r>
                        <a:rPr lang="zh-TW" altLang="en-US" sz="1600" b="1" kern="100" dirty="0" smtClean="0">
                          <a:solidFill>
                            <a:schemeClr val="tx1"/>
                          </a:solidFill>
                          <a:effectLst/>
                          <a:latin typeface="微軟正黑體" panose="020B0604030504040204" pitchFamily="34" charset="-120"/>
                          <a:ea typeface="微軟正黑體" panose="020B0604030504040204" pitchFamily="34" charset="-120"/>
                          <a:cs typeface="Times New Roman"/>
                        </a:rPr>
                        <a:t>達成情形及其產出</a:t>
                      </a:r>
                      <a:r>
                        <a:rPr lang="en-US" altLang="zh-TW" sz="1600" b="1" kern="100" dirty="0" smtClean="0">
                          <a:solidFill>
                            <a:schemeClr val="tx1"/>
                          </a:solidFill>
                          <a:effectLst/>
                          <a:latin typeface="微軟正黑體" panose="020B0604030504040204" pitchFamily="34" charset="-120"/>
                          <a:ea typeface="微軟正黑體" panose="020B0604030504040204" pitchFamily="34" charset="-120"/>
                          <a:cs typeface="Times New Roman"/>
                        </a:rPr>
                        <a:t/>
                      </a:r>
                      <a:br>
                        <a:rPr lang="en-US" altLang="zh-TW" sz="1600" b="1" kern="100" dirty="0" smtClean="0">
                          <a:solidFill>
                            <a:schemeClr val="tx1"/>
                          </a:solidFill>
                          <a:effectLst/>
                          <a:latin typeface="微軟正黑體" panose="020B0604030504040204" pitchFamily="34" charset="-120"/>
                          <a:ea typeface="微軟正黑體" panose="020B0604030504040204" pitchFamily="34" charset="-120"/>
                          <a:cs typeface="Times New Roman"/>
                        </a:rPr>
                      </a:br>
                      <a:r>
                        <a:rPr lang="en-US" altLang="zh-TW" sz="1600" b="1" kern="100" dirty="0" smtClean="0">
                          <a:solidFill>
                            <a:schemeClr val="tx1"/>
                          </a:solidFill>
                          <a:effectLst/>
                          <a:latin typeface="微軟正黑體" panose="020B0604030504040204" pitchFamily="34" charset="-120"/>
                          <a:ea typeface="微軟正黑體" panose="020B0604030504040204" pitchFamily="34" charset="-120"/>
                          <a:cs typeface="Times New Roman"/>
                        </a:rPr>
                        <a:t>(</a:t>
                      </a:r>
                      <a:r>
                        <a:rPr lang="zh-TW" altLang="en-US" sz="1600" b="1" kern="100" dirty="0" smtClean="0">
                          <a:solidFill>
                            <a:schemeClr val="tx1"/>
                          </a:solidFill>
                          <a:effectLst/>
                          <a:latin typeface="微軟正黑體" panose="020B0604030504040204" pitchFamily="34" charset="-120"/>
                          <a:ea typeface="微軟正黑體" panose="020B0604030504040204" pitchFamily="34" charset="-120"/>
                          <a:cs typeface="Times New Roman"/>
                        </a:rPr>
                        <a:t>佐證資料</a:t>
                      </a:r>
                      <a:r>
                        <a:rPr lang="en-US" altLang="zh-TW" sz="1600" b="1" kern="100" dirty="0" smtClean="0">
                          <a:solidFill>
                            <a:schemeClr val="tx1"/>
                          </a:solidFill>
                          <a:effectLst/>
                          <a:latin typeface="微軟正黑體" panose="020B0604030504040204" pitchFamily="34" charset="-120"/>
                          <a:ea typeface="微軟正黑體" panose="020B0604030504040204" pitchFamily="34" charset="-120"/>
                          <a:cs typeface="Times New Roman"/>
                        </a:rPr>
                        <a:t>)</a:t>
                      </a:r>
                      <a:endParaRPr lang="zh-TW" sz="1600" b="1" kern="100" dirty="0">
                        <a:solidFill>
                          <a:schemeClr val="tx1"/>
                        </a:solidFill>
                        <a:effectLst/>
                        <a:latin typeface="微軟正黑體" panose="020B0604030504040204" pitchFamily="34" charset="-120"/>
                        <a:ea typeface="微軟正黑體" panose="020B0604030504040204" pitchFamily="34" charset="-120"/>
                        <a:cs typeface="Times New Roman"/>
                      </a:endParaRPr>
                    </a:p>
                  </a:txBody>
                  <a:tcPr marL="58181" marR="581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Aft>
                          <a:spcPts val="0"/>
                        </a:spcAft>
                      </a:pPr>
                      <a:r>
                        <a:rPr lang="zh-TW" altLang="en-US" sz="1600" b="1" kern="100" dirty="0" smtClean="0">
                          <a:solidFill>
                            <a:schemeClr val="tx1"/>
                          </a:solidFill>
                          <a:effectLst/>
                          <a:latin typeface="微軟正黑體" panose="020B0604030504040204" pitchFamily="34" charset="-120"/>
                          <a:ea typeface="微軟正黑體" panose="020B0604030504040204" pitchFamily="34" charset="-120"/>
                          <a:cs typeface="Times New Roman"/>
                        </a:rPr>
                        <a:t>差異說明</a:t>
                      </a:r>
                      <a:endParaRPr lang="en-US" altLang="zh-TW" sz="1600" b="1" kern="100" dirty="0" smtClean="0">
                        <a:solidFill>
                          <a:schemeClr val="tx1"/>
                        </a:solidFill>
                        <a:effectLst/>
                        <a:latin typeface="微軟正黑體" panose="020B0604030504040204" pitchFamily="34" charset="-120"/>
                        <a:ea typeface="微軟正黑體" panose="020B0604030504040204" pitchFamily="34" charset="-120"/>
                        <a:cs typeface="Times New Roman"/>
                      </a:endParaRPr>
                    </a:p>
                  </a:txBody>
                  <a:tcPr marL="58181" marR="581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33041">
                <a:tc>
                  <a:txBody>
                    <a:bodyPr/>
                    <a:lstStyle/>
                    <a:p>
                      <a:pPr algn="ctr" eaLnBrk="0">
                        <a:spcAft>
                          <a:spcPts val="0"/>
                        </a:spcAft>
                      </a:pP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1.1</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Aft>
                          <a:spcPts val="0"/>
                        </a:spcAft>
                      </a:pP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111/6/30</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回收塑料貼合場域感測環境說明</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42900" lvl="0" indent="-342900" algn="just">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感測資料模組規劃</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42900" lvl="0" indent="-342900" algn="just">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塑膠地磚貼合加工參數整合</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42900" lvl="0" indent="-342900" algn="just">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完成感測訊號及控制器製程參數資料擷取系統模組建置完成</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42900" lvl="0" indent="-342900" algn="just">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保存資料達</a:t>
                      </a: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180</a:t>
                      </a: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天</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訊號擷取規劃報告書</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eaLnBrk="0" fontAlgn="auto" latinLnBrk="0" hangingPunct="1">
                        <a:lnSpc>
                          <a:spcPct val="100000"/>
                        </a:lnSpc>
                        <a:spcBef>
                          <a:spcPts val="0"/>
                        </a:spcBef>
                        <a:spcAft>
                          <a:spcPts val="0"/>
                        </a:spcAft>
                        <a:buClrTx/>
                        <a:buSzTx/>
                        <a:buFontTx/>
                        <a:buNone/>
                        <a:tabLst/>
                        <a:defRPr/>
                      </a:pPr>
                      <a:r>
                        <a:rPr lang="zh-TW" altLang="en-US" sz="1200" b="1" kern="100" dirty="0" smtClean="0">
                          <a:solidFill>
                            <a:srgbClr val="FF0000"/>
                          </a:solidFill>
                          <a:effectLst/>
                          <a:latin typeface="微軟正黑體" panose="020B0604030504040204" pitchFamily="34" charset="-120"/>
                          <a:ea typeface="微軟正黑體" panose="020B0604030504040204" pitchFamily="34" charset="-120"/>
                          <a:cs typeface="CG Times"/>
                          <a:hlinkClick r:id="rId2" action="ppaction://hlinkfile"/>
                        </a:rPr>
                        <a:t>已完成</a:t>
                      </a:r>
                      <a:endParaRPr lang="zh-TW" altLang="zh-TW" sz="1200" b="1" kern="100" dirty="0" smtClean="0">
                        <a:solidFill>
                          <a:srgbClr val="FF0000"/>
                        </a:solidFill>
                        <a:effectLst/>
                        <a:latin typeface="微軟正黑體" panose="020B0604030504040204" pitchFamily="34" charset="-120"/>
                        <a:ea typeface="微軟正黑體" panose="020B0604030504040204" pitchFamily="34" charset="-120"/>
                        <a:cs typeface="CG Time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10868">
                <a:tc>
                  <a:txBody>
                    <a:bodyPr/>
                    <a:lstStyle/>
                    <a:p>
                      <a:pPr algn="ctr" eaLnBrk="0">
                        <a:spcAft>
                          <a:spcPts val="0"/>
                        </a:spcAft>
                      </a:pP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2.1</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latinLnBrk="1">
                        <a:spcAft>
                          <a:spcPts val="0"/>
                        </a:spcAft>
                      </a:pP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111/8/30</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回收塑料貼合製程參數說明</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42900" lvl="0" indent="-342900" algn="just">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完成生產履歷對應</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42900" lvl="0" indent="-342900" algn="just">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完成製程參數的實際設定值差異與隨時間變化的描述性統計特徵轉換。統計特徵，包含：均值、變異數、偏度、峰度等</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Wingdings" panose="05000000000000000000" pitchFamily="2" charset="2"/>
                        <a:buChar char=""/>
                      </a:pP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特徵工程報告書</a:t>
                      </a:r>
                      <a:endParaRPr lang="zh-TW" sz="11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eaLnBrk="0" fontAlgn="auto" latinLnBrk="0" hangingPunct="1">
                        <a:lnSpc>
                          <a:spcPct val="100000"/>
                        </a:lnSpc>
                        <a:spcBef>
                          <a:spcPts val="0"/>
                        </a:spcBef>
                        <a:spcAft>
                          <a:spcPts val="0"/>
                        </a:spcAft>
                        <a:buClrTx/>
                        <a:buSzTx/>
                        <a:buFontTx/>
                        <a:buNone/>
                        <a:tabLst/>
                        <a:defRPr/>
                      </a:pPr>
                      <a:r>
                        <a:rPr lang="zh-TW" altLang="en-US" sz="1200" b="1" kern="100" dirty="0" smtClean="0">
                          <a:solidFill>
                            <a:srgbClr val="FF0000"/>
                          </a:solidFill>
                          <a:effectLst/>
                          <a:latin typeface="微軟正黑體" panose="020B0604030504040204" pitchFamily="34" charset="-120"/>
                          <a:ea typeface="微軟正黑體" panose="020B0604030504040204" pitchFamily="34" charset="-120"/>
                          <a:cs typeface="CG Times"/>
                          <a:hlinkClick r:id="rId2" action="ppaction://hlinkfile"/>
                        </a:rPr>
                        <a:t>已完成</a:t>
                      </a:r>
                      <a:endParaRPr lang="zh-TW" altLang="zh-TW" sz="1200" b="1" kern="100" dirty="0" smtClean="0">
                        <a:solidFill>
                          <a:srgbClr val="FF0000"/>
                        </a:solidFill>
                        <a:effectLst/>
                        <a:latin typeface="微軟正黑體" panose="020B0604030504040204" pitchFamily="34" charset="-120"/>
                        <a:ea typeface="微軟正黑體" panose="020B0604030504040204" pitchFamily="34" charset="-120"/>
                        <a:cs typeface="CG Times"/>
                      </a:endParaRPr>
                    </a:p>
                  </a:txBody>
                  <a:tcPr marL="58181" marR="581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88695">
                <a:tc>
                  <a:txBody>
                    <a:bodyPr/>
                    <a:lstStyle/>
                    <a:p>
                      <a:pPr algn="ctr" eaLnBrk="0">
                        <a:spcAft>
                          <a:spcPts val="0"/>
                        </a:spcAft>
                      </a:pP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3.1</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Aft>
                          <a:spcPts val="0"/>
                        </a:spcAft>
                      </a:pP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111/10/31</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Wingdings" panose="05000000000000000000" pitchFamily="2" charset="2"/>
                        <a:buChar char=""/>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完成品質預診斷模組建模架構</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04800" algn="just">
                        <a:spcAft>
                          <a:spcPts val="0"/>
                        </a:spcAft>
                      </a:pP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進行多決策樹的模型拆解與規則權重分配等算法規劃</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42900" lvl="0" indent="-342900" algn="just">
                        <a:spcAft>
                          <a:spcPts val="0"/>
                        </a:spcAft>
                        <a:buFont typeface="Wingdings" panose="05000000000000000000" pitchFamily="2" charset="2"/>
                        <a:buChar char=""/>
                      </a:pP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AI</a:t>
                      </a: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品質預診斷模組</a:t>
                      </a:r>
                      <a:r>
                        <a:rPr lang="en-US" sz="1200" b="1" u="sng"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Recall Rate</a:t>
                      </a: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達</a:t>
                      </a: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80%</a:t>
                      </a:r>
                      <a:r>
                        <a:rPr lang="zh-TW"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以上</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Wingdings" panose="05000000000000000000" pitchFamily="2" charset="2"/>
                        <a:buChar char=""/>
                      </a:pP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建模系統測試報告</a:t>
                      </a:r>
                      <a:endParaRPr lang="zh-TW" sz="11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eaLnBrk="0" fontAlgn="auto" latinLnBrk="0" hangingPunct="1">
                        <a:lnSpc>
                          <a:spcPct val="100000"/>
                        </a:lnSpc>
                        <a:spcBef>
                          <a:spcPts val="0"/>
                        </a:spcBef>
                        <a:spcAft>
                          <a:spcPts val="0"/>
                        </a:spcAft>
                        <a:buClrTx/>
                        <a:buSzTx/>
                        <a:buFontTx/>
                        <a:buNone/>
                        <a:tabLst/>
                        <a:defRPr/>
                      </a:pPr>
                      <a:r>
                        <a:rPr lang="zh-TW" altLang="en-US" sz="1200" b="1" kern="100" dirty="0" smtClean="0">
                          <a:solidFill>
                            <a:srgbClr val="FF0000"/>
                          </a:solidFill>
                          <a:effectLst/>
                          <a:latin typeface="微軟正黑體" panose="020B0604030504040204" pitchFamily="34" charset="-120"/>
                          <a:ea typeface="微軟正黑體" panose="020B0604030504040204" pitchFamily="34" charset="-120"/>
                          <a:cs typeface="CG Times"/>
                          <a:hlinkClick r:id="rId2" action="ppaction://hlinkfile"/>
                        </a:rPr>
                        <a:t>已完成</a:t>
                      </a:r>
                      <a:endParaRPr lang="zh-TW" altLang="zh-TW" sz="1200" b="1" kern="100" dirty="0" smtClean="0">
                        <a:solidFill>
                          <a:srgbClr val="FF0000"/>
                        </a:solidFill>
                        <a:effectLst/>
                        <a:latin typeface="微軟正黑體" panose="020B0604030504040204" pitchFamily="34" charset="-120"/>
                        <a:ea typeface="微軟正黑體" panose="020B0604030504040204" pitchFamily="34" charset="-120"/>
                        <a:cs typeface="CG Times"/>
                      </a:endParaRPr>
                    </a:p>
                  </a:txBody>
                  <a:tcPr marL="58181" marR="581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10868">
                <a:tc>
                  <a:txBody>
                    <a:bodyPr/>
                    <a:lstStyle/>
                    <a:p>
                      <a:pPr algn="ctr" eaLnBrk="0">
                        <a:spcAft>
                          <a:spcPts val="0"/>
                        </a:spcAft>
                      </a:pPr>
                      <a:r>
                        <a:rPr lang="en-US" sz="1200" kern="10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4.1</a:t>
                      </a:r>
                      <a:endParaRPr lang="zh-TW" sz="1100" kern="10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eaLnBrk="0">
                        <a:spcAft>
                          <a:spcPts val="0"/>
                        </a:spcAft>
                      </a:pPr>
                      <a:r>
                        <a:rPr lang="en-US"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111/10/31</a:t>
                      </a:r>
                      <a:endParaRPr lang="zh-TW" sz="11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Wingdings" panose="05000000000000000000" pitchFamily="2" charset="2"/>
                        <a:buChar char=""/>
                      </a:pP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資安施行建置報告</a:t>
                      </a:r>
                      <a:endParaRPr lang="zh-TW" sz="11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04800" algn="just">
                        <a:spcAft>
                          <a:spcPts val="0"/>
                        </a:spcAft>
                      </a:pPr>
                      <a:r>
                        <a:rPr lang="en-US"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a:t>
                      </a: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資安施行項目預計包括：連線設備管理、</a:t>
                      </a:r>
                      <a:r>
                        <a:rPr lang="en-US"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IPC</a:t>
                      </a: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登入管理、</a:t>
                      </a:r>
                      <a:r>
                        <a:rPr lang="en-US"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Database</a:t>
                      </a: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使用權限驗證、</a:t>
                      </a:r>
                      <a:r>
                        <a:rPr lang="en-US"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Web Server</a:t>
                      </a: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管理者限定及</a:t>
                      </a:r>
                      <a:r>
                        <a:rPr lang="en-US"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Client</a:t>
                      </a: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端登入管理等。</a:t>
                      </a:r>
                      <a:endParaRPr lang="zh-TW" sz="11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p>
                      <a:pPr marL="304800" algn="just">
                        <a:spcAft>
                          <a:spcPts val="0"/>
                        </a:spcAft>
                      </a:pPr>
                      <a:r>
                        <a:rPr lang="en-US"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(2)</a:t>
                      </a: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資安教育訓練紀錄與成員測驗紀錄</a:t>
                      </a:r>
                      <a:endParaRPr lang="zh-TW" sz="11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Wingdings" panose="05000000000000000000" pitchFamily="2" charset="2"/>
                        <a:buChar char=""/>
                      </a:pPr>
                      <a:r>
                        <a:rPr lang="zh-TW" sz="1200" kern="100"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資安施行建置報告</a:t>
                      </a:r>
                      <a:endParaRPr lang="zh-TW" sz="11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eaLnBrk="0" fontAlgn="auto" latinLnBrk="0" hangingPunct="1">
                        <a:lnSpc>
                          <a:spcPct val="100000"/>
                        </a:lnSpc>
                        <a:spcBef>
                          <a:spcPts val="0"/>
                        </a:spcBef>
                        <a:spcAft>
                          <a:spcPts val="0"/>
                        </a:spcAft>
                        <a:buClrTx/>
                        <a:buSzTx/>
                        <a:buFontTx/>
                        <a:buNone/>
                        <a:tabLst/>
                        <a:defRPr/>
                      </a:pPr>
                      <a:r>
                        <a:rPr lang="zh-TW" altLang="en-US" sz="1200" b="1" kern="100" dirty="0" smtClean="0">
                          <a:solidFill>
                            <a:srgbClr val="FF0000"/>
                          </a:solidFill>
                          <a:effectLst/>
                          <a:latin typeface="微軟正黑體" panose="020B0604030504040204" pitchFamily="34" charset="-120"/>
                          <a:ea typeface="微軟正黑體" panose="020B0604030504040204" pitchFamily="34" charset="-120"/>
                          <a:cs typeface="CG Times"/>
                          <a:hlinkClick r:id="rId2" action="ppaction://hlinkfile"/>
                        </a:rPr>
                        <a:t>已完成</a:t>
                      </a:r>
                      <a:endParaRPr lang="zh-TW" altLang="zh-TW" sz="1200" b="1" kern="100" dirty="0" smtClean="0">
                        <a:solidFill>
                          <a:srgbClr val="FF0000"/>
                        </a:solidFill>
                        <a:effectLst/>
                        <a:latin typeface="微軟正黑體" panose="020B0604030504040204" pitchFamily="34" charset="-120"/>
                        <a:ea typeface="微軟正黑體" panose="020B0604030504040204" pitchFamily="34" charset="-120"/>
                        <a:cs typeface="CG Times"/>
                      </a:endParaRPr>
                    </a:p>
                  </a:txBody>
                  <a:tcPr marL="58181" marR="581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95079784"/>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7E3F5CC-6BD4-421B-B167-0BF491C067FB}"/>
              </a:ext>
            </a:extLst>
          </p:cNvPr>
          <p:cNvSpPr txBox="1">
            <a:spLocks noChangeArrowheads="1"/>
          </p:cNvSpPr>
          <p:nvPr/>
        </p:nvSpPr>
        <p:spPr>
          <a:xfrm>
            <a:off x="1113018" y="25602"/>
            <a:ext cx="6625282"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a:lnSpc>
                <a:spcPts val="4000"/>
              </a:lnSpc>
            </a:pP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附件二、輔導案補充資料</a:t>
            </a:r>
            <a:endPar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矩形 6"/>
          <p:cNvSpPr/>
          <p:nvPr/>
        </p:nvSpPr>
        <p:spPr>
          <a:xfrm>
            <a:off x="395536" y="826206"/>
            <a:ext cx="5832648" cy="605294"/>
          </a:xfrm>
          <a:prstGeom prst="rect">
            <a:avLst/>
          </a:prstGeom>
        </p:spPr>
        <p:txBody>
          <a:bodyPr wrap="square">
            <a:spAutoFit/>
          </a:bodyPr>
          <a:lstStyle/>
          <a:p>
            <a:pPr>
              <a:lnSpc>
                <a:spcPts val="4000"/>
              </a:lnSpc>
            </a:pP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環保回收塑料地磚貼合品質診斷模組：</a:t>
            </a:r>
          </a:p>
        </p:txBody>
      </p:sp>
      <p:sp>
        <p:nvSpPr>
          <p:cNvPr id="8" name="矩形 7"/>
          <p:cNvSpPr/>
          <p:nvPr/>
        </p:nvSpPr>
        <p:spPr>
          <a:xfrm>
            <a:off x="395536" y="1163542"/>
            <a:ext cx="4572000" cy="535916"/>
          </a:xfrm>
          <a:prstGeom prst="rect">
            <a:avLst/>
          </a:prstGeom>
        </p:spPr>
        <p:txBody>
          <a:bodyPr>
            <a:spAutoFit/>
          </a:bodyPr>
          <a:lstStyle/>
          <a:p>
            <a:pPr>
              <a:lnSpc>
                <a:spcPts val="4000"/>
              </a:lnSpc>
            </a:pPr>
            <a:r>
              <a:rPr lang="zh-TW" altLang="en-US" sz="2000"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２</a:t>
            </a:r>
            <a:r>
              <a:rPr lang="en-US" altLang="zh-TW" sz="2000"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自籌款收款進度說明：</a:t>
            </a:r>
          </a:p>
        </p:txBody>
      </p:sp>
      <p:sp>
        <p:nvSpPr>
          <p:cNvPr id="9" name="文字方塊 8"/>
          <p:cNvSpPr txBox="1"/>
          <p:nvPr/>
        </p:nvSpPr>
        <p:spPr>
          <a:xfrm>
            <a:off x="-2340768" y="600503"/>
            <a:ext cx="22221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a:solidFill>
                  <a:prstClr val="black"/>
                </a:solidFill>
                <a:latin typeface="微軟正黑體" panose="020B0604030504040204" pitchFamily="34" charset="-120"/>
                <a:ea typeface="微軟正黑體" panose="020B0604030504040204" pitchFamily="34" charset="-120"/>
              </a:rPr>
              <a:t>_p8</a:t>
            </a:r>
          </a:p>
        </p:txBody>
      </p:sp>
      <p:graphicFrame>
        <p:nvGraphicFramePr>
          <p:cNvPr id="10" name="表格 9">
            <a:extLst>
              <a:ext uri="{FF2B5EF4-FFF2-40B4-BE49-F238E27FC236}">
                <a16:creationId xmlns:a16="http://schemas.microsoft.com/office/drawing/2014/main" id="{C6901E8C-1ED3-4830-97BD-E69421FF468D}"/>
              </a:ext>
            </a:extLst>
          </p:cNvPr>
          <p:cNvGraphicFramePr>
            <a:graphicFrameLocks noGrp="1"/>
          </p:cNvGraphicFramePr>
          <p:nvPr>
            <p:extLst>
              <p:ext uri="{D42A27DB-BD31-4B8C-83A1-F6EECF244321}">
                <p14:modId xmlns:p14="http://schemas.microsoft.com/office/powerpoint/2010/main" val="3949846199"/>
              </p:ext>
            </p:extLst>
          </p:nvPr>
        </p:nvGraphicFramePr>
        <p:xfrm>
          <a:off x="395536" y="1772816"/>
          <a:ext cx="8322245" cy="3168354"/>
        </p:xfrm>
        <a:graphic>
          <a:graphicData uri="http://schemas.openxmlformats.org/drawingml/2006/table">
            <a:tbl>
              <a:tblPr firstRow="1" bandRow="1">
                <a:tableStyleId>{5C22544A-7EE6-4342-B048-85BDC9FD1C3A}</a:tableStyleId>
              </a:tblPr>
              <a:tblGrid>
                <a:gridCol w="1872208">
                  <a:extLst>
                    <a:ext uri="{9D8B030D-6E8A-4147-A177-3AD203B41FA5}">
                      <a16:colId xmlns:a16="http://schemas.microsoft.com/office/drawing/2014/main" val="20003"/>
                    </a:ext>
                  </a:extLst>
                </a:gridCol>
                <a:gridCol w="1218830">
                  <a:extLst>
                    <a:ext uri="{9D8B030D-6E8A-4147-A177-3AD203B41FA5}">
                      <a16:colId xmlns:a16="http://schemas.microsoft.com/office/drawing/2014/main" val="20000"/>
                    </a:ext>
                  </a:extLst>
                </a:gridCol>
                <a:gridCol w="2560979">
                  <a:extLst>
                    <a:ext uri="{9D8B030D-6E8A-4147-A177-3AD203B41FA5}">
                      <a16:colId xmlns:a16="http://schemas.microsoft.com/office/drawing/2014/main" val="20001"/>
                    </a:ext>
                  </a:extLst>
                </a:gridCol>
                <a:gridCol w="2670228">
                  <a:extLst>
                    <a:ext uri="{9D8B030D-6E8A-4147-A177-3AD203B41FA5}">
                      <a16:colId xmlns:a16="http://schemas.microsoft.com/office/drawing/2014/main" val="20002"/>
                    </a:ext>
                  </a:extLst>
                </a:gridCol>
              </a:tblGrid>
              <a:tr h="528059">
                <a:tc>
                  <a:txBody>
                    <a:bodyPr/>
                    <a:lstStyle/>
                    <a:p>
                      <a:pPr algn="ctr"/>
                      <a:r>
                        <a:rPr lang="zh-TW" altLang="en-US" sz="1800" dirty="0" smtClean="0">
                          <a:solidFill>
                            <a:schemeClr val="tx1"/>
                          </a:solidFill>
                          <a:latin typeface="微軟正黑體" panose="020B0604030504040204" pitchFamily="34" charset="-120"/>
                          <a:ea typeface="微軟正黑體" panose="020B0604030504040204" pitchFamily="34" charset="-120"/>
                        </a:rPr>
                        <a:t>輔導計畫名稱</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期別</a:t>
                      </a: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預計收款時間</a:t>
                      </a:r>
                      <a:r>
                        <a:rPr lang="en-US" altLang="zh-TW" sz="1800" dirty="0">
                          <a:solidFill>
                            <a:schemeClr val="tx1"/>
                          </a:solidFill>
                          <a:latin typeface="微軟正黑體" panose="020B0604030504040204" pitchFamily="34" charset="-120"/>
                          <a:ea typeface="微軟正黑體" panose="020B0604030504040204" pitchFamily="34" charset="-120"/>
                        </a:rPr>
                        <a:t>/</a:t>
                      </a:r>
                      <a:r>
                        <a:rPr lang="zh-TW" altLang="en-US" sz="1800" dirty="0">
                          <a:solidFill>
                            <a:schemeClr val="tx1"/>
                          </a:solidFill>
                          <a:latin typeface="微軟正黑體" panose="020B0604030504040204" pitchFamily="34" charset="-120"/>
                          <a:ea typeface="微軟正黑體" panose="020B0604030504040204" pitchFamily="34" charset="-120"/>
                        </a:rPr>
                        <a:t>金額</a:t>
                      </a:r>
                      <a:r>
                        <a:rPr lang="en-US" altLang="zh-TW" sz="1800" dirty="0">
                          <a:solidFill>
                            <a:schemeClr val="tx1"/>
                          </a:solidFill>
                          <a:latin typeface="微軟正黑體" panose="020B0604030504040204" pitchFamily="34" charset="-120"/>
                          <a:ea typeface="微軟正黑體" panose="020B0604030504040204" pitchFamily="34" charset="-120"/>
                        </a:rPr>
                        <a:t>(</a:t>
                      </a:r>
                      <a:r>
                        <a:rPr lang="zh-TW" altLang="en-US" sz="1800" dirty="0">
                          <a:solidFill>
                            <a:schemeClr val="tx1"/>
                          </a:solidFill>
                          <a:latin typeface="微軟正黑體" panose="020B0604030504040204" pitchFamily="34" charset="-120"/>
                          <a:ea typeface="微軟正黑體" panose="020B0604030504040204" pitchFamily="34" charset="-120"/>
                        </a:rPr>
                        <a:t>元</a:t>
                      </a:r>
                      <a:r>
                        <a:rPr lang="en-US" altLang="zh-TW" sz="1800" dirty="0">
                          <a:solidFill>
                            <a:schemeClr val="tx1"/>
                          </a:solidFill>
                          <a:latin typeface="微軟正黑體" panose="020B0604030504040204" pitchFamily="34" charset="-120"/>
                          <a:ea typeface="微軟正黑體" panose="020B0604030504040204" pitchFamily="34" charset="-120"/>
                        </a:rPr>
                        <a:t>)</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800" dirty="0">
                          <a:solidFill>
                            <a:schemeClr val="tx1"/>
                          </a:solidFill>
                          <a:latin typeface="微軟正黑體" panose="020B0604030504040204" pitchFamily="34" charset="-120"/>
                          <a:ea typeface="微軟正黑體" panose="020B0604030504040204" pitchFamily="34" charset="-120"/>
                        </a:rPr>
                        <a:t>實際收款時間</a:t>
                      </a:r>
                      <a:r>
                        <a:rPr lang="en-US" altLang="zh-TW" sz="1800" dirty="0">
                          <a:solidFill>
                            <a:schemeClr val="tx1"/>
                          </a:solidFill>
                          <a:latin typeface="微軟正黑體" panose="020B0604030504040204" pitchFamily="34" charset="-120"/>
                          <a:ea typeface="微軟正黑體" panose="020B0604030504040204" pitchFamily="34" charset="-120"/>
                        </a:rPr>
                        <a:t>/</a:t>
                      </a:r>
                      <a:r>
                        <a:rPr lang="zh-TW" altLang="en-US" sz="1800" dirty="0">
                          <a:solidFill>
                            <a:schemeClr val="tx1"/>
                          </a:solidFill>
                          <a:latin typeface="微軟正黑體" panose="020B0604030504040204" pitchFamily="34" charset="-120"/>
                          <a:ea typeface="微軟正黑體" panose="020B0604030504040204" pitchFamily="34" charset="-120"/>
                        </a:rPr>
                        <a:t>金額</a:t>
                      </a:r>
                      <a:r>
                        <a:rPr lang="en-US" altLang="zh-TW" sz="1800" dirty="0">
                          <a:solidFill>
                            <a:schemeClr val="tx1"/>
                          </a:solidFill>
                          <a:latin typeface="微軟正黑體" panose="020B0604030504040204" pitchFamily="34" charset="-120"/>
                          <a:ea typeface="微軟正黑體" panose="020B0604030504040204" pitchFamily="34" charset="-120"/>
                        </a:rPr>
                        <a:t>(</a:t>
                      </a:r>
                      <a:r>
                        <a:rPr lang="zh-TW" altLang="en-US" sz="1800" dirty="0">
                          <a:solidFill>
                            <a:schemeClr val="tx1"/>
                          </a:solidFill>
                          <a:latin typeface="微軟正黑體" panose="020B0604030504040204" pitchFamily="34" charset="-120"/>
                          <a:ea typeface="微軟正黑體" panose="020B0604030504040204" pitchFamily="34" charset="-120"/>
                        </a:rPr>
                        <a:t>元</a:t>
                      </a:r>
                      <a:r>
                        <a:rPr lang="en-US" altLang="zh-TW" sz="1800" dirty="0">
                          <a:solidFill>
                            <a:schemeClr val="tx1"/>
                          </a:solidFill>
                          <a:latin typeface="微軟正黑體" panose="020B0604030504040204" pitchFamily="34" charset="-120"/>
                          <a:ea typeface="微軟正黑體" panose="020B0604030504040204" pitchFamily="34" charset="-120"/>
                        </a:rPr>
                        <a:t>)</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extLst>
                  <a:ext uri="{0D108BD9-81ED-4DB2-BD59-A6C34878D82A}">
                    <a16:rowId xmlns:a16="http://schemas.microsoft.com/office/drawing/2014/main" val="10000"/>
                  </a:ext>
                </a:extLst>
              </a:tr>
              <a:tr h="528059">
                <a:tc rowSpan="4">
                  <a:txBody>
                    <a:bodyPr/>
                    <a:lstStyle/>
                    <a:p>
                      <a:pPr algn="ctr"/>
                      <a:r>
                        <a:rPr kumimoji="0" lang="zh-TW" altLang="en-US" sz="1800" kern="0" dirty="0" smtClean="0">
                          <a:solidFill>
                            <a:srgbClr val="0000CC"/>
                          </a:solidFill>
                          <a:latin typeface="微軟正黑體" panose="020B0604030504040204" pitchFamily="34" charset="-120"/>
                          <a:ea typeface="微軟正黑體" panose="020B0604030504040204" pitchFamily="34" charset="-120"/>
                          <a:cs typeface="Times New Roman" panose="02020603050405020304" pitchFamily="18" charset="0"/>
                        </a:rPr>
                        <a:t>環保回收塑料地磚貼合品質診斷模組 </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第一期</a:t>
                      </a: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4/30</a:t>
                      </a:r>
                      <a:r>
                        <a:rPr lang="zh-TW" altLang="en-US" sz="1800" dirty="0" smtClean="0">
                          <a:solidFill>
                            <a:schemeClr val="tx1"/>
                          </a:solidFill>
                          <a:latin typeface="微軟正黑體" panose="020B0604030504040204" pitchFamily="34" charset="-120"/>
                          <a:ea typeface="微軟正黑體" panose="020B0604030504040204" pitchFamily="34" charset="-120"/>
                          <a:cs typeface="+mn-cs"/>
                        </a:rPr>
                        <a:t>；</a:t>
                      </a: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$172,400</a:t>
                      </a:r>
                      <a:endParaRPr lang="zh-TW" altLang="en-US" sz="1800" dirty="0">
                        <a:solidFill>
                          <a:schemeClr val="tx1"/>
                        </a:solidFill>
                        <a:latin typeface="微軟正黑體" panose="020B0604030504040204" pitchFamily="34" charset="-120"/>
                        <a:ea typeface="微軟正黑體" panose="020B0604030504040204" pitchFamily="34" charset="-120"/>
                        <a:cs typeface="+mn-cs"/>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5/27</a:t>
                      </a:r>
                      <a:r>
                        <a:rPr lang="zh-TW" altLang="en-US" sz="1800" dirty="0" smtClean="0">
                          <a:solidFill>
                            <a:schemeClr val="tx1"/>
                          </a:solidFill>
                          <a:latin typeface="微軟正黑體" panose="020B0604030504040204" pitchFamily="34" charset="-120"/>
                          <a:ea typeface="微軟正黑體" panose="020B0604030504040204" pitchFamily="34" charset="-120"/>
                          <a:cs typeface="+mn-cs"/>
                        </a:rPr>
                        <a:t>；</a:t>
                      </a: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$172,400</a:t>
                      </a:r>
                      <a:endParaRPr lang="zh-TW" altLang="en-US" sz="1800" dirty="0">
                        <a:solidFill>
                          <a:schemeClr val="tx1"/>
                        </a:solidFill>
                        <a:latin typeface="微軟正黑體" panose="020B0604030504040204" pitchFamily="34" charset="-120"/>
                        <a:ea typeface="微軟正黑體" panose="020B0604030504040204" pitchFamily="34" charset="-120"/>
                        <a:cs typeface="+mn-cs"/>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8059">
                <a:tc vMerge="1">
                  <a:txBody>
                    <a:bodyPr/>
                    <a:lstStyle/>
                    <a:p>
                      <a:pPr algn="ct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第二期</a:t>
                      </a: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4/30</a:t>
                      </a:r>
                      <a:r>
                        <a:rPr lang="zh-TW" altLang="en-US" sz="1800" dirty="0" smtClean="0">
                          <a:solidFill>
                            <a:schemeClr val="tx1"/>
                          </a:solidFill>
                          <a:latin typeface="微軟正黑體" panose="020B0604030504040204" pitchFamily="34" charset="-120"/>
                          <a:ea typeface="微軟正黑體" panose="020B0604030504040204" pitchFamily="34" charset="-120"/>
                          <a:cs typeface="+mn-cs"/>
                        </a:rPr>
                        <a:t>；</a:t>
                      </a: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$301,700</a:t>
                      </a:r>
                      <a:endParaRPr lang="zh-TW" altLang="en-US" sz="1800" dirty="0">
                        <a:solidFill>
                          <a:schemeClr val="tx1"/>
                        </a:solidFill>
                        <a:latin typeface="微軟正黑體" panose="020B0604030504040204" pitchFamily="34" charset="-120"/>
                        <a:ea typeface="微軟正黑體" panose="020B0604030504040204" pitchFamily="34" charset="-120"/>
                        <a:cs typeface="+mn-cs"/>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7/31</a:t>
                      </a:r>
                      <a:r>
                        <a:rPr lang="zh-TW" altLang="en-US" sz="1800" dirty="0" smtClean="0">
                          <a:solidFill>
                            <a:schemeClr val="tx1"/>
                          </a:solidFill>
                          <a:latin typeface="微軟正黑體" panose="020B0604030504040204" pitchFamily="34" charset="-120"/>
                          <a:ea typeface="微軟正黑體" panose="020B0604030504040204" pitchFamily="34" charset="-120"/>
                          <a:cs typeface="+mn-cs"/>
                        </a:rPr>
                        <a:t>；</a:t>
                      </a: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$301,700</a:t>
                      </a:r>
                      <a:endParaRPr lang="zh-TW" altLang="en-US" sz="1800" dirty="0">
                        <a:solidFill>
                          <a:schemeClr val="tx1"/>
                        </a:solidFill>
                        <a:latin typeface="微軟正黑體" panose="020B0604030504040204" pitchFamily="34" charset="-120"/>
                        <a:ea typeface="微軟正黑體" panose="020B0604030504040204" pitchFamily="34" charset="-120"/>
                        <a:cs typeface="+mn-cs"/>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28059">
                <a:tc vMerge="1">
                  <a:txBody>
                    <a:bodyPr/>
                    <a:lstStyle/>
                    <a:p>
                      <a:pPr algn="ct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第三期</a:t>
                      </a: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8/30</a:t>
                      </a:r>
                      <a:r>
                        <a:rPr lang="zh-TW" altLang="en-US" sz="1800" dirty="0" smtClean="0">
                          <a:solidFill>
                            <a:schemeClr val="tx1"/>
                          </a:solidFill>
                          <a:latin typeface="微軟正黑體" panose="020B0604030504040204" pitchFamily="34" charset="-120"/>
                          <a:ea typeface="微軟正黑體" panose="020B0604030504040204" pitchFamily="34" charset="-120"/>
                          <a:cs typeface="+mn-cs"/>
                        </a:rPr>
                        <a:t>；</a:t>
                      </a: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$301,700</a:t>
                      </a:r>
                      <a:endParaRPr lang="zh-TW" altLang="en-US" sz="1800" dirty="0">
                        <a:solidFill>
                          <a:schemeClr val="tx1"/>
                        </a:solidFill>
                        <a:latin typeface="微軟正黑體" panose="020B0604030504040204" pitchFamily="34" charset="-120"/>
                        <a:ea typeface="微軟正黑體" panose="020B0604030504040204" pitchFamily="34" charset="-120"/>
                        <a:cs typeface="+mn-cs"/>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9/30</a:t>
                      </a:r>
                      <a:r>
                        <a:rPr lang="zh-TW" altLang="en-US" sz="1800" dirty="0" smtClean="0">
                          <a:solidFill>
                            <a:schemeClr val="tx1"/>
                          </a:solidFill>
                          <a:latin typeface="微軟正黑體" panose="020B0604030504040204" pitchFamily="34" charset="-120"/>
                          <a:ea typeface="微軟正黑體" panose="020B0604030504040204" pitchFamily="34" charset="-120"/>
                          <a:cs typeface="+mn-cs"/>
                        </a:rPr>
                        <a:t>；</a:t>
                      </a: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$301,700</a:t>
                      </a:r>
                      <a:endParaRPr lang="zh-TW" altLang="en-US" sz="1800" dirty="0">
                        <a:solidFill>
                          <a:schemeClr val="tx1"/>
                        </a:solidFill>
                        <a:latin typeface="微軟正黑體" panose="020B0604030504040204" pitchFamily="34" charset="-120"/>
                        <a:ea typeface="微軟正黑體" panose="020B0604030504040204" pitchFamily="34" charset="-120"/>
                        <a:cs typeface="+mn-cs"/>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28059">
                <a:tc vMerge="1">
                  <a:txBody>
                    <a:bodyPr/>
                    <a:lstStyle/>
                    <a:p>
                      <a:pPr algn="ct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第四期</a:t>
                      </a: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10/20</a:t>
                      </a:r>
                      <a:r>
                        <a:rPr lang="zh-TW" altLang="en-US" sz="1800" dirty="0" smtClean="0">
                          <a:solidFill>
                            <a:schemeClr val="tx1"/>
                          </a:solidFill>
                          <a:latin typeface="微軟正黑體" panose="020B0604030504040204" pitchFamily="34" charset="-120"/>
                          <a:ea typeface="微軟正黑體" panose="020B0604030504040204" pitchFamily="34" charset="-120"/>
                          <a:cs typeface="+mn-cs"/>
                        </a:rPr>
                        <a:t>；</a:t>
                      </a: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$86,200</a:t>
                      </a:r>
                      <a:endParaRPr lang="zh-TW" altLang="en-US" sz="1800" dirty="0">
                        <a:solidFill>
                          <a:schemeClr val="tx1"/>
                        </a:solidFill>
                        <a:latin typeface="微軟正黑體" panose="020B0604030504040204" pitchFamily="34" charset="-120"/>
                        <a:ea typeface="微軟正黑體" panose="020B0604030504040204" pitchFamily="34" charset="-120"/>
                        <a:cs typeface="+mn-cs"/>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10/31</a:t>
                      </a:r>
                      <a:r>
                        <a:rPr lang="zh-TW" altLang="en-US" sz="1800" dirty="0" smtClean="0">
                          <a:solidFill>
                            <a:schemeClr val="tx1"/>
                          </a:solidFill>
                          <a:latin typeface="微軟正黑體" panose="020B0604030504040204" pitchFamily="34" charset="-120"/>
                          <a:ea typeface="微軟正黑體" panose="020B0604030504040204" pitchFamily="34" charset="-120"/>
                          <a:cs typeface="+mn-cs"/>
                        </a:rPr>
                        <a:t>；</a:t>
                      </a:r>
                      <a:r>
                        <a:rPr lang="en-US" altLang="zh-TW" sz="1800" dirty="0" smtClean="0">
                          <a:solidFill>
                            <a:schemeClr val="tx1"/>
                          </a:solidFill>
                          <a:latin typeface="微軟正黑體" panose="020B0604030504040204" pitchFamily="34" charset="-120"/>
                          <a:ea typeface="微軟正黑體" panose="020B0604030504040204" pitchFamily="34" charset="-120"/>
                          <a:cs typeface="+mn-cs"/>
                        </a:rPr>
                        <a:t>$86,200</a:t>
                      </a:r>
                      <a:endParaRPr lang="zh-TW" altLang="en-US" sz="1800" dirty="0" smtClean="0">
                        <a:solidFill>
                          <a:schemeClr val="tx1"/>
                        </a:solidFill>
                        <a:latin typeface="微軟正黑體" panose="020B0604030504040204" pitchFamily="34" charset="-120"/>
                        <a:ea typeface="微軟正黑體" panose="020B0604030504040204" pitchFamily="34" charset="-120"/>
                        <a:cs typeface="+mn-cs"/>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28059">
                <a:tc gridSpan="2">
                  <a:txBody>
                    <a:bodyPr/>
                    <a:lstStyle/>
                    <a:p>
                      <a:pPr algn="ctr"/>
                      <a:r>
                        <a:rPr lang="zh-TW" altLang="en-US" sz="1800" dirty="0" smtClean="0">
                          <a:solidFill>
                            <a:schemeClr val="tx1"/>
                          </a:solidFill>
                          <a:latin typeface="微軟正黑體" panose="020B0604030504040204" pitchFamily="34" charset="-120"/>
                          <a:ea typeface="微軟正黑體" panose="020B0604030504040204" pitchFamily="34" charset="-120"/>
                        </a:rPr>
                        <a:t>總金額</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dirty="0" smtClean="0">
                          <a:solidFill>
                            <a:schemeClr val="tx1"/>
                          </a:solidFill>
                          <a:latin typeface="微軟正黑體" panose="020B0604030504040204" pitchFamily="34" charset="-120"/>
                          <a:ea typeface="微軟正黑體" panose="020B0604030504040204" pitchFamily="34" charset="-120"/>
                        </a:rPr>
                        <a:t>$862,000.</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latin typeface="微軟正黑體" panose="020B0604030504040204" pitchFamily="34" charset="-120"/>
                          <a:ea typeface="微軟正黑體" panose="020B0604030504040204" pitchFamily="34" charset="-120"/>
                        </a:rPr>
                        <a:t>$862,000.</a:t>
                      </a:r>
                      <a:endParaRPr lang="zh-TW" altLang="en-US" sz="1800" dirty="0" smtClean="0">
                        <a:solidFill>
                          <a:schemeClr val="tx1"/>
                        </a:solidFill>
                        <a:latin typeface="微軟正黑體" panose="020B0604030504040204" pitchFamily="34" charset="-120"/>
                        <a:ea typeface="微軟正黑體" panose="020B0604030504040204" pitchFamily="34" charset="-120"/>
                      </a:endParaRPr>
                    </a:p>
                  </a:txBody>
                  <a:tcPr marL="91452" marR="91452"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796660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剪去並圓角化單一角落 30">
            <a:extLst>
              <a:ext uri="{FF2B5EF4-FFF2-40B4-BE49-F238E27FC236}">
                <a16:creationId xmlns:a16="http://schemas.microsoft.com/office/drawing/2014/main" id="{AF19E813-1F47-4253-AC89-69703F16904E}"/>
              </a:ext>
            </a:extLst>
          </p:cNvPr>
          <p:cNvSpPr/>
          <p:nvPr/>
        </p:nvSpPr>
        <p:spPr>
          <a:xfrm>
            <a:off x="179512" y="2172924"/>
            <a:ext cx="8723171" cy="1902839"/>
          </a:xfrm>
          <a:prstGeom prst="snipRoundRect">
            <a:avLst>
              <a:gd name="adj1" fmla="val 0"/>
              <a:gd name="adj2" fmla="val 15116"/>
            </a:avLst>
          </a:prstGeom>
          <a:solidFill>
            <a:srgbClr val="70AD47">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Arial"/>
              <a:ea typeface="微軟正黑體"/>
              <a:cs typeface="+mn-cs"/>
            </a:endParaRPr>
          </a:p>
        </p:txBody>
      </p:sp>
      <p:sp>
        <p:nvSpPr>
          <p:cNvPr id="32" name="平行四邊形 31">
            <a:extLst>
              <a:ext uri="{FF2B5EF4-FFF2-40B4-BE49-F238E27FC236}">
                <a16:creationId xmlns:a16="http://schemas.microsoft.com/office/drawing/2014/main" id="{C9879E38-3E45-485C-8FD7-23D75352C52C}"/>
              </a:ext>
            </a:extLst>
          </p:cNvPr>
          <p:cNvSpPr/>
          <p:nvPr/>
        </p:nvSpPr>
        <p:spPr>
          <a:xfrm>
            <a:off x="0" y="116632"/>
            <a:ext cx="9144000" cy="863165"/>
          </a:xfrm>
          <a:prstGeom prst="parallelogram">
            <a:avLst>
              <a:gd name="adj" fmla="val 0"/>
            </a:avLst>
          </a:prstGeom>
          <a:solidFill>
            <a:srgbClr val="FFCCCC">
              <a:alpha val="41176"/>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Arial"/>
              <a:ea typeface="微軟正黑體"/>
              <a:cs typeface="+mn-cs"/>
            </a:endParaRPr>
          </a:p>
        </p:txBody>
      </p:sp>
      <p:sp>
        <p:nvSpPr>
          <p:cNvPr id="33" name="矩形 32">
            <a:extLst>
              <a:ext uri="{FF2B5EF4-FFF2-40B4-BE49-F238E27FC236}">
                <a16:creationId xmlns:a16="http://schemas.microsoft.com/office/drawing/2014/main" id="{07284CA2-C64D-44D8-8D22-FCB063604CB8}"/>
              </a:ext>
            </a:extLst>
          </p:cNvPr>
          <p:cNvSpPr/>
          <p:nvPr/>
        </p:nvSpPr>
        <p:spPr>
          <a:xfrm>
            <a:off x="343878" y="225048"/>
            <a:ext cx="5378395" cy="646331"/>
          </a:xfrm>
          <a:prstGeom prst="rect">
            <a:avLst/>
          </a:prstGeom>
        </p:spPr>
        <p:txBody>
          <a:bodyPr wrap="none">
            <a:spAutoFit/>
          </a:bodyPr>
          <a:lstStyle/>
          <a:p>
            <a:pPr eaLnBrk="1" fontAlgn="auto" hangingPunct="1">
              <a:spcBef>
                <a:spcPts val="0"/>
              </a:spcBef>
              <a:spcAft>
                <a:spcPts val="0"/>
              </a:spcAft>
            </a:pPr>
            <a:r>
              <a:rPr lang="en-US" altLang="zh-TW" sz="3600" b="1" kern="0" dirty="0">
                <a:solidFill>
                  <a:srgbClr val="C00000"/>
                </a:solidFill>
                <a:latin typeface="微軟正黑體" panose="020B0604030504040204" pitchFamily="34" charset="-120"/>
                <a:ea typeface="微軟正黑體" panose="020B0604030504040204" pitchFamily="34" charset="-120"/>
              </a:rPr>
              <a:t>111</a:t>
            </a:r>
            <a:r>
              <a:rPr lang="zh-TW" altLang="en-US" sz="3600" b="1" kern="0" dirty="0">
                <a:solidFill>
                  <a:srgbClr val="C00000"/>
                </a:solidFill>
                <a:latin typeface="微軟正黑體" panose="020B0604030504040204" pitchFamily="34" charset="-120"/>
                <a:ea typeface="微軟正黑體" panose="020B0604030504040204" pitchFamily="34" charset="-120"/>
              </a:rPr>
              <a:t>年</a:t>
            </a:r>
            <a:r>
              <a:rPr lang="en-US" altLang="zh-TW" sz="3600" b="1" kern="0" dirty="0">
                <a:solidFill>
                  <a:srgbClr val="C00000"/>
                </a:solidFill>
                <a:latin typeface="微軟正黑體" panose="020B0604030504040204" pitchFamily="34" charset="-120"/>
                <a:ea typeface="微軟正黑體" panose="020B0604030504040204" pitchFamily="34" charset="-120"/>
              </a:rPr>
              <a:t>AI</a:t>
            </a:r>
            <a:r>
              <a:rPr lang="zh-TW" altLang="en-US" sz="3600" b="1" kern="0" dirty="0">
                <a:solidFill>
                  <a:srgbClr val="C00000"/>
                </a:solidFill>
                <a:latin typeface="微軟正黑體" panose="020B0604030504040204" pitchFamily="34" charset="-120"/>
                <a:ea typeface="微軟正黑體" panose="020B0604030504040204" pitchFamily="34" charset="-120"/>
              </a:rPr>
              <a:t>輔導案一頁說明</a:t>
            </a:r>
            <a:endParaRPr kumimoji="0" lang="zh-TW" altLang="en-US" sz="3600" b="1" dirty="0">
              <a:solidFill>
                <a:srgbClr val="C00000"/>
              </a:solidFill>
              <a:latin typeface="Arial"/>
              <a:ea typeface="微軟正黑體"/>
            </a:endParaRPr>
          </a:p>
        </p:txBody>
      </p:sp>
      <p:sp>
        <p:nvSpPr>
          <p:cNvPr id="34" name="矩形 33">
            <a:extLst>
              <a:ext uri="{FF2B5EF4-FFF2-40B4-BE49-F238E27FC236}">
                <a16:creationId xmlns:a16="http://schemas.microsoft.com/office/drawing/2014/main" id="{A00FE3BD-D20D-4ACE-A8A1-5282A81CDC9A}"/>
              </a:ext>
            </a:extLst>
          </p:cNvPr>
          <p:cNvSpPr/>
          <p:nvPr/>
        </p:nvSpPr>
        <p:spPr>
          <a:xfrm>
            <a:off x="0" y="116632"/>
            <a:ext cx="107504" cy="863165"/>
          </a:xfrm>
          <a:prstGeom prst="rect">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Arial"/>
              <a:ea typeface="微軟正黑體"/>
              <a:cs typeface="+mn-cs"/>
            </a:endParaRPr>
          </a:p>
        </p:txBody>
      </p:sp>
      <p:sp>
        <p:nvSpPr>
          <p:cNvPr id="35" name="矩形 34">
            <a:extLst>
              <a:ext uri="{FF2B5EF4-FFF2-40B4-BE49-F238E27FC236}">
                <a16:creationId xmlns:a16="http://schemas.microsoft.com/office/drawing/2014/main" id="{B25CBD16-4FDB-48F8-829C-D8FDA605EEC0}"/>
              </a:ext>
            </a:extLst>
          </p:cNvPr>
          <p:cNvSpPr/>
          <p:nvPr/>
        </p:nvSpPr>
        <p:spPr>
          <a:xfrm>
            <a:off x="120798" y="1216518"/>
            <a:ext cx="2597186" cy="400110"/>
          </a:xfrm>
          <a:prstGeom prst="rect">
            <a:avLst/>
          </a:prstGeom>
        </p:spPr>
        <p:txBody>
          <a:bodyPr wrap="none">
            <a:spAutoFit/>
          </a:bodyPr>
          <a:lstStyle/>
          <a:p>
            <a:pPr marL="342900" indent="-342900" eaLnBrk="1" fontAlgn="auto" hangingPunct="1">
              <a:spcBef>
                <a:spcPts val="0"/>
              </a:spcBef>
              <a:spcAft>
                <a:spcPts val="0"/>
              </a:spcAft>
              <a:buClr>
                <a:prstClr val="black"/>
              </a:buClr>
              <a:buFont typeface="Wingdings" panose="05000000000000000000" pitchFamily="2" charset="2"/>
              <a:buChar char="l"/>
            </a:pPr>
            <a:r>
              <a:rPr lang="en-US" altLang="zh-TW" sz="2000" b="1"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sym typeface="Calibri"/>
              </a:rPr>
              <a:t>OOOO-</a:t>
            </a:r>
            <a:r>
              <a:rPr lang="zh-TW" altLang="en-US" sz="2000" b="1"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sym typeface="Calibri"/>
              </a:rPr>
              <a:t>案例說明</a:t>
            </a:r>
            <a:endParaRPr kumimoji="0" lang="zh-TW" altLang="en-US" sz="2000" b="1" dirty="0">
              <a:solidFill>
                <a:prstClr val="black"/>
              </a:solidFill>
              <a:latin typeface="Arial"/>
              <a:ea typeface="微軟正黑體"/>
            </a:endParaRPr>
          </a:p>
        </p:txBody>
      </p:sp>
      <p:sp>
        <p:nvSpPr>
          <p:cNvPr id="36" name="矩形 35">
            <a:extLst>
              <a:ext uri="{FF2B5EF4-FFF2-40B4-BE49-F238E27FC236}">
                <a16:creationId xmlns:a16="http://schemas.microsoft.com/office/drawing/2014/main" id="{E004AA6F-464F-4171-9740-D9A9CFDB282C}"/>
              </a:ext>
            </a:extLst>
          </p:cNvPr>
          <p:cNvSpPr/>
          <p:nvPr/>
        </p:nvSpPr>
        <p:spPr>
          <a:xfrm>
            <a:off x="179512" y="1772816"/>
            <a:ext cx="1620000" cy="400110"/>
          </a:xfrm>
          <a:prstGeom prst="rect">
            <a:avLst/>
          </a:prstGeom>
          <a:solidFill>
            <a:srgbClr val="70AD47">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dirty="0">
                <a:ln>
                  <a:noFill/>
                </a:ln>
                <a:solidFill>
                  <a:srgbClr val="70AD47">
                    <a:lumMod val="20000"/>
                    <a:lumOff val="80000"/>
                  </a:srgbClr>
                </a:solidFill>
                <a:effectLst/>
                <a:uLnTx/>
                <a:uFillTx/>
                <a:latin typeface="Arial"/>
                <a:ea typeface="微軟正黑體"/>
                <a:cs typeface="+mn-cs"/>
              </a:rPr>
              <a:t>受輔導業者</a:t>
            </a:r>
          </a:p>
        </p:txBody>
      </p:sp>
      <p:sp>
        <p:nvSpPr>
          <p:cNvPr id="37" name="矩形: 剪去並圓角化單一角落 36">
            <a:extLst>
              <a:ext uri="{FF2B5EF4-FFF2-40B4-BE49-F238E27FC236}">
                <a16:creationId xmlns:a16="http://schemas.microsoft.com/office/drawing/2014/main" id="{D48D6923-2167-4155-AC21-B6797F19C425}"/>
              </a:ext>
            </a:extLst>
          </p:cNvPr>
          <p:cNvSpPr/>
          <p:nvPr/>
        </p:nvSpPr>
        <p:spPr>
          <a:xfrm>
            <a:off x="152104" y="4673800"/>
            <a:ext cx="6552728" cy="1867891"/>
          </a:xfrm>
          <a:prstGeom prst="snipRoundRect">
            <a:avLst>
              <a:gd name="adj1" fmla="val 0"/>
              <a:gd name="adj2" fmla="val 15116"/>
            </a:avLst>
          </a:prstGeom>
          <a:solidFill>
            <a:sysClr val="window" lastClr="FFFFFF">
              <a:lumMod val="9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Arial"/>
              <a:ea typeface="微軟正黑體"/>
              <a:cs typeface="+mn-cs"/>
            </a:endParaRPr>
          </a:p>
        </p:txBody>
      </p:sp>
      <p:sp>
        <p:nvSpPr>
          <p:cNvPr id="38" name="矩形 37">
            <a:extLst>
              <a:ext uri="{FF2B5EF4-FFF2-40B4-BE49-F238E27FC236}">
                <a16:creationId xmlns:a16="http://schemas.microsoft.com/office/drawing/2014/main" id="{7B4D3A72-A66E-4F86-A6BD-EE4C6A29E247}"/>
              </a:ext>
            </a:extLst>
          </p:cNvPr>
          <p:cNvSpPr/>
          <p:nvPr/>
        </p:nvSpPr>
        <p:spPr>
          <a:xfrm>
            <a:off x="179512" y="4273690"/>
            <a:ext cx="1620000" cy="400110"/>
          </a:xfrm>
          <a:prstGeom prst="rect">
            <a:avLst/>
          </a:prstGeom>
          <a:solidFill>
            <a:sysClr val="windowText" lastClr="000000">
              <a:lumMod val="75000"/>
              <a:lumOff val="2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dirty="0">
                <a:ln>
                  <a:noFill/>
                </a:ln>
                <a:solidFill>
                  <a:prstClr val="white">
                    <a:lumMod val="95000"/>
                  </a:prstClr>
                </a:solidFill>
                <a:effectLst/>
                <a:uLnTx/>
                <a:uFillTx/>
                <a:latin typeface="Arial"/>
                <a:ea typeface="微軟正黑體"/>
                <a:cs typeface="+mn-cs"/>
              </a:rPr>
              <a:t>輔導業者</a:t>
            </a:r>
          </a:p>
        </p:txBody>
      </p:sp>
      <p:sp>
        <p:nvSpPr>
          <p:cNvPr id="39" name="矩形 38">
            <a:extLst>
              <a:ext uri="{FF2B5EF4-FFF2-40B4-BE49-F238E27FC236}">
                <a16:creationId xmlns:a16="http://schemas.microsoft.com/office/drawing/2014/main" id="{CFAED83E-3A0A-4337-83A6-3565CBC07074}"/>
              </a:ext>
            </a:extLst>
          </p:cNvPr>
          <p:cNvSpPr/>
          <p:nvPr/>
        </p:nvSpPr>
        <p:spPr>
          <a:xfrm>
            <a:off x="1915722" y="1835292"/>
            <a:ext cx="2031325" cy="369332"/>
          </a:xfrm>
          <a:prstGeom prst="rect">
            <a:avLst/>
          </a:prstGeom>
        </p:spPr>
        <p:txBody>
          <a:bodyPr wrap="none">
            <a:spAutoFit/>
          </a:bodyPr>
          <a:lstStyle/>
          <a:p>
            <a:pPr eaLnBrk="1" fontAlgn="auto" hangingPunct="1">
              <a:spcBef>
                <a:spcPts val="0"/>
              </a:spcBef>
              <a:spcAft>
                <a:spcPts val="0"/>
              </a:spcAft>
            </a:pPr>
            <a:r>
              <a:rPr kumimoji="0" lang="zh-TW" altLang="en-US" sz="1800" b="1" dirty="0">
                <a:solidFill>
                  <a:srgbClr val="000000"/>
                </a:solidFill>
                <a:latin typeface="微軟正黑體" panose="020B0604030504040204" pitchFamily="34" charset="-120"/>
                <a:ea typeface="微軟正黑體" panose="020B0604030504040204" pitchFamily="34" charset="-120"/>
              </a:rPr>
              <a:t>宏英工業有限公司</a:t>
            </a:r>
            <a:endParaRPr kumimoji="0" lang="zh-TW" altLang="en-US" sz="1800" b="1" dirty="0">
              <a:solidFill>
                <a:prstClr val="black"/>
              </a:solidFill>
              <a:latin typeface="Arial"/>
              <a:ea typeface="微軟正黑體"/>
            </a:endParaRPr>
          </a:p>
        </p:txBody>
      </p:sp>
      <p:sp>
        <p:nvSpPr>
          <p:cNvPr id="40" name="圓角矩形圖說文字 28">
            <a:extLst>
              <a:ext uri="{FF2B5EF4-FFF2-40B4-BE49-F238E27FC236}">
                <a16:creationId xmlns:a16="http://schemas.microsoft.com/office/drawing/2014/main" id="{20EB8820-CDAA-46E4-9DB3-42B9B2BA74CE}"/>
              </a:ext>
            </a:extLst>
          </p:cNvPr>
          <p:cNvSpPr/>
          <p:nvPr/>
        </p:nvSpPr>
        <p:spPr>
          <a:xfrm rot="5400000">
            <a:off x="3793806" y="628877"/>
            <a:ext cx="1556388" cy="5004551"/>
          </a:xfrm>
          <a:prstGeom prst="wedgeRoundRectCallout">
            <a:avLst>
              <a:gd name="adj1" fmla="val -35189"/>
              <a:gd name="adj2" fmla="val 55800"/>
              <a:gd name="adj3" fmla="val 16667"/>
            </a:avLst>
          </a:prstGeom>
          <a:solidFill>
            <a:sysClr val="window" lastClr="FFFFFF"/>
          </a:solidFill>
          <a:ln w="57150" cap="flat" cmpd="sng" algn="ctr">
            <a:solidFill>
              <a:sysClr val="window" lastClr="FFFFFF"/>
            </a:solidFill>
            <a:prstDash val="solid"/>
          </a:ln>
          <a:effectLst/>
        </p:spPr>
        <p:txBody>
          <a:bodyPr vert="vert270" rtlCol="0" anchor="t"/>
          <a:lstStyle/>
          <a:p>
            <a:pPr marL="0" marR="0" lvl="0" indent="0" algn="just" defTabSz="914400" eaLnBrk="1" fontAlgn="auto" latinLnBrk="0" hangingPunct="1">
              <a:lnSpc>
                <a:spcPts val="2900"/>
              </a:lnSpc>
              <a:spcBef>
                <a:spcPts val="600"/>
              </a:spcBef>
              <a:spcAft>
                <a:spcPts val="0"/>
              </a:spcAft>
              <a:buClrTx/>
              <a:buSzTx/>
              <a:buFontTx/>
              <a:buNone/>
              <a:tabLst/>
              <a:defRPr/>
            </a:pPr>
            <a:endParaRPr kumimoji="0" lang="en-US" altLang="zh-TW" sz="1600" b="1"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2" name="矩形 41">
            <a:extLst>
              <a:ext uri="{FF2B5EF4-FFF2-40B4-BE49-F238E27FC236}">
                <a16:creationId xmlns:a16="http://schemas.microsoft.com/office/drawing/2014/main" id="{F9B85057-B134-4B9F-95E5-8D102EA29B58}"/>
              </a:ext>
            </a:extLst>
          </p:cNvPr>
          <p:cNvSpPr/>
          <p:nvPr/>
        </p:nvSpPr>
        <p:spPr>
          <a:xfrm>
            <a:off x="244513" y="4794751"/>
            <a:ext cx="4040671" cy="1862048"/>
          </a:xfrm>
          <a:prstGeom prst="rect">
            <a:avLst/>
          </a:prstGeom>
        </p:spPr>
        <p:txBody>
          <a:bodyPr wrap="square">
            <a:spAutoFit/>
          </a:bodyPr>
          <a:lstStyle/>
          <a:p>
            <a:pPr marL="180975" indent="-180975" algn="just" eaLnBrk="1" fontAlgn="auto" hangingPunct="1">
              <a:lnSpc>
                <a:spcPts val="2300"/>
              </a:lnSpc>
              <a:spcBef>
                <a:spcPts val="0"/>
              </a:spcBef>
              <a:spcAft>
                <a:spcPts val="0"/>
              </a:spcAft>
              <a:buFont typeface="微軟正黑體" panose="020B0604030504040204" pitchFamily="34" charset="-120"/>
              <a:buChar char="-"/>
            </a:pPr>
            <a:r>
              <a:rPr kumimoji="0" lang="zh-TW" altLang="en-US" sz="1600" dirty="0">
                <a:solidFill>
                  <a:prstClr val="black"/>
                </a:solidFill>
                <a:latin typeface="微軟正黑體" panose="020B0604030504040204" pitchFamily="34" charset="-120"/>
                <a:ea typeface="微軟正黑體" panose="020B0604030504040204" pitchFamily="34" charset="-120"/>
              </a:rPr>
              <a:t>加裝雷射測</a:t>
            </a:r>
            <a:r>
              <a:rPr kumimoji="0" lang="zh-TW" altLang="en-US" sz="1600" dirty="0" smtClean="0">
                <a:solidFill>
                  <a:prstClr val="black"/>
                </a:solidFill>
                <a:latin typeface="微軟正黑體" panose="020B0604030504040204" pitchFamily="34" charset="-120"/>
                <a:ea typeface="微軟正黑體" panose="020B0604030504040204" pitchFamily="34" charset="-120"/>
              </a:rPr>
              <a:t>距感</a:t>
            </a:r>
            <a:r>
              <a:rPr kumimoji="0" lang="zh-TW" altLang="en-US" sz="1600" dirty="0">
                <a:solidFill>
                  <a:prstClr val="black"/>
                </a:solidFill>
                <a:latin typeface="微軟正黑體" panose="020B0604030504040204" pitchFamily="34" charset="-120"/>
                <a:ea typeface="微軟正黑體" panose="020B0604030504040204" pitchFamily="34" charset="-120"/>
              </a:rPr>
              <a:t>測</a:t>
            </a:r>
            <a:r>
              <a:rPr kumimoji="0" lang="zh-TW" altLang="en-US" sz="1600" dirty="0" smtClean="0">
                <a:solidFill>
                  <a:prstClr val="black"/>
                </a:solidFill>
                <a:latin typeface="微軟正黑體" panose="020B0604030504040204" pitchFamily="34" charset="-120"/>
                <a:ea typeface="微軟正黑體" panose="020B0604030504040204" pitchFamily="34" charset="-120"/>
              </a:rPr>
              <a:t>器等，擷取設備生產參數、塑膠。</a:t>
            </a:r>
            <a:endParaRPr kumimoji="0" lang="en-US" altLang="zh-TW" sz="1600" dirty="0">
              <a:solidFill>
                <a:prstClr val="black"/>
              </a:solidFill>
              <a:latin typeface="微軟正黑體" panose="020B0604030504040204" pitchFamily="34" charset="-120"/>
              <a:ea typeface="微軟正黑體" panose="020B0604030504040204" pitchFamily="34" charset="-120"/>
            </a:endParaRPr>
          </a:p>
          <a:p>
            <a:pPr marL="180975" indent="-180975" algn="just" eaLnBrk="1" fontAlgn="auto" hangingPunct="1">
              <a:lnSpc>
                <a:spcPts val="2300"/>
              </a:lnSpc>
              <a:spcBef>
                <a:spcPts val="0"/>
              </a:spcBef>
              <a:spcAft>
                <a:spcPts val="0"/>
              </a:spcAft>
              <a:buFont typeface="微軟正黑體" panose="020B0604030504040204" pitchFamily="34" charset="-120"/>
              <a:buChar char="-"/>
            </a:pPr>
            <a:endParaRPr kumimoji="0" lang="en-US" altLang="zh-TW" sz="1600" dirty="0">
              <a:solidFill>
                <a:prstClr val="black"/>
              </a:solidFill>
              <a:latin typeface="微軟正黑體" panose="020B0604030504040204" pitchFamily="34" charset="-120"/>
              <a:ea typeface="微軟正黑體" panose="020B0604030504040204" pitchFamily="34" charset="-120"/>
            </a:endParaRPr>
          </a:p>
          <a:p>
            <a:pPr marL="180975" indent="-180975" algn="just" eaLnBrk="1" fontAlgn="auto" hangingPunct="1">
              <a:lnSpc>
                <a:spcPts val="2300"/>
              </a:lnSpc>
              <a:spcBef>
                <a:spcPts val="0"/>
              </a:spcBef>
              <a:spcAft>
                <a:spcPts val="0"/>
              </a:spcAft>
              <a:buFont typeface="微軟正黑體" panose="020B0604030504040204" pitchFamily="34" charset="-120"/>
              <a:buChar char="-"/>
            </a:pPr>
            <a:r>
              <a:rPr lang="zh-TW" altLang="en-US" sz="1600" dirty="0">
                <a:latin typeface="微軟正黑體" panose="020B0604030504040204" pitchFamily="34" charset="-120"/>
                <a:ea typeface="微軟正黑體" panose="020B0604030504040204" pitchFamily="34" charset="-120"/>
                <a:cs typeface="Times New Roman" panose="02020603050405020304" pitchFamily="18" charset="0"/>
              </a:rPr>
              <a:t>藉</a:t>
            </a:r>
            <a:r>
              <a:rPr lang="zh-TW" altLang="en-US" sz="1600" dirty="0" smtClean="0">
                <a:latin typeface="微軟正黑體" panose="020B0604030504040204" pitchFamily="34" charset="-120"/>
                <a:ea typeface="微軟正黑體" panose="020B0604030504040204" pitchFamily="34" charset="-120"/>
                <a:cs typeface="Times New Roman" panose="02020603050405020304" pitchFamily="18" charset="0"/>
              </a:rPr>
              <a:t>由</a:t>
            </a:r>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AI</a:t>
            </a:r>
            <a:r>
              <a:rPr lang="zh-TW" altLang="en-US" sz="1600" dirty="0" smtClean="0">
                <a:latin typeface="微軟正黑體" panose="020B0604030504040204" pitchFamily="34" charset="-120"/>
                <a:ea typeface="微軟正黑體" panose="020B0604030504040204" pitchFamily="34" charset="-120"/>
                <a:cs typeface="Times New Roman" panose="02020603050405020304" pitchFamily="18" charset="0"/>
              </a:rPr>
              <a:t>技術「</a:t>
            </a:r>
            <a:r>
              <a:rPr lang="zh-TW" altLang="en-US" sz="1600" dirty="0">
                <a:latin typeface="微軟正黑體" panose="020B0604030504040204" pitchFamily="34" charset="-120"/>
                <a:ea typeface="微軟正黑體" panose="020B0604030504040204" pitchFamily="34" charset="-120"/>
                <a:cs typeface="Times New Roman" panose="02020603050405020304" pitchFamily="18" charset="0"/>
              </a:rPr>
              <a:t>回收塑料貼合</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AI</a:t>
            </a:r>
            <a:r>
              <a:rPr lang="zh-TW" altLang="en-US" sz="1600" dirty="0">
                <a:latin typeface="微軟正黑體" panose="020B0604030504040204" pitchFamily="34" charset="-120"/>
                <a:ea typeface="微軟正黑體" panose="020B0604030504040204" pitchFamily="34" charset="-120"/>
                <a:cs typeface="Times New Roman" panose="02020603050405020304" pitchFamily="18" charset="0"/>
              </a:rPr>
              <a:t>品質預診斷模組</a:t>
            </a:r>
            <a:r>
              <a:rPr lang="zh-TW" altLang="en-US" sz="1600"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kumimoji="0" lang="zh-TW" altLang="en-US" sz="1600" b="1" dirty="0">
                <a:solidFill>
                  <a:srgbClr val="C00000"/>
                </a:solidFill>
                <a:latin typeface="微軟正黑體" panose="020B0604030504040204" pitchFamily="34" charset="-120"/>
                <a:ea typeface="微軟正黑體" panose="020B0604030504040204" pitchFamily="34" charset="-120"/>
              </a:rPr>
              <a:t>降低現場人員監控負荷</a:t>
            </a:r>
            <a:r>
              <a:rPr lang="zh-TW" altLang="en-US" sz="1600" dirty="0">
                <a:latin typeface="微軟正黑體" panose="020B0604030504040204" pitchFamily="34" charset="-120"/>
                <a:ea typeface="微軟正黑體" panose="020B0604030504040204" pitchFamily="34" charset="-120"/>
                <a:cs typeface="Times New Roman" panose="02020603050405020304" pitchFamily="18" charset="0"/>
              </a:rPr>
              <a:t>與</a:t>
            </a:r>
            <a:r>
              <a:rPr kumimoji="0" lang="zh-TW" altLang="en-US" sz="1600" b="1" dirty="0">
                <a:solidFill>
                  <a:srgbClr val="C00000"/>
                </a:solidFill>
                <a:latin typeface="微軟正黑體" panose="020B0604030504040204" pitchFamily="34" charset="-120"/>
                <a:ea typeface="微軟正黑體" panose="020B0604030504040204" pitchFamily="34" charset="-120"/>
              </a:rPr>
              <a:t>不良品產出數量</a:t>
            </a:r>
            <a:r>
              <a:rPr kumimoji="0" lang="zh-TW" altLang="en-US" sz="1600" dirty="0" smtClean="0">
                <a:solidFill>
                  <a:prstClr val="black"/>
                </a:solidFill>
                <a:latin typeface="微軟正黑體" panose="020B0604030504040204" pitchFamily="34" charset="-120"/>
                <a:ea typeface="微軟正黑體" panose="020B0604030504040204" pitchFamily="34" charset="-120"/>
              </a:rPr>
              <a:t>。</a:t>
            </a:r>
            <a:endParaRPr kumimoji="0"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43" name="矩形: 圓角 42">
            <a:extLst>
              <a:ext uri="{FF2B5EF4-FFF2-40B4-BE49-F238E27FC236}">
                <a16:creationId xmlns:a16="http://schemas.microsoft.com/office/drawing/2014/main" id="{CC7A0D3D-1F3A-4A75-917B-A6C0A77FCDA4}"/>
              </a:ext>
            </a:extLst>
          </p:cNvPr>
          <p:cNvSpPr/>
          <p:nvPr/>
        </p:nvSpPr>
        <p:spPr>
          <a:xfrm>
            <a:off x="6867586" y="4473745"/>
            <a:ext cx="2096902" cy="2094476"/>
          </a:xfrm>
          <a:prstGeom prst="roundRect">
            <a:avLst>
              <a:gd name="adj" fmla="val 9456"/>
            </a:avLst>
          </a:prstGeom>
          <a:noFill/>
          <a:ln w="381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Arial"/>
              <a:ea typeface="微軟正黑體"/>
              <a:cs typeface="+mn-cs"/>
            </a:endParaRPr>
          </a:p>
        </p:txBody>
      </p:sp>
      <p:sp>
        <p:nvSpPr>
          <p:cNvPr id="45" name="矩形 44">
            <a:extLst>
              <a:ext uri="{FF2B5EF4-FFF2-40B4-BE49-F238E27FC236}">
                <a16:creationId xmlns:a16="http://schemas.microsoft.com/office/drawing/2014/main" id="{56E31842-BE52-40CE-8B8F-F650424B3826}"/>
              </a:ext>
            </a:extLst>
          </p:cNvPr>
          <p:cNvSpPr/>
          <p:nvPr/>
        </p:nvSpPr>
        <p:spPr>
          <a:xfrm>
            <a:off x="6940049" y="4437112"/>
            <a:ext cx="1401346" cy="400110"/>
          </a:xfrm>
          <a:prstGeom prst="rect">
            <a:avLst/>
          </a:prstGeom>
        </p:spPr>
        <p:txBody>
          <a:bodyPr wrap="none">
            <a:spAutoFit/>
          </a:bodyPr>
          <a:lstStyle/>
          <a:p>
            <a:pPr marL="182563" indent="-182563" eaLnBrk="1" fontAlgn="auto" hangingPunct="1">
              <a:spcBef>
                <a:spcPts val="0"/>
              </a:spcBef>
              <a:spcAft>
                <a:spcPts val="0"/>
              </a:spcAft>
              <a:buFont typeface="Wingdings" panose="05000000000000000000" pitchFamily="2" charset="2"/>
              <a:buChar char="n"/>
            </a:pPr>
            <a:r>
              <a:rPr kumimoji="0" lang="zh-TW" altLang="en-US" sz="2000" b="1" dirty="0">
                <a:solidFill>
                  <a:srgbClr val="5B9BD5">
                    <a:lumMod val="75000"/>
                  </a:srgbClr>
                </a:solidFill>
                <a:latin typeface="Arial"/>
                <a:ea typeface="微軟正黑體"/>
              </a:rPr>
              <a:t>宏英工業</a:t>
            </a:r>
          </a:p>
        </p:txBody>
      </p:sp>
      <p:sp>
        <p:nvSpPr>
          <p:cNvPr id="48" name="文字方塊 47">
            <a:extLst>
              <a:ext uri="{FF2B5EF4-FFF2-40B4-BE49-F238E27FC236}">
                <a16:creationId xmlns:a16="http://schemas.microsoft.com/office/drawing/2014/main" id="{EC703C52-0E0A-4E56-97BC-4D359394FD2D}"/>
              </a:ext>
            </a:extLst>
          </p:cNvPr>
          <p:cNvSpPr txBox="1"/>
          <p:nvPr/>
        </p:nvSpPr>
        <p:spPr>
          <a:xfrm>
            <a:off x="419431" y="3684075"/>
            <a:ext cx="1482069" cy="338554"/>
          </a:xfrm>
          <a:prstGeom prst="rect">
            <a:avLst/>
          </a:prstGeom>
          <a:noFill/>
        </p:spPr>
        <p:txBody>
          <a:bodyPr wrap="square">
            <a:spAutoFit/>
          </a:bodyPr>
          <a:lstStyle/>
          <a:p>
            <a:pPr eaLnBrk="1" fontAlgn="auto" hangingPunct="1">
              <a:spcBef>
                <a:spcPts val="0"/>
              </a:spcBef>
              <a:spcAft>
                <a:spcPts val="0"/>
              </a:spcAft>
            </a:pPr>
            <a:r>
              <a:rPr kumimoji="0" lang="zh-TW" altLang="en-US" sz="1600" b="1" dirty="0" smtClean="0">
                <a:solidFill>
                  <a:srgbClr val="333333"/>
                </a:solidFill>
                <a:latin typeface="微軟正黑體" panose="020B0604030504040204" pitchFamily="34" charset="-120"/>
                <a:ea typeface="微軟正黑體" panose="020B0604030504040204" pitchFamily="34" charset="-120"/>
              </a:rPr>
              <a:t>魏英洲 總經理</a:t>
            </a:r>
            <a:endParaRPr kumimoji="0" lang="zh-TW" altLang="en-US" sz="1600" b="1" dirty="0">
              <a:solidFill>
                <a:prstClr val="black"/>
              </a:solidFill>
              <a:latin typeface="Arial"/>
              <a:ea typeface="微軟正黑體"/>
            </a:endParaRPr>
          </a:p>
        </p:txBody>
      </p:sp>
      <p:sp>
        <p:nvSpPr>
          <p:cNvPr id="49" name="矩形 48">
            <a:extLst>
              <a:ext uri="{FF2B5EF4-FFF2-40B4-BE49-F238E27FC236}">
                <a16:creationId xmlns:a16="http://schemas.microsoft.com/office/drawing/2014/main" id="{68DC654A-5344-41ED-AF70-E978E79F2BDB}"/>
              </a:ext>
            </a:extLst>
          </p:cNvPr>
          <p:cNvSpPr/>
          <p:nvPr/>
        </p:nvSpPr>
        <p:spPr>
          <a:xfrm>
            <a:off x="7107691" y="3664102"/>
            <a:ext cx="1720597" cy="307777"/>
          </a:xfrm>
          <a:prstGeom prst="rect">
            <a:avLst/>
          </a:prstGeom>
        </p:spPr>
        <p:txBody>
          <a:bodyPr wrap="square">
            <a:spAutoFit/>
          </a:bodyPr>
          <a:lstStyle/>
          <a:p>
            <a:pPr algn="ctr"/>
            <a:r>
              <a:rPr lang="zh-TW" altLang="en-US" sz="1400" b="1" kern="0" dirty="0">
                <a:solidFill>
                  <a:prstClr val="black"/>
                </a:solidFill>
                <a:latin typeface="微軟正黑體" pitchFamily="34" charset="-120"/>
                <a:ea typeface="微軟正黑體" pitchFamily="34" charset="-120"/>
              </a:rPr>
              <a:t>人工手動量測</a:t>
            </a:r>
            <a:r>
              <a:rPr lang="zh-TW" altLang="en-US" sz="1400" b="1" kern="0" dirty="0" smtClean="0">
                <a:solidFill>
                  <a:prstClr val="black"/>
                </a:solidFill>
                <a:latin typeface="微軟正黑體" pitchFamily="34" charset="-120"/>
                <a:ea typeface="微軟正黑體" pitchFamily="34" charset="-120"/>
              </a:rPr>
              <a:t>厚度</a:t>
            </a:r>
            <a:endParaRPr lang="zh-TW" altLang="en-US" sz="1400" b="1" kern="0" dirty="0">
              <a:solidFill>
                <a:prstClr val="black"/>
              </a:solidFill>
              <a:latin typeface="微軟正黑體" pitchFamily="34" charset="-120"/>
              <a:ea typeface="微軟正黑體" pitchFamily="34" charset="-120"/>
            </a:endParaRPr>
          </a:p>
        </p:txBody>
      </p:sp>
      <p:sp>
        <p:nvSpPr>
          <p:cNvPr id="51" name="矩形 50">
            <a:extLst>
              <a:ext uri="{FF2B5EF4-FFF2-40B4-BE49-F238E27FC236}">
                <a16:creationId xmlns:a16="http://schemas.microsoft.com/office/drawing/2014/main" id="{305AA0B5-DE9A-48D7-8A78-C69CA624294C}"/>
              </a:ext>
            </a:extLst>
          </p:cNvPr>
          <p:cNvSpPr/>
          <p:nvPr/>
        </p:nvSpPr>
        <p:spPr>
          <a:xfrm>
            <a:off x="1892366" y="4290334"/>
            <a:ext cx="1800493" cy="369332"/>
          </a:xfrm>
          <a:prstGeom prst="rect">
            <a:avLst/>
          </a:prstGeom>
        </p:spPr>
        <p:txBody>
          <a:bodyPr wrap="none">
            <a:spAutoFit/>
          </a:bodyPr>
          <a:lstStyle/>
          <a:p>
            <a:pPr eaLnBrk="1" fontAlgn="auto" hangingPunct="1">
              <a:spcBef>
                <a:spcPts val="0"/>
              </a:spcBef>
              <a:spcAft>
                <a:spcPts val="0"/>
              </a:spcAft>
            </a:pPr>
            <a:r>
              <a:rPr kumimoji="0" lang="zh-TW" altLang="en-US" sz="1800" b="1" dirty="0">
                <a:solidFill>
                  <a:srgbClr val="000000"/>
                </a:solidFill>
                <a:latin typeface="微軟正黑體" panose="020B0604030504040204" pitchFamily="34" charset="-120"/>
                <a:ea typeface="微軟正黑體" panose="020B0604030504040204" pitchFamily="34" charset="-120"/>
              </a:rPr>
              <a:t>資訊工業策進會</a:t>
            </a:r>
            <a:endParaRPr kumimoji="0" lang="zh-TW" altLang="en-US" sz="1800" b="1" dirty="0">
              <a:solidFill>
                <a:prstClr val="black"/>
              </a:solidFill>
              <a:latin typeface="Arial"/>
              <a:ea typeface="微軟正黑體"/>
            </a:endParaRPr>
          </a:p>
        </p:txBody>
      </p:sp>
      <p:sp>
        <p:nvSpPr>
          <p:cNvPr id="55" name="矩形 54">
            <a:extLst>
              <a:ext uri="{FF2B5EF4-FFF2-40B4-BE49-F238E27FC236}">
                <a16:creationId xmlns:a16="http://schemas.microsoft.com/office/drawing/2014/main" id="{F1931EE1-C724-4DA0-8E14-CA1148B86277}"/>
              </a:ext>
            </a:extLst>
          </p:cNvPr>
          <p:cNvSpPr/>
          <p:nvPr/>
        </p:nvSpPr>
        <p:spPr>
          <a:xfrm>
            <a:off x="4652291" y="6296465"/>
            <a:ext cx="1892408" cy="307777"/>
          </a:xfrm>
          <a:prstGeom prst="rect">
            <a:avLst/>
          </a:prstGeom>
        </p:spPr>
        <p:txBody>
          <a:bodyPr wrap="square">
            <a:spAutoFit/>
          </a:bodyPr>
          <a:lstStyle/>
          <a:p>
            <a:pPr algn="ctr"/>
            <a:r>
              <a:rPr kumimoji="0" lang="en-US" altLang="zh-TW" sz="1400" b="1" dirty="0">
                <a:solidFill>
                  <a:prstClr val="black"/>
                </a:solidFill>
                <a:latin typeface="微軟正黑體" panose="020B0604030504040204" pitchFamily="34" charset="-120"/>
                <a:ea typeface="微軟正黑體" panose="020B0604030504040204" pitchFamily="34" charset="-120"/>
              </a:rPr>
              <a:t>AI</a:t>
            </a:r>
            <a:r>
              <a:rPr kumimoji="0" lang="zh-TW" altLang="en-US" sz="1400" b="1" dirty="0">
                <a:solidFill>
                  <a:prstClr val="black"/>
                </a:solidFill>
                <a:latin typeface="微軟正黑體" panose="020B0604030504040204" pitchFamily="34" charset="-120"/>
                <a:ea typeface="微軟正黑體" panose="020B0604030504040204" pitchFamily="34" charset="-120"/>
              </a:rPr>
              <a:t>品質預診斷模組</a:t>
            </a:r>
            <a:endParaRPr kumimoji="0" lang="en-US" altLang="zh-TW" sz="1400" b="1" dirty="0">
              <a:solidFill>
                <a:prstClr val="black"/>
              </a:solidFill>
              <a:latin typeface="微軟正黑體" panose="020B0604030504040204" pitchFamily="34" charset="-120"/>
              <a:ea typeface="微軟正黑體" panose="020B0604030504040204" pitchFamily="34" charset="-120"/>
            </a:endParaRPr>
          </a:p>
        </p:txBody>
      </p:sp>
      <p:sp>
        <p:nvSpPr>
          <p:cNvPr id="56" name="矩形 55">
            <a:extLst>
              <a:ext uri="{FF2B5EF4-FFF2-40B4-BE49-F238E27FC236}">
                <a16:creationId xmlns:a16="http://schemas.microsoft.com/office/drawing/2014/main" id="{19D21FDF-C544-40D1-97D9-29086F11550F}"/>
              </a:ext>
            </a:extLst>
          </p:cNvPr>
          <p:cNvSpPr/>
          <p:nvPr/>
        </p:nvSpPr>
        <p:spPr>
          <a:xfrm>
            <a:off x="6931364" y="5628000"/>
            <a:ext cx="1144865" cy="400110"/>
          </a:xfrm>
          <a:prstGeom prst="rect">
            <a:avLst/>
          </a:prstGeom>
        </p:spPr>
        <p:txBody>
          <a:bodyPr wrap="none">
            <a:spAutoFit/>
          </a:bodyPr>
          <a:lstStyle/>
          <a:p>
            <a:pPr marL="182563" indent="-182563" eaLnBrk="1" fontAlgn="auto" hangingPunct="1">
              <a:spcBef>
                <a:spcPts val="0"/>
              </a:spcBef>
              <a:spcAft>
                <a:spcPts val="0"/>
              </a:spcAft>
              <a:buFont typeface="Wingdings" panose="05000000000000000000" pitchFamily="2" charset="2"/>
              <a:buChar char="n"/>
            </a:pPr>
            <a:r>
              <a:rPr kumimoji="0" lang="zh-TW" altLang="en-US" sz="2000" b="1" dirty="0" smtClean="0">
                <a:solidFill>
                  <a:srgbClr val="5B9BD5">
                    <a:lumMod val="75000"/>
                  </a:srgbClr>
                </a:solidFill>
                <a:latin typeface="Arial"/>
                <a:ea typeface="微軟正黑體"/>
              </a:rPr>
              <a:t>資策會</a:t>
            </a:r>
            <a:endParaRPr kumimoji="0" lang="zh-TW" altLang="en-US" sz="2000" b="1" dirty="0">
              <a:solidFill>
                <a:srgbClr val="5B9BD5">
                  <a:lumMod val="75000"/>
                </a:srgbClr>
              </a:solidFill>
              <a:latin typeface="Arial"/>
              <a:ea typeface="微軟正黑體"/>
            </a:endParaRPr>
          </a:p>
        </p:txBody>
      </p:sp>
      <p:sp>
        <p:nvSpPr>
          <p:cNvPr id="58" name="矩形 57">
            <a:extLst>
              <a:ext uri="{FF2B5EF4-FFF2-40B4-BE49-F238E27FC236}">
                <a16:creationId xmlns:a16="http://schemas.microsoft.com/office/drawing/2014/main" id="{82D1191C-DC3E-4A79-A261-60A7AEE7F47F}"/>
              </a:ext>
            </a:extLst>
          </p:cNvPr>
          <p:cNvSpPr/>
          <p:nvPr/>
        </p:nvSpPr>
        <p:spPr>
          <a:xfrm>
            <a:off x="6940049" y="5947687"/>
            <a:ext cx="1992763" cy="643831"/>
          </a:xfrm>
          <a:prstGeom prst="rect">
            <a:avLst/>
          </a:prstGeom>
          <a:noFill/>
        </p:spPr>
        <p:txBody>
          <a:bodyPr wrap="square">
            <a:spAutoFit/>
          </a:bodyPr>
          <a:lstStyle/>
          <a:p>
            <a:pPr marL="85725" indent="-85725" eaLnBrk="1" fontAlgn="auto" hangingPunct="1">
              <a:lnSpc>
                <a:spcPts val="2300"/>
              </a:lnSpc>
              <a:spcBef>
                <a:spcPts val="0"/>
              </a:spcBef>
              <a:spcAft>
                <a:spcPts val="0"/>
              </a:spcAft>
              <a:buFont typeface="微軟正黑體" panose="020B0604030504040204" pitchFamily="34" charset="-120"/>
              <a:buChar char="-"/>
            </a:pPr>
            <a:r>
              <a:rPr lang="zh-TW" altLang="en-US" sz="1400" b="1"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擴散</a:t>
            </a:r>
            <a:r>
              <a:rPr lang="en-US" altLang="zh-TW" sz="1400" b="1"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400" b="1"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家業者</a:t>
            </a:r>
            <a:r>
              <a:rPr lang="en-US" altLang="zh-TW" sz="1400" b="1"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r>
            <a:br>
              <a:rPr lang="en-US" altLang="zh-TW" sz="1400" b="1"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br>
            <a:r>
              <a:rPr lang="en-US" altLang="zh-TW" sz="1200" b="1" kern="0"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200" b="1" kern="0" dirty="0">
                <a:latin typeface="微軟正黑體" panose="020B0604030504040204" pitchFamily="34" charset="-120"/>
                <a:ea typeface="微軟正黑體" panose="020B0604030504040204" pitchFamily="34" charset="-120"/>
                <a:cs typeface="Times New Roman" panose="02020603050405020304" pitchFamily="18" charset="0"/>
              </a:rPr>
              <a:t>英發、宏英</a:t>
            </a:r>
            <a:r>
              <a:rPr lang="en-US" altLang="zh-TW" sz="1200" b="1" kern="0" dirty="0">
                <a:latin typeface="微軟正黑體" panose="020B0604030504040204" pitchFamily="34" charset="-120"/>
                <a:ea typeface="微軟正黑體" panose="020B0604030504040204" pitchFamily="34" charset="-120"/>
                <a:cs typeface="Times New Roman" panose="02020603050405020304" pitchFamily="18" charset="0"/>
              </a:rPr>
              <a:t>)</a:t>
            </a:r>
          </a:p>
        </p:txBody>
      </p:sp>
      <p:pic>
        <p:nvPicPr>
          <p:cNvPr id="59" name="Picture 2" descr="Illustration of light bulb icon">
            <a:extLst>
              <a:ext uri="{FF2B5EF4-FFF2-40B4-BE49-F238E27FC236}">
                <a16:creationId xmlns:a16="http://schemas.microsoft.com/office/drawing/2014/main" id="{5B856BF8-8054-46AD-BAF9-9D7B041C31E8}"/>
              </a:ext>
            </a:extLst>
          </p:cNvPr>
          <p:cNvPicPr>
            <a:picLocks noChangeAspect="1" noChangeArrowheads="1"/>
          </p:cNvPicPr>
          <p:nvPr/>
        </p:nvPicPr>
        <p:blipFill rotWithShape="1">
          <a:blip r:embed="rId3" cstate="print">
            <a:clrChange>
              <a:clrFrom>
                <a:srgbClr val="E0F5FA"/>
              </a:clrFrom>
              <a:clrTo>
                <a:srgbClr val="E0F5FA">
                  <a:alpha val="0"/>
                </a:srgbClr>
              </a:clrTo>
            </a:clrChange>
            <a:extLst>
              <a:ext uri="{28A0092B-C50C-407E-A947-70E740481C1C}">
                <a14:useLocalDpi xmlns:a14="http://schemas.microsoft.com/office/drawing/2010/main" val="0"/>
              </a:ext>
            </a:extLst>
          </a:blip>
          <a:srcRect l="-10432" r="10432" b="11722"/>
          <a:stretch/>
        </p:blipFill>
        <p:spPr bwMode="auto">
          <a:xfrm>
            <a:off x="6515786" y="144121"/>
            <a:ext cx="2312502" cy="2041433"/>
          </a:xfrm>
          <a:prstGeom prst="rect">
            <a:avLst/>
          </a:prstGeom>
          <a:noFill/>
          <a:extLst>
            <a:ext uri="{909E8E84-426E-40DD-AFC4-6F175D3DCCD1}">
              <a14:hiddenFill xmlns:a14="http://schemas.microsoft.com/office/drawing/2010/main">
                <a:solidFill>
                  <a:srgbClr val="FFFFFF"/>
                </a:solidFill>
              </a14:hiddenFill>
            </a:ext>
          </a:extLst>
        </p:spPr>
      </p:pic>
      <p:sp>
        <p:nvSpPr>
          <p:cNvPr id="60" name="矩形 59">
            <a:extLst>
              <a:ext uri="{FF2B5EF4-FFF2-40B4-BE49-F238E27FC236}">
                <a16:creationId xmlns:a16="http://schemas.microsoft.com/office/drawing/2014/main" id="{5982EE5B-DEDF-4980-AB7F-0F8FD2B035A5}"/>
              </a:ext>
            </a:extLst>
          </p:cNvPr>
          <p:cNvSpPr/>
          <p:nvPr/>
        </p:nvSpPr>
        <p:spPr>
          <a:xfrm>
            <a:off x="2115713" y="2387810"/>
            <a:ext cx="4958563" cy="1579920"/>
          </a:xfrm>
          <a:prstGeom prst="rect">
            <a:avLst/>
          </a:prstGeom>
        </p:spPr>
        <p:txBody>
          <a:bodyPr wrap="square">
            <a:spAutoFit/>
          </a:bodyPr>
          <a:lstStyle/>
          <a:p>
            <a:pPr marL="180975" indent="-180975" algn="just">
              <a:lnSpc>
                <a:spcPts val="2200"/>
              </a:lnSpc>
              <a:spcAft>
                <a:spcPts val="600"/>
              </a:spcAft>
              <a:buFont typeface="微軟正黑體" panose="020B0604030504040204" pitchFamily="34" charset="-120"/>
              <a:buChar char="-"/>
            </a:pPr>
            <a:r>
              <a:rPr lang="zh-TW" altLang="en-US" sz="1600" dirty="0">
                <a:latin typeface="微軟正黑體" panose="020B0604030504040204" pitchFamily="34" charset="-120"/>
                <a:ea typeface="微軟正黑體" panose="020B0604030504040204" pitchFamily="34" charset="-120"/>
              </a:rPr>
              <a:t>採用回收料生產塑膠地磚符合循環經濟，過程中因回收料導致生產參數 </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塑料押出厚度、溫度、冷卻時間</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需時常</a:t>
            </a:r>
            <a:r>
              <a:rPr lang="zh-TW" altLang="en-US" sz="1600" dirty="0" smtClean="0">
                <a:latin typeface="微軟正黑體" panose="020B0604030504040204" pitchFamily="34" charset="-120"/>
                <a:ea typeface="微軟正黑體" panose="020B0604030504040204" pitchFamily="34" charset="-120"/>
              </a:rPr>
              <a:t>變動</a:t>
            </a:r>
            <a:r>
              <a:rPr lang="zh-TW" altLang="en-US" sz="1600" dirty="0">
                <a:ea typeface="微軟正黑體" panose="020B0604030504040204" pitchFamily="34" charset="-120"/>
                <a:cs typeface="Times New Roman" panose="02020603050405020304" pitchFamily="18" charset="0"/>
              </a:rPr>
              <a:t>。</a:t>
            </a:r>
            <a:endParaRPr lang="en-US" altLang="zh-TW" sz="1600" dirty="0" smtClean="0">
              <a:latin typeface="微軟正黑體" panose="020B0604030504040204" pitchFamily="34" charset="-120"/>
              <a:ea typeface="微軟正黑體" panose="020B0604030504040204" pitchFamily="34" charset="-120"/>
            </a:endParaRPr>
          </a:p>
          <a:p>
            <a:pPr marL="180975" indent="-180975" algn="just">
              <a:lnSpc>
                <a:spcPts val="2200"/>
              </a:lnSpc>
              <a:spcAft>
                <a:spcPts val="600"/>
              </a:spcAft>
              <a:buFont typeface="微軟正黑體" panose="020B0604030504040204" pitchFamily="34" charset="-120"/>
              <a:buChar char="-"/>
            </a:pPr>
            <a:r>
              <a:rPr lang="zh-TW" altLang="en-US" sz="1600" dirty="0" smtClean="0">
                <a:latin typeface="微軟正黑體" panose="020B0604030504040204" pitchFamily="34" charset="-120"/>
                <a:ea typeface="微軟正黑體" panose="020B0604030504040204" pitchFamily="34" charset="-120"/>
              </a:rPr>
              <a:t>現況</a:t>
            </a:r>
            <a:r>
              <a:rPr lang="zh-TW" altLang="en-US" sz="1600" dirty="0">
                <a:latin typeface="微軟正黑體" panose="020B0604030504040204" pitchFamily="34" charset="-120"/>
                <a:ea typeface="微軟正黑體" panose="020B0604030504040204" pitchFamily="34" charset="-120"/>
              </a:rPr>
              <a:t>僅能</a:t>
            </a:r>
            <a:r>
              <a:rPr lang="zh-TW" altLang="en-US" sz="1600" dirty="0" smtClean="0">
                <a:latin typeface="微軟正黑體" panose="020B0604030504040204" pitchFamily="34" charset="-120"/>
                <a:ea typeface="微軟正黑體" panose="020B0604030504040204" pitchFamily="34" charset="-120"/>
              </a:rPr>
              <a:t>仰賴人工冷卻</a:t>
            </a:r>
            <a:r>
              <a:rPr lang="zh-TW" altLang="en-US" sz="1600" dirty="0">
                <a:latin typeface="微軟正黑體" panose="020B0604030504040204" pitchFamily="34" charset="-120"/>
                <a:ea typeface="微軟正黑體" panose="020B0604030504040204" pitchFamily="34" charset="-120"/>
              </a:rPr>
              <a:t>後</a:t>
            </a:r>
            <a:r>
              <a:rPr lang="zh-TW" altLang="en-US" sz="1600" dirty="0" smtClean="0">
                <a:latin typeface="微軟正黑體" panose="020B0604030504040204" pitchFamily="34" charset="-120"/>
                <a:ea typeface="微軟正黑體" panose="020B0604030504040204" pitchFamily="34" charset="-120"/>
              </a:rPr>
              <a:t>抽檢厚度，無法即時掌握品質，如發現異常</a:t>
            </a:r>
            <a:r>
              <a:rPr lang="zh-TW" altLang="en-US" sz="1600" dirty="0">
                <a:latin typeface="微軟正黑體" panose="020B0604030504040204" pitchFamily="34" charset="-120"/>
                <a:ea typeface="微軟正黑體" panose="020B0604030504040204" pitchFamily="34" charset="-120"/>
              </a:rPr>
              <a:t>需費耗大量重工成本</a:t>
            </a:r>
            <a:r>
              <a:rPr lang="zh-TW" altLang="en-US" sz="1600" dirty="0" smtClean="0">
                <a:latin typeface="微軟正黑體" panose="020B0604030504040204" pitchFamily="34" charset="-120"/>
                <a:ea typeface="微軟正黑體" panose="020B0604030504040204" pitchFamily="34" charset="-120"/>
              </a:rPr>
              <a:t>。</a:t>
            </a:r>
            <a:endParaRPr lang="en-US" altLang="zh-TW" sz="1600" dirty="0">
              <a:ea typeface="微軟正黑體" panose="020B0604030504040204" pitchFamily="34" charset="-120"/>
              <a:cs typeface="Times New Roman" panose="02020603050405020304" pitchFamily="18" charset="0"/>
            </a:endParaRPr>
          </a:p>
        </p:txBody>
      </p:sp>
      <p:sp>
        <p:nvSpPr>
          <p:cNvPr id="63" name="矩形 62">
            <a:extLst>
              <a:ext uri="{FF2B5EF4-FFF2-40B4-BE49-F238E27FC236}">
                <a16:creationId xmlns:a16="http://schemas.microsoft.com/office/drawing/2014/main" id="{604B941A-AC59-4266-B691-53B887CEE097}"/>
              </a:ext>
            </a:extLst>
          </p:cNvPr>
          <p:cNvSpPr/>
          <p:nvPr/>
        </p:nvSpPr>
        <p:spPr>
          <a:xfrm>
            <a:off x="6906723" y="4782920"/>
            <a:ext cx="1992763" cy="938783"/>
          </a:xfrm>
          <a:prstGeom prst="rect">
            <a:avLst/>
          </a:prstGeom>
          <a:noFill/>
        </p:spPr>
        <p:txBody>
          <a:bodyPr wrap="square">
            <a:spAutoFit/>
          </a:bodyPr>
          <a:lstStyle/>
          <a:p>
            <a:pPr marL="85725" indent="-85725" eaLnBrk="1" fontAlgn="auto" hangingPunct="1">
              <a:lnSpc>
                <a:spcPts val="2300"/>
              </a:lnSpc>
              <a:spcBef>
                <a:spcPts val="0"/>
              </a:spcBef>
              <a:spcAft>
                <a:spcPts val="0"/>
              </a:spcAft>
              <a:buFont typeface="微軟正黑體" panose="020B0604030504040204" pitchFamily="34" charset="-120"/>
              <a:buChar char="-"/>
            </a:pPr>
            <a:r>
              <a:rPr lang="zh-TW" altLang="en-US" sz="1400" b="1"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即時監測生產品質，提升最終產量</a:t>
            </a:r>
            <a:r>
              <a:rPr lang="zh-TW" altLang="en-US" sz="1400" b="1" kern="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良</a:t>
            </a:r>
            <a:r>
              <a:rPr lang="zh-TW" altLang="en-US" sz="1400" b="1" kern="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率 </a:t>
            </a:r>
            <a:r>
              <a:rPr lang="en-US" altLang="zh-TW" sz="1200" b="1" kern="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(82%→90%)</a:t>
            </a:r>
          </a:p>
        </p:txBody>
      </p:sp>
      <p:pic>
        <p:nvPicPr>
          <p:cNvPr id="29" name="圖片 28">
            <a:extLst>
              <a:ext uri="{FF2B5EF4-FFF2-40B4-BE49-F238E27FC236}">
                <a16:creationId xmlns:a16="http://schemas.microsoft.com/office/drawing/2014/main" id="{F1A1F8DA-D33E-4E17-95A2-B6261FF0ACD0}"/>
              </a:ext>
            </a:extLst>
          </p:cNvPr>
          <p:cNvPicPr>
            <a:picLocks noChangeAspect="1"/>
          </p:cNvPicPr>
          <p:nvPr/>
        </p:nvPicPr>
        <p:blipFill>
          <a:blip r:embed="rId4"/>
          <a:stretch>
            <a:fillRect/>
          </a:stretch>
        </p:blipFill>
        <p:spPr>
          <a:xfrm>
            <a:off x="9233507" y="1379533"/>
            <a:ext cx="4553564" cy="3525672"/>
          </a:xfrm>
          <a:prstGeom prst="rect">
            <a:avLst/>
          </a:prstGeom>
        </p:spPr>
      </p:pic>
      <p:sp>
        <p:nvSpPr>
          <p:cNvPr id="30" name="文字方塊 29">
            <a:extLst>
              <a:ext uri="{FF2B5EF4-FFF2-40B4-BE49-F238E27FC236}">
                <a16:creationId xmlns:a16="http://schemas.microsoft.com/office/drawing/2014/main" id="{D5415E4E-9C45-4E26-B04E-CB53F91CEF91}"/>
              </a:ext>
            </a:extLst>
          </p:cNvPr>
          <p:cNvSpPr txBox="1"/>
          <p:nvPr/>
        </p:nvSpPr>
        <p:spPr>
          <a:xfrm>
            <a:off x="9271957" y="992968"/>
            <a:ext cx="2075371" cy="461665"/>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a:solidFill>
                  <a:prstClr val="black"/>
                </a:solidFill>
                <a:latin typeface="微軟正黑體" panose="020B0604030504040204" pitchFamily="34" charset="-120"/>
                <a:ea typeface="微軟正黑體" panose="020B0604030504040204" pitchFamily="34" charset="-120"/>
              </a:rPr>
              <a:t>一頁說明範例</a:t>
            </a:r>
            <a:endParaRPr lang="en-US" altLang="zh-TW" dirty="0">
              <a:solidFill>
                <a:prstClr val="black"/>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E6952D37-9CA0-46A3-B066-36B5EA51D14D}"/>
              </a:ext>
            </a:extLst>
          </p:cNvPr>
          <p:cNvSpPr>
            <a:spLocks noGrp="1"/>
          </p:cNvSpPr>
          <p:nvPr>
            <p:ph type="sldNum" sz="quarter" idx="12"/>
          </p:nvPr>
        </p:nvSpPr>
        <p:spPr>
          <a:xfrm>
            <a:off x="7068443" y="6493988"/>
            <a:ext cx="2057400" cy="365125"/>
          </a:xfrm>
        </p:spPr>
        <p:txBody>
          <a:bodyPr/>
          <a:lstStyle/>
          <a:p>
            <a:fld id="{6DE47791-5E00-4F8D-94E0-C13F9C556B44}" type="slidenum">
              <a:rPr lang="zh-TW" altLang="en-US" sz="1400" smtClean="0">
                <a:solidFill>
                  <a:schemeClr val="tx1"/>
                </a:solidFill>
                <a:latin typeface="+mn-lt"/>
              </a:rPr>
              <a:t>32</a:t>
            </a:fld>
            <a:endParaRPr lang="zh-TW" altLang="en-US" dirty="0">
              <a:solidFill>
                <a:schemeClr val="tx1"/>
              </a:solidFill>
              <a:latin typeface="+mn-lt"/>
            </a:endParaRPr>
          </a:p>
        </p:txBody>
      </p:sp>
      <p:pic>
        <p:nvPicPr>
          <p:cNvPr id="3" name="圖片 2"/>
          <p:cNvPicPr>
            <a:picLocks noChangeAspect="1"/>
          </p:cNvPicPr>
          <p:nvPr/>
        </p:nvPicPr>
        <p:blipFill rotWithShape="1">
          <a:blip r:embed="rId5">
            <a:extLst>
              <a:ext uri="{28A0092B-C50C-407E-A947-70E740481C1C}">
                <a14:useLocalDpi xmlns:a14="http://schemas.microsoft.com/office/drawing/2010/main" val="0"/>
              </a:ext>
            </a:extLst>
          </a:blip>
          <a:srcRect b="14226"/>
          <a:stretch/>
        </p:blipFill>
        <p:spPr>
          <a:xfrm>
            <a:off x="408115" y="2167874"/>
            <a:ext cx="1376774" cy="1553346"/>
          </a:xfrm>
          <a:prstGeom prst="rect">
            <a:avLst/>
          </a:prstGeom>
          <a:ln>
            <a:noFill/>
          </a:ln>
          <a:effectLst>
            <a:outerShdw blurRad="292100" dist="139700" dir="2700000" algn="tl" rotWithShape="0">
              <a:srgbClr val="333333">
                <a:alpha val="65000"/>
              </a:srgbClr>
            </a:outerShdw>
          </a:effectLst>
        </p:spPr>
      </p:pic>
      <p:pic>
        <p:nvPicPr>
          <p:cNvPr id="4" name="圖片 3"/>
          <p:cNvPicPr>
            <a:picLocks noChangeAspect="1"/>
          </p:cNvPicPr>
          <p:nvPr/>
        </p:nvPicPr>
        <p:blipFill>
          <a:blip r:embed="rId6"/>
          <a:stretch>
            <a:fillRect/>
          </a:stretch>
        </p:blipFill>
        <p:spPr>
          <a:xfrm>
            <a:off x="3985497" y="1296514"/>
            <a:ext cx="1243692" cy="798645"/>
          </a:xfrm>
          <a:prstGeom prst="rect">
            <a:avLst/>
          </a:prstGeom>
        </p:spPr>
      </p:pic>
      <p:pic>
        <p:nvPicPr>
          <p:cNvPr id="41" name="圖片 40">
            <a:extLst>
              <a:ext uri="{FF2B5EF4-FFF2-40B4-BE49-F238E27FC236}">
                <a16:creationId xmlns:a16="http://schemas.microsoft.com/office/drawing/2014/main" id="{A1280546-AD1A-F84D-BDCF-1545D290002D}"/>
              </a:ext>
            </a:extLst>
          </p:cNvPr>
          <p:cNvPicPr/>
          <p:nvPr/>
        </p:nvPicPr>
        <p:blipFill rotWithShape="1">
          <a:blip r:embed="rId7" cstate="hqprint">
            <a:extLst>
              <a:ext uri="{BEBA8EAE-BF5A-486C-A8C5-ECC9F3942E4B}">
                <a14:imgProps xmlns:a14="http://schemas.microsoft.com/office/drawing/2010/main">
                  <a14:imgLayer r:embed="rId8">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t="5754" b="24286"/>
          <a:stretch/>
        </p:blipFill>
        <p:spPr bwMode="auto">
          <a:xfrm>
            <a:off x="7135459" y="2662656"/>
            <a:ext cx="1706040" cy="956344"/>
          </a:xfrm>
          <a:prstGeom prst="rect">
            <a:avLst/>
          </a:prstGeom>
          <a:ln>
            <a:noFill/>
          </a:ln>
          <a:extLst>
            <a:ext uri="{53640926-AAD7-44D8-BBD7-CCE9431645EC}">
              <a14:shadowObscured xmlns:a14="http://schemas.microsoft.com/office/drawing/2010/main"/>
            </a:ext>
          </a:extLst>
        </p:spPr>
      </p:pic>
      <p:pic>
        <p:nvPicPr>
          <p:cNvPr id="44" name="圖片 43">
            <a:extLst>
              <a:ext uri="{FF2B5EF4-FFF2-40B4-BE49-F238E27FC236}">
                <a16:creationId xmlns:a16="http://schemas.microsoft.com/office/drawing/2014/main" id="{78040BF6-24E1-AF44-9381-9A0A52ACE321}"/>
              </a:ext>
            </a:extLst>
          </p:cNvPr>
          <p:cNvPicPr>
            <a:picLocks noChangeAspect="1"/>
          </p:cNvPicPr>
          <p:nvPr/>
        </p:nvPicPr>
        <p:blipFill>
          <a:blip r:embed="rId9"/>
          <a:stretch>
            <a:fillRect/>
          </a:stretch>
        </p:blipFill>
        <p:spPr>
          <a:xfrm>
            <a:off x="4451235" y="4241433"/>
            <a:ext cx="1861959" cy="1144202"/>
          </a:xfrm>
          <a:prstGeom prst="rect">
            <a:avLst/>
          </a:prstGeom>
          <a:ln>
            <a:noFill/>
          </a:ln>
          <a:effectLst>
            <a:softEdge rad="112500"/>
          </a:effectLst>
        </p:spPr>
      </p:pic>
      <p:pic>
        <p:nvPicPr>
          <p:cNvPr id="5" name="圖片 4"/>
          <p:cNvPicPr>
            <a:picLocks noChangeAspect="1"/>
          </p:cNvPicPr>
          <p:nvPr/>
        </p:nvPicPr>
        <p:blipFill rotWithShape="1">
          <a:blip r:embed="rId10" cstate="print">
            <a:extLst>
              <a:ext uri="{28A0092B-C50C-407E-A947-70E740481C1C}">
                <a14:useLocalDpi xmlns:a14="http://schemas.microsoft.com/office/drawing/2010/main" val="0"/>
              </a:ext>
            </a:extLst>
          </a:blip>
          <a:srcRect r="76432" b="1183"/>
          <a:stretch/>
        </p:blipFill>
        <p:spPr>
          <a:xfrm>
            <a:off x="3765322" y="4268322"/>
            <a:ext cx="714770" cy="371527"/>
          </a:xfrm>
          <a:prstGeom prst="rect">
            <a:avLst/>
          </a:prstGeom>
        </p:spPr>
      </p:pic>
      <p:pic>
        <p:nvPicPr>
          <p:cNvPr id="46" name="圖片 45"/>
          <p:cNvPicPr>
            <a:picLocks noChangeAspect="1"/>
          </p:cNvPicPr>
          <p:nvPr/>
        </p:nvPicPr>
        <p:blipFill>
          <a:blip r:embed="rId11"/>
          <a:stretch>
            <a:fillRect/>
          </a:stretch>
        </p:blipFill>
        <p:spPr>
          <a:xfrm>
            <a:off x="5176327" y="4872143"/>
            <a:ext cx="1562228" cy="844948"/>
          </a:xfrm>
          <a:prstGeom prst="rect">
            <a:avLst/>
          </a:prstGeom>
          <a:ln>
            <a:noFill/>
          </a:ln>
          <a:effectLst>
            <a:outerShdw blurRad="292100" dist="139700" dir="2700000" algn="tl" rotWithShape="0">
              <a:srgbClr val="333333">
                <a:alpha val="65000"/>
              </a:srgbClr>
            </a:outerShdw>
          </a:effectLst>
        </p:spPr>
      </p:pic>
      <p:pic>
        <p:nvPicPr>
          <p:cNvPr id="6" name="圖片 5"/>
          <p:cNvPicPr>
            <a:picLocks noChangeAspect="1"/>
          </p:cNvPicPr>
          <p:nvPr/>
        </p:nvPicPr>
        <p:blipFill>
          <a:blip r:embed="rId12"/>
          <a:stretch>
            <a:fillRect/>
          </a:stretch>
        </p:blipFill>
        <p:spPr>
          <a:xfrm>
            <a:off x="4474182" y="5515669"/>
            <a:ext cx="1108475" cy="820091"/>
          </a:xfrm>
          <a:prstGeom prst="rect">
            <a:avLst/>
          </a:prstGeom>
          <a:ln>
            <a:noFill/>
          </a:ln>
          <a:effectLst>
            <a:softEdge rad="112500"/>
          </a:effectLst>
        </p:spPr>
      </p:pic>
    </p:spTree>
    <p:extLst>
      <p:ext uri="{BB962C8B-B14F-4D97-AF65-F5344CB8AC3E}">
        <p14:creationId xmlns:p14="http://schemas.microsoft.com/office/powerpoint/2010/main" val="3762375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txBox="1">
            <a:spLocks noChangeArrowheads="1"/>
          </p:cNvSpPr>
          <p:nvPr/>
        </p:nvSpPr>
        <p:spPr>
          <a:xfrm>
            <a:off x="572825" y="80805"/>
            <a:ext cx="7664079" cy="524621"/>
          </a:xfrm>
          <a:prstGeom prst="rect">
            <a:avLst/>
          </a:prstGeom>
        </p:spPr>
        <p:txBody>
          <a:bodyPr/>
          <a:lstStyle>
            <a:lvl1pPr algn="ctr" rtl="0" eaLnBrk="0" fontAlgn="base" hangingPunct="0">
              <a:spcBef>
                <a:spcPct val="0"/>
              </a:spcBef>
              <a:spcAft>
                <a:spcPct val="0"/>
              </a:spcAft>
              <a:defRPr lang="zh-TW" sz="32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3200" b="1">
                <a:solidFill>
                  <a:srgbClr val="333399"/>
                </a:solidFill>
                <a:latin typeface="Arial" charset="0"/>
                <a:ea typeface="標楷體" pitchFamily="65" charset="-120"/>
              </a:defRPr>
            </a:lvl2pPr>
            <a:lvl3pPr algn="ctr" rtl="0" eaLnBrk="0" fontAlgn="base" hangingPunct="0">
              <a:spcBef>
                <a:spcPct val="0"/>
              </a:spcBef>
              <a:spcAft>
                <a:spcPct val="0"/>
              </a:spcAft>
              <a:defRPr sz="3200" b="1">
                <a:solidFill>
                  <a:srgbClr val="333399"/>
                </a:solidFill>
                <a:latin typeface="Arial" charset="0"/>
                <a:ea typeface="標楷體" pitchFamily="65" charset="-120"/>
              </a:defRPr>
            </a:lvl3pPr>
            <a:lvl4pPr algn="ctr" rtl="0" eaLnBrk="0" fontAlgn="base" hangingPunct="0">
              <a:spcBef>
                <a:spcPct val="0"/>
              </a:spcBef>
              <a:spcAft>
                <a:spcPct val="0"/>
              </a:spcAft>
              <a:defRPr sz="3200" b="1">
                <a:solidFill>
                  <a:srgbClr val="333399"/>
                </a:solidFill>
                <a:latin typeface="Arial" charset="0"/>
                <a:ea typeface="標楷體" pitchFamily="65" charset="-120"/>
              </a:defRPr>
            </a:lvl4pPr>
            <a:lvl5pPr algn="ctr" rtl="0" eaLnBrk="0" fontAlgn="base" hangingPunct="0">
              <a:spcBef>
                <a:spcPct val="0"/>
              </a:spcBef>
              <a:spcAft>
                <a:spcPct val="0"/>
              </a:spcAft>
              <a:defRPr sz="3200" b="1">
                <a:solidFill>
                  <a:srgbClr val="333399"/>
                </a:solidFill>
                <a:latin typeface="Arial" charset="0"/>
                <a:ea typeface="標楷體" pitchFamily="65" charset="-120"/>
              </a:defRPr>
            </a:lvl5pPr>
            <a:lvl6pPr marL="457200" algn="ctr" rtl="0" eaLnBrk="0" fontAlgn="base" hangingPunct="0">
              <a:spcBef>
                <a:spcPct val="0"/>
              </a:spcBef>
              <a:spcAft>
                <a:spcPct val="0"/>
              </a:spcAft>
              <a:defRPr sz="3200" b="1">
                <a:solidFill>
                  <a:srgbClr val="333399"/>
                </a:solidFill>
                <a:latin typeface="Arial" charset="0"/>
                <a:ea typeface="標楷體" pitchFamily="65" charset="-120"/>
              </a:defRPr>
            </a:lvl6pPr>
            <a:lvl7pPr marL="914400" algn="ctr" rtl="0" eaLnBrk="0" fontAlgn="base" hangingPunct="0">
              <a:spcBef>
                <a:spcPct val="0"/>
              </a:spcBef>
              <a:spcAft>
                <a:spcPct val="0"/>
              </a:spcAft>
              <a:defRPr sz="3200" b="1">
                <a:solidFill>
                  <a:srgbClr val="333399"/>
                </a:solidFill>
                <a:latin typeface="Arial" charset="0"/>
                <a:ea typeface="標楷體" pitchFamily="65" charset="-120"/>
              </a:defRPr>
            </a:lvl7pPr>
            <a:lvl8pPr marL="1371600" algn="ctr" rtl="0" eaLnBrk="0" fontAlgn="base" hangingPunct="0">
              <a:spcBef>
                <a:spcPct val="0"/>
              </a:spcBef>
              <a:spcAft>
                <a:spcPct val="0"/>
              </a:spcAft>
              <a:defRPr sz="3200" b="1">
                <a:solidFill>
                  <a:srgbClr val="333399"/>
                </a:solidFill>
                <a:latin typeface="Arial" charset="0"/>
                <a:ea typeface="標楷體" pitchFamily="65" charset="-120"/>
              </a:defRPr>
            </a:lvl8pPr>
            <a:lvl9pPr marL="1828800" algn="ctr" rtl="0" eaLnBrk="0" fontAlgn="base" hangingPunct="0">
              <a:spcBef>
                <a:spcPct val="0"/>
              </a:spcBef>
              <a:spcAft>
                <a:spcPct val="0"/>
              </a:spcAft>
              <a:defRPr sz="3200" b="1">
                <a:solidFill>
                  <a:srgbClr val="333399"/>
                </a:solidFill>
                <a:latin typeface="Arial" charset="0"/>
                <a:ea typeface="標楷體" pitchFamily="65" charset="-120"/>
              </a:defRPr>
            </a:lvl9pPr>
          </a:lstStyle>
          <a:p>
            <a:pPr eaLnBrk="1" hangingPunct="1">
              <a:defRPr/>
            </a:pPr>
            <a:r>
              <a:rPr lang="zh-TW" altLang="en-US" kern="0" dirty="0">
                <a:latin typeface="微軟正黑體" panose="020B0604030504040204" pitchFamily="34" charset="-120"/>
                <a:ea typeface="微軟正黑體" panose="020B0604030504040204" pitchFamily="34" charset="-120"/>
                <a:cs typeface="Times New Roman" panose="02020603050405020304" pitchFamily="18" charset="0"/>
              </a:rPr>
              <a:t>貳</a:t>
            </a:r>
            <a:r>
              <a:rPr altLang="en-US" kern="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計畫執行成果</a:t>
            </a:r>
            <a:endParaRPr altLang="en-US" sz="2400" kern="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11"/>
          <p:cNvSpPr txBox="1">
            <a:spLocks noChangeArrowheads="1"/>
          </p:cNvSpPr>
          <p:nvPr/>
        </p:nvSpPr>
        <p:spPr bwMode="auto">
          <a:xfrm>
            <a:off x="1116013" y="6094413"/>
            <a:ext cx="20812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685800" algn="l"/>
              </a:tabLst>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tabLst>
                <a:tab pos="685800" algn="l"/>
              </a:tabLst>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tabLst>
                <a:tab pos="685800" algn="l"/>
              </a:tabLst>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zh-TW" altLang="en-US"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a:t>
            </a:r>
            <a:r>
              <a:rPr kumimoji="0" lang="en-US" altLang="zh-TW"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a:t>
            </a:r>
            <a:endParaRPr kumimoji="0" lang="zh-TW" altLang="en-US"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文字方塊 12"/>
          <p:cNvSpPr txBox="1">
            <a:spLocks noChangeArrowheads="1"/>
          </p:cNvSpPr>
          <p:nvPr/>
        </p:nvSpPr>
        <p:spPr bwMode="auto">
          <a:xfrm>
            <a:off x="6300788" y="6094413"/>
            <a:ext cx="2081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685800" algn="l"/>
              </a:tabLst>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tabLst>
                <a:tab pos="685800" algn="l"/>
              </a:tabLst>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tabLst>
                <a:tab pos="685800" algn="l"/>
              </a:tabLst>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zh-TW" altLang="en-US"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a:t>
            </a:r>
            <a:r>
              <a:rPr kumimoji="0" lang="en-US" altLang="zh-TW"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2</a:t>
            </a:r>
            <a:endParaRPr kumimoji="0" lang="zh-TW" altLang="en-US"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 name="矩形 7"/>
          <p:cNvSpPr/>
          <p:nvPr/>
        </p:nvSpPr>
        <p:spPr>
          <a:xfrm>
            <a:off x="823913" y="4433888"/>
            <a:ext cx="2663825" cy="1296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9" name="矩形 8"/>
          <p:cNvSpPr/>
          <p:nvPr/>
        </p:nvSpPr>
        <p:spPr>
          <a:xfrm>
            <a:off x="5867400" y="4433888"/>
            <a:ext cx="2665413" cy="1296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矩形 9"/>
          <p:cNvSpPr/>
          <p:nvPr/>
        </p:nvSpPr>
        <p:spPr>
          <a:xfrm>
            <a:off x="251520" y="968964"/>
            <a:ext cx="8784976" cy="461665"/>
          </a:xfrm>
          <a:prstGeom prst="rect">
            <a:avLst/>
          </a:prstGeom>
          <a:noFill/>
        </p:spPr>
        <p:txBody>
          <a:bodyPr wrap="square">
            <a:spAutoFit/>
          </a:bodyPr>
          <a:lstStyle/>
          <a:p>
            <a:pPr algn="just">
              <a:defRPr/>
            </a:pPr>
            <a:r>
              <a:rPr lang="zh-TW" altLang="en-US" b="1" kern="100" dirty="0">
                <a:latin typeface="微軟正黑體" panose="020B0604030504040204" pitchFamily="34" charset="-120"/>
                <a:ea typeface="微軟正黑體" panose="020B0604030504040204" pitchFamily="34" charset="-120"/>
                <a:cs typeface="Times New Roman" panose="02020603050405020304" pitchFamily="18" charset="0"/>
              </a:rPr>
              <a:t>一、</a:t>
            </a:r>
            <a:r>
              <a:rPr lang="en-US" altLang="zh-TW" b="1" kern="100" dirty="0">
                <a:latin typeface="微軟正黑體" panose="020B0604030504040204" pitchFamily="34" charset="-120"/>
                <a:ea typeface="微軟正黑體" panose="020B0604030504040204" pitchFamily="34" charset="-120"/>
                <a:cs typeface="Times New Roman" panose="02020603050405020304" pitchFamily="18" charset="0"/>
              </a:rPr>
              <a:t>OOOOOOOO</a:t>
            </a:r>
            <a:endParaRPr lang="zh-TW" altLang="en-US" b="1" dirty="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5472608" y="685588"/>
            <a:ext cx="3563888" cy="2862322"/>
          </a:xfrm>
          <a:prstGeom prst="rect">
            <a:avLst/>
          </a:prstGeom>
          <a:solidFill>
            <a:srgbClr val="66FFFF"/>
          </a:solidFill>
          <a:ln>
            <a:solidFill>
              <a:schemeClr val="tx1"/>
            </a:solidFill>
          </a:ln>
          <a:effectLst>
            <a:outerShdw blurRad="76200" dist="12700" dir="2700000" sy="-23000" kx="-800400" algn="bl" rotWithShape="0">
              <a:prstClr val="black">
                <a:alpha val="20000"/>
              </a:prstClr>
            </a:outerShdw>
          </a:effectLst>
        </p:spPr>
        <p:txBody>
          <a:bodyPr wrap="square" rtlCol="0">
            <a:spAutoFit/>
          </a:bodyPr>
          <a:lstStyle/>
          <a:p>
            <a:r>
              <a:rPr lang="en-US" altLang="zh-TW" sz="2000" b="1" dirty="0">
                <a:solidFill>
                  <a:srgbClr val="FF0000"/>
                </a:solidFill>
              </a:rPr>
              <a:t>1.</a:t>
            </a:r>
            <a:r>
              <a:rPr lang="zh-TW" altLang="en-US" sz="2000" b="1" dirty="0">
                <a:solidFill>
                  <a:srgbClr val="FF0000"/>
                </a:solidFill>
              </a:rPr>
              <a:t>請針對輔導案以外之</a:t>
            </a:r>
            <a:r>
              <a:rPr lang="zh-TW" altLang="en-US" sz="2000" b="1" u="sng" dirty="0">
                <a:solidFill>
                  <a:srgbClr val="FF0000"/>
                </a:solidFill>
              </a:rPr>
              <a:t>各工作項目</a:t>
            </a:r>
            <a:r>
              <a:rPr lang="en-US" altLang="zh-TW" sz="2000" b="1" dirty="0">
                <a:solidFill>
                  <a:srgbClr val="FF0000"/>
                </a:solidFill>
              </a:rPr>
              <a:t>KPI(</a:t>
            </a:r>
            <a:r>
              <a:rPr lang="zh-TW" altLang="en-US" sz="2000" b="1" dirty="0">
                <a:solidFill>
                  <a:srgbClr val="FF0000"/>
                </a:solidFill>
              </a:rPr>
              <a:t>如聯盟活動</a:t>
            </a:r>
            <a:r>
              <a:rPr lang="en-US" altLang="zh-TW" sz="2000" b="1" dirty="0">
                <a:solidFill>
                  <a:srgbClr val="FF0000"/>
                </a:solidFill>
              </a:rPr>
              <a:t>/</a:t>
            </a:r>
            <a:r>
              <a:rPr lang="zh-TW" altLang="en-US" sz="2000" b="1" dirty="0">
                <a:solidFill>
                  <a:srgbClr val="FF0000"/>
                </a:solidFill>
              </a:rPr>
              <a:t>推動</a:t>
            </a:r>
            <a:r>
              <a:rPr lang="en-US" altLang="zh-TW" sz="2000" b="1" dirty="0">
                <a:solidFill>
                  <a:srgbClr val="FF0000"/>
                </a:solidFill>
              </a:rPr>
              <a:t>AI</a:t>
            </a:r>
            <a:r>
              <a:rPr lang="zh-TW" altLang="en-US" sz="2000" b="1" dirty="0">
                <a:solidFill>
                  <a:srgbClr val="FF0000"/>
                </a:solidFill>
              </a:rPr>
              <a:t>機器人等</a:t>
            </a:r>
            <a:r>
              <a:rPr lang="en-US" altLang="zh-TW" sz="2000" b="1" dirty="0">
                <a:solidFill>
                  <a:srgbClr val="FF0000"/>
                </a:solidFill>
              </a:rPr>
              <a:t>)</a:t>
            </a:r>
            <a:r>
              <a:rPr lang="zh-TW" altLang="en-US" sz="2000" b="1" dirty="0">
                <a:solidFill>
                  <a:srgbClr val="FF0000"/>
                </a:solidFill>
              </a:rPr>
              <a:t>之執行成果說明</a:t>
            </a:r>
            <a:r>
              <a:rPr lang="zh-TW" altLang="en-US" sz="2000" b="1" u="sng" dirty="0">
                <a:solidFill>
                  <a:srgbClr val="FF0000"/>
                </a:solidFill>
              </a:rPr>
              <a:t>至少</a:t>
            </a:r>
            <a:r>
              <a:rPr lang="en-US" altLang="zh-TW" sz="2000" b="1" u="sng" dirty="0">
                <a:solidFill>
                  <a:srgbClr val="FF0000"/>
                </a:solidFill>
              </a:rPr>
              <a:t>1</a:t>
            </a:r>
            <a:r>
              <a:rPr lang="zh-TW" altLang="en-US" sz="2000" b="1" u="sng" dirty="0">
                <a:solidFill>
                  <a:srgbClr val="FF0000"/>
                </a:solidFill>
              </a:rPr>
              <a:t>頁</a:t>
            </a:r>
            <a:r>
              <a:rPr lang="en-US" altLang="zh-TW" sz="2000" b="1" dirty="0">
                <a:solidFill>
                  <a:srgbClr val="FF0000"/>
                </a:solidFill>
              </a:rPr>
              <a:t>,</a:t>
            </a:r>
            <a:r>
              <a:rPr lang="zh-TW" altLang="en-US" sz="2000" b="1" dirty="0">
                <a:solidFill>
                  <a:srgbClr val="FF0000"/>
                </a:solidFill>
              </a:rPr>
              <a:t>請自行增頁</a:t>
            </a:r>
            <a:endParaRPr lang="en-US" altLang="zh-TW" sz="2000" b="1" dirty="0">
              <a:solidFill>
                <a:srgbClr val="FF0000"/>
              </a:solidFill>
            </a:endParaRPr>
          </a:p>
          <a:p>
            <a:endParaRPr lang="en-US" altLang="zh-TW" sz="2000" b="1" dirty="0">
              <a:solidFill>
                <a:srgbClr val="FF0000"/>
              </a:solidFill>
            </a:endParaRPr>
          </a:p>
          <a:p>
            <a:r>
              <a:rPr lang="en-US" altLang="zh-TW" sz="2000" b="1" kern="100" dirty="0">
                <a:solidFill>
                  <a:srgbClr val="FF0000"/>
                </a:solidFill>
                <a:cs typeface="Times New Roman" panose="02020603050405020304" pitchFamily="18" charset="0"/>
              </a:rPr>
              <a:t>2.</a:t>
            </a:r>
            <a:r>
              <a:rPr lang="zh-TW" altLang="en-US" sz="2000" b="1" kern="100" dirty="0">
                <a:solidFill>
                  <a:srgbClr val="FF0000"/>
                </a:solidFill>
                <a:cs typeface="Times New Roman" panose="02020603050405020304" pitchFamily="18" charset="0"/>
              </a:rPr>
              <a:t>執行成果請務必</a:t>
            </a:r>
            <a:r>
              <a:rPr lang="zh-TW" altLang="en-US" sz="2000" b="1" dirty="0">
                <a:solidFill>
                  <a:srgbClr val="FF0000"/>
                </a:solidFill>
              </a:rPr>
              <a:t>檢附實際照片或圖片呈現</a:t>
            </a:r>
          </a:p>
          <a:p>
            <a:endParaRPr lang="en-US" altLang="zh-TW" sz="2000" b="1" dirty="0">
              <a:solidFill>
                <a:srgbClr val="FF0000"/>
              </a:solidFill>
              <a:latin typeface="標楷體" panose="03000509000000000000" pitchFamily="65" charset="-120"/>
              <a:ea typeface="標楷體" panose="03000509000000000000" pitchFamily="65" charset="-120"/>
            </a:endParaRPr>
          </a:p>
          <a:p>
            <a:r>
              <a:rPr lang="en-US" altLang="zh-TW" sz="2000" b="1" dirty="0">
                <a:solidFill>
                  <a:srgbClr val="FF0000"/>
                </a:solidFill>
                <a:latin typeface="標楷體" panose="03000509000000000000" pitchFamily="65" charset="-120"/>
                <a:ea typeface="標楷體" panose="03000509000000000000" pitchFamily="65" charset="-120"/>
              </a:rPr>
              <a:t>(</a:t>
            </a:r>
            <a:r>
              <a:rPr lang="zh-TW" altLang="en-US" sz="2000" b="1" dirty="0">
                <a:solidFill>
                  <a:srgbClr val="FF0000"/>
                </a:solidFill>
                <a:latin typeface="標楷體" panose="03000509000000000000" pitchFamily="65" charset="-120"/>
                <a:ea typeface="標楷體" panose="03000509000000000000" pitchFamily="65" charset="-120"/>
              </a:rPr>
              <a:t>輔導案後方另有格式</a:t>
            </a:r>
            <a:r>
              <a:rPr lang="en-US" altLang="zh-TW" sz="2000" b="1" dirty="0">
                <a:solidFill>
                  <a:srgbClr val="FF0000"/>
                </a:solidFill>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178135284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txBox="1">
            <a:spLocks noChangeArrowheads="1"/>
          </p:cNvSpPr>
          <p:nvPr/>
        </p:nvSpPr>
        <p:spPr>
          <a:xfrm>
            <a:off x="572825" y="80805"/>
            <a:ext cx="7664079" cy="524621"/>
          </a:xfrm>
          <a:prstGeom prst="rect">
            <a:avLst/>
          </a:prstGeom>
        </p:spPr>
        <p:txBody>
          <a:bodyPr/>
          <a:lstStyle>
            <a:lvl1pPr algn="ctr" rtl="0" eaLnBrk="0" fontAlgn="base" hangingPunct="0">
              <a:spcBef>
                <a:spcPct val="0"/>
              </a:spcBef>
              <a:spcAft>
                <a:spcPct val="0"/>
              </a:spcAft>
              <a:defRPr lang="zh-TW" sz="32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3200" b="1">
                <a:solidFill>
                  <a:srgbClr val="333399"/>
                </a:solidFill>
                <a:latin typeface="Arial" charset="0"/>
                <a:ea typeface="標楷體" pitchFamily="65" charset="-120"/>
              </a:defRPr>
            </a:lvl2pPr>
            <a:lvl3pPr algn="ctr" rtl="0" eaLnBrk="0" fontAlgn="base" hangingPunct="0">
              <a:spcBef>
                <a:spcPct val="0"/>
              </a:spcBef>
              <a:spcAft>
                <a:spcPct val="0"/>
              </a:spcAft>
              <a:defRPr sz="3200" b="1">
                <a:solidFill>
                  <a:srgbClr val="333399"/>
                </a:solidFill>
                <a:latin typeface="Arial" charset="0"/>
                <a:ea typeface="標楷體" pitchFamily="65" charset="-120"/>
              </a:defRPr>
            </a:lvl3pPr>
            <a:lvl4pPr algn="ctr" rtl="0" eaLnBrk="0" fontAlgn="base" hangingPunct="0">
              <a:spcBef>
                <a:spcPct val="0"/>
              </a:spcBef>
              <a:spcAft>
                <a:spcPct val="0"/>
              </a:spcAft>
              <a:defRPr sz="3200" b="1">
                <a:solidFill>
                  <a:srgbClr val="333399"/>
                </a:solidFill>
                <a:latin typeface="Arial" charset="0"/>
                <a:ea typeface="標楷體" pitchFamily="65" charset="-120"/>
              </a:defRPr>
            </a:lvl4pPr>
            <a:lvl5pPr algn="ctr" rtl="0" eaLnBrk="0" fontAlgn="base" hangingPunct="0">
              <a:spcBef>
                <a:spcPct val="0"/>
              </a:spcBef>
              <a:spcAft>
                <a:spcPct val="0"/>
              </a:spcAft>
              <a:defRPr sz="3200" b="1">
                <a:solidFill>
                  <a:srgbClr val="333399"/>
                </a:solidFill>
                <a:latin typeface="Arial" charset="0"/>
                <a:ea typeface="標楷體" pitchFamily="65" charset="-120"/>
              </a:defRPr>
            </a:lvl5pPr>
            <a:lvl6pPr marL="457200" algn="ctr" rtl="0" eaLnBrk="0" fontAlgn="base" hangingPunct="0">
              <a:spcBef>
                <a:spcPct val="0"/>
              </a:spcBef>
              <a:spcAft>
                <a:spcPct val="0"/>
              </a:spcAft>
              <a:defRPr sz="3200" b="1">
                <a:solidFill>
                  <a:srgbClr val="333399"/>
                </a:solidFill>
                <a:latin typeface="Arial" charset="0"/>
                <a:ea typeface="標楷體" pitchFamily="65" charset="-120"/>
              </a:defRPr>
            </a:lvl6pPr>
            <a:lvl7pPr marL="914400" algn="ctr" rtl="0" eaLnBrk="0" fontAlgn="base" hangingPunct="0">
              <a:spcBef>
                <a:spcPct val="0"/>
              </a:spcBef>
              <a:spcAft>
                <a:spcPct val="0"/>
              </a:spcAft>
              <a:defRPr sz="3200" b="1">
                <a:solidFill>
                  <a:srgbClr val="333399"/>
                </a:solidFill>
                <a:latin typeface="Arial" charset="0"/>
                <a:ea typeface="標楷體" pitchFamily="65" charset="-120"/>
              </a:defRPr>
            </a:lvl7pPr>
            <a:lvl8pPr marL="1371600" algn="ctr" rtl="0" eaLnBrk="0" fontAlgn="base" hangingPunct="0">
              <a:spcBef>
                <a:spcPct val="0"/>
              </a:spcBef>
              <a:spcAft>
                <a:spcPct val="0"/>
              </a:spcAft>
              <a:defRPr sz="3200" b="1">
                <a:solidFill>
                  <a:srgbClr val="333399"/>
                </a:solidFill>
                <a:latin typeface="Arial" charset="0"/>
                <a:ea typeface="標楷體" pitchFamily="65" charset="-120"/>
              </a:defRPr>
            </a:lvl8pPr>
            <a:lvl9pPr marL="1828800" algn="ctr" rtl="0" eaLnBrk="0" fontAlgn="base" hangingPunct="0">
              <a:spcBef>
                <a:spcPct val="0"/>
              </a:spcBef>
              <a:spcAft>
                <a:spcPct val="0"/>
              </a:spcAft>
              <a:defRPr sz="3200" b="1">
                <a:solidFill>
                  <a:srgbClr val="333399"/>
                </a:solidFill>
                <a:latin typeface="Arial" charset="0"/>
                <a:ea typeface="標楷體" pitchFamily="65" charset="-120"/>
              </a:defRPr>
            </a:lvl9pPr>
          </a:lstStyle>
          <a:p>
            <a:pPr eaLnBrk="1" hangingPunct="1">
              <a:defRPr/>
            </a:pPr>
            <a:r>
              <a:rPr lang="zh-TW" altLang="en-US" kern="0" dirty="0">
                <a:latin typeface="微軟正黑體" panose="020B0604030504040204" pitchFamily="34" charset="-120"/>
                <a:ea typeface="微軟正黑體" panose="020B0604030504040204" pitchFamily="34" charset="-120"/>
                <a:cs typeface="Times New Roman" panose="02020603050405020304" pitchFamily="18" charset="0"/>
              </a:rPr>
              <a:t>貳</a:t>
            </a:r>
            <a:r>
              <a:rPr altLang="en-US" kern="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計畫執行成果</a:t>
            </a:r>
            <a:endParaRPr altLang="en-US" sz="2400" kern="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11"/>
          <p:cNvSpPr txBox="1">
            <a:spLocks noChangeArrowheads="1"/>
          </p:cNvSpPr>
          <p:nvPr/>
        </p:nvSpPr>
        <p:spPr bwMode="auto">
          <a:xfrm>
            <a:off x="1116013" y="6094413"/>
            <a:ext cx="20812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685800" algn="l"/>
              </a:tabLst>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tabLst>
                <a:tab pos="685800" algn="l"/>
              </a:tabLst>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tabLst>
                <a:tab pos="685800" algn="l"/>
              </a:tabLst>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zh-TW" altLang="en-US"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a:t>
            </a:r>
            <a:r>
              <a:rPr kumimoji="0" lang="en-US" altLang="zh-TW"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a:t>
            </a:r>
            <a:endParaRPr kumimoji="0" lang="zh-TW" altLang="en-US"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文字方塊 12"/>
          <p:cNvSpPr txBox="1">
            <a:spLocks noChangeArrowheads="1"/>
          </p:cNvSpPr>
          <p:nvPr/>
        </p:nvSpPr>
        <p:spPr bwMode="auto">
          <a:xfrm>
            <a:off x="6300788" y="6094413"/>
            <a:ext cx="2081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tabLst>
                <a:tab pos="685800" algn="l"/>
              </a:tabLst>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tabLst>
                <a:tab pos="685800" algn="l"/>
              </a:tabLst>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tabLst>
                <a:tab pos="685800" algn="l"/>
              </a:tabLst>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685800" algn="l"/>
              </a:tabLst>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zh-TW" altLang="en-US"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圖</a:t>
            </a:r>
            <a:r>
              <a:rPr kumimoji="0" lang="en-US" altLang="zh-TW"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2</a:t>
            </a:r>
            <a:endParaRPr kumimoji="0" lang="zh-TW" altLang="en-US" sz="160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 name="矩形 7"/>
          <p:cNvSpPr/>
          <p:nvPr/>
        </p:nvSpPr>
        <p:spPr>
          <a:xfrm>
            <a:off x="823913" y="4433888"/>
            <a:ext cx="2663825" cy="1296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9" name="矩形 8"/>
          <p:cNvSpPr/>
          <p:nvPr/>
        </p:nvSpPr>
        <p:spPr>
          <a:xfrm>
            <a:off x="5867400" y="4433888"/>
            <a:ext cx="2665413" cy="1296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文字方塊 10"/>
          <p:cNvSpPr txBox="1"/>
          <p:nvPr/>
        </p:nvSpPr>
        <p:spPr>
          <a:xfrm>
            <a:off x="5472608" y="685588"/>
            <a:ext cx="3563888" cy="2862322"/>
          </a:xfrm>
          <a:prstGeom prst="rect">
            <a:avLst/>
          </a:prstGeom>
          <a:solidFill>
            <a:srgbClr val="66FFFF"/>
          </a:solidFill>
          <a:ln>
            <a:solidFill>
              <a:schemeClr val="tx1"/>
            </a:solidFill>
          </a:ln>
          <a:effectLst>
            <a:outerShdw blurRad="76200" dist="12700" dir="2700000" sy="-23000" kx="-800400" algn="bl" rotWithShape="0">
              <a:prstClr val="black">
                <a:alpha val="20000"/>
              </a:prstClr>
            </a:outerShdw>
          </a:effectLst>
        </p:spPr>
        <p:txBody>
          <a:bodyPr wrap="square" rtlCol="0">
            <a:spAutoFit/>
          </a:bodyPr>
          <a:lstStyle/>
          <a:p>
            <a:r>
              <a:rPr lang="en-US" altLang="zh-TW" sz="2000" b="1" dirty="0">
                <a:solidFill>
                  <a:srgbClr val="FF0000"/>
                </a:solidFill>
              </a:rPr>
              <a:t>1.</a:t>
            </a:r>
            <a:r>
              <a:rPr lang="zh-TW" altLang="en-US" sz="2000" b="1" dirty="0">
                <a:solidFill>
                  <a:srgbClr val="FF0000"/>
                </a:solidFill>
              </a:rPr>
              <a:t>請針對輔導案以外之</a:t>
            </a:r>
            <a:r>
              <a:rPr lang="zh-TW" altLang="en-US" sz="2000" b="1" u="sng" dirty="0">
                <a:solidFill>
                  <a:srgbClr val="FF0000"/>
                </a:solidFill>
              </a:rPr>
              <a:t>各工作項目</a:t>
            </a:r>
            <a:r>
              <a:rPr lang="en-US" altLang="zh-TW" sz="2000" b="1" dirty="0">
                <a:solidFill>
                  <a:srgbClr val="FF0000"/>
                </a:solidFill>
              </a:rPr>
              <a:t>KPI(</a:t>
            </a:r>
            <a:r>
              <a:rPr lang="zh-TW" altLang="en-US" sz="2000" b="1" dirty="0">
                <a:solidFill>
                  <a:srgbClr val="FF0000"/>
                </a:solidFill>
              </a:rPr>
              <a:t>如聯盟活動</a:t>
            </a:r>
            <a:r>
              <a:rPr lang="en-US" altLang="zh-TW" sz="2000" b="1" dirty="0">
                <a:solidFill>
                  <a:srgbClr val="FF0000"/>
                </a:solidFill>
              </a:rPr>
              <a:t>/</a:t>
            </a:r>
            <a:r>
              <a:rPr lang="zh-TW" altLang="en-US" sz="2000" b="1" dirty="0">
                <a:solidFill>
                  <a:srgbClr val="FF0000"/>
                </a:solidFill>
              </a:rPr>
              <a:t>推動</a:t>
            </a:r>
            <a:r>
              <a:rPr lang="en-US" altLang="zh-TW" sz="2000" b="1" dirty="0">
                <a:solidFill>
                  <a:srgbClr val="FF0000"/>
                </a:solidFill>
              </a:rPr>
              <a:t>AI</a:t>
            </a:r>
            <a:r>
              <a:rPr lang="zh-TW" altLang="en-US" sz="2000" b="1" dirty="0">
                <a:solidFill>
                  <a:srgbClr val="FF0000"/>
                </a:solidFill>
              </a:rPr>
              <a:t>機器人等</a:t>
            </a:r>
            <a:r>
              <a:rPr lang="en-US" altLang="zh-TW" sz="2000" b="1" dirty="0">
                <a:solidFill>
                  <a:srgbClr val="FF0000"/>
                </a:solidFill>
              </a:rPr>
              <a:t>)</a:t>
            </a:r>
            <a:r>
              <a:rPr lang="zh-TW" altLang="en-US" sz="2000" b="1" dirty="0">
                <a:solidFill>
                  <a:srgbClr val="FF0000"/>
                </a:solidFill>
              </a:rPr>
              <a:t>之執行成果說明</a:t>
            </a:r>
            <a:r>
              <a:rPr lang="zh-TW" altLang="en-US" sz="2000" b="1" u="sng" dirty="0">
                <a:solidFill>
                  <a:srgbClr val="FF0000"/>
                </a:solidFill>
              </a:rPr>
              <a:t>至少</a:t>
            </a:r>
            <a:r>
              <a:rPr lang="en-US" altLang="zh-TW" sz="2000" b="1" u="sng" dirty="0">
                <a:solidFill>
                  <a:srgbClr val="FF0000"/>
                </a:solidFill>
              </a:rPr>
              <a:t>1</a:t>
            </a:r>
            <a:r>
              <a:rPr lang="zh-TW" altLang="en-US" sz="2000" b="1" u="sng" dirty="0">
                <a:solidFill>
                  <a:srgbClr val="FF0000"/>
                </a:solidFill>
              </a:rPr>
              <a:t>頁</a:t>
            </a:r>
            <a:r>
              <a:rPr lang="en-US" altLang="zh-TW" sz="2000" b="1" dirty="0">
                <a:solidFill>
                  <a:srgbClr val="FF0000"/>
                </a:solidFill>
              </a:rPr>
              <a:t>,</a:t>
            </a:r>
            <a:r>
              <a:rPr lang="zh-TW" altLang="en-US" sz="2000" b="1" dirty="0">
                <a:solidFill>
                  <a:srgbClr val="FF0000"/>
                </a:solidFill>
              </a:rPr>
              <a:t>請自行增頁</a:t>
            </a:r>
            <a:endParaRPr lang="en-US" altLang="zh-TW" sz="2000" b="1" dirty="0">
              <a:solidFill>
                <a:srgbClr val="FF0000"/>
              </a:solidFill>
            </a:endParaRPr>
          </a:p>
          <a:p>
            <a:endParaRPr lang="en-US" altLang="zh-TW" sz="2000" b="1" dirty="0">
              <a:solidFill>
                <a:srgbClr val="FF0000"/>
              </a:solidFill>
            </a:endParaRPr>
          </a:p>
          <a:p>
            <a:r>
              <a:rPr lang="en-US" altLang="zh-TW" sz="2000" b="1" kern="100" dirty="0">
                <a:solidFill>
                  <a:srgbClr val="FF0000"/>
                </a:solidFill>
                <a:cs typeface="Times New Roman" panose="02020603050405020304" pitchFamily="18" charset="0"/>
              </a:rPr>
              <a:t>2.</a:t>
            </a:r>
            <a:r>
              <a:rPr lang="zh-TW" altLang="en-US" sz="2000" b="1" kern="100" dirty="0">
                <a:solidFill>
                  <a:srgbClr val="FF0000"/>
                </a:solidFill>
                <a:cs typeface="Times New Roman" panose="02020603050405020304" pitchFamily="18" charset="0"/>
              </a:rPr>
              <a:t>執行成果請務必</a:t>
            </a:r>
            <a:r>
              <a:rPr lang="zh-TW" altLang="en-US" sz="2000" b="1" dirty="0">
                <a:solidFill>
                  <a:srgbClr val="FF0000"/>
                </a:solidFill>
              </a:rPr>
              <a:t>檢附實際照片或圖片呈現</a:t>
            </a:r>
          </a:p>
          <a:p>
            <a:endParaRPr lang="en-US" altLang="zh-TW" sz="2000" b="1" dirty="0">
              <a:solidFill>
                <a:srgbClr val="FF0000"/>
              </a:solidFill>
              <a:latin typeface="標楷體" panose="03000509000000000000" pitchFamily="65" charset="-120"/>
              <a:ea typeface="標楷體" panose="03000509000000000000" pitchFamily="65" charset="-120"/>
            </a:endParaRPr>
          </a:p>
          <a:p>
            <a:r>
              <a:rPr lang="en-US" altLang="zh-TW" sz="2000" b="1" dirty="0">
                <a:solidFill>
                  <a:srgbClr val="FF0000"/>
                </a:solidFill>
                <a:latin typeface="標楷體" panose="03000509000000000000" pitchFamily="65" charset="-120"/>
                <a:ea typeface="標楷體" panose="03000509000000000000" pitchFamily="65" charset="-120"/>
              </a:rPr>
              <a:t>(</a:t>
            </a:r>
            <a:r>
              <a:rPr lang="zh-TW" altLang="en-US" sz="2000" b="1" dirty="0">
                <a:solidFill>
                  <a:srgbClr val="FF0000"/>
                </a:solidFill>
                <a:latin typeface="標楷體" panose="03000509000000000000" pitchFamily="65" charset="-120"/>
                <a:ea typeface="標楷體" panose="03000509000000000000" pitchFamily="65" charset="-120"/>
              </a:rPr>
              <a:t>輔導案後方另有格式</a:t>
            </a:r>
            <a:r>
              <a:rPr lang="en-US" altLang="zh-TW" sz="2000" b="1" dirty="0">
                <a:solidFill>
                  <a:srgbClr val="FF0000"/>
                </a:solidFill>
                <a:latin typeface="標楷體" panose="03000509000000000000" pitchFamily="65" charset="-120"/>
                <a:ea typeface="標楷體" panose="03000509000000000000" pitchFamily="65" charset="-120"/>
              </a:rPr>
              <a:t>)</a:t>
            </a:r>
          </a:p>
        </p:txBody>
      </p:sp>
      <p:sp>
        <p:nvSpPr>
          <p:cNvPr id="12" name="矩形 11"/>
          <p:cNvSpPr/>
          <p:nvPr/>
        </p:nvSpPr>
        <p:spPr>
          <a:xfrm>
            <a:off x="251520" y="968964"/>
            <a:ext cx="8784976" cy="461665"/>
          </a:xfrm>
          <a:prstGeom prst="rect">
            <a:avLst/>
          </a:prstGeom>
          <a:noFill/>
        </p:spPr>
        <p:txBody>
          <a:bodyPr wrap="square">
            <a:spAutoFit/>
          </a:bodyPr>
          <a:lstStyle/>
          <a:p>
            <a:pPr algn="just">
              <a:defRPr/>
            </a:pPr>
            <a:r>
              <a:rPr lang="zh-TW" altLang="en-US" b="1" kern="100" dirty="0">
                <a:latin typeface="微軟正黑體" panose="020B0604030504040204" pitchFamily="34" charset="-120"/>
                <a:ea typeface="微軟正黑體" panose="020B0604030504040204" pitchFamily="34" charset="-120"/>
                <a:cs typeface="Times New Roman" panose="02020603050405020304" pitchFamily="18" charset="0"/>
              </a:rPr>
              <a:t>二、</a:t>
            </a:r>
            <a:r>
              <a:rPr lang="en-US" altLang="zh-TW" b="1" kern="100" dirty="0">
                <a:latin typeface="微軟正黑體" panose="020B0604030504040204" pitchFamily="34" charset="-120"/>
                <a:ea typeface="微軟正黑體" panose="020B0604030504040204" pitchFamily="34" charset="-120"/>
                <a:cs typeface="Times New Roman" panose="02020603050405020304" pitchFamily="18" charset="0"/>
              </a:rPr>
              <a:t>OOOOOOOO</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771101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txBox="1">
            <a:spLocks noChangeArrowheads="1"/>
          </p:cNvSpPr>
          <p:nvPr/>
        </p:nvSpPr>
        <p:spPr>
          <a:xfrm>
            <a:off x="572825" y="80805"/>
            <a:ext cx="7664079" cy="524621"/>
          </a:xfrm>
          <a:prstGeom prst="rect">
            <a:avLst/>
          </a:prstGeom>
        </p:spPr>
        <p:txBody>
          <a:bodyPr/>
          <a:lstStyle>
            <a:lvl1pPr algn="ctr" rtl="0" eaLnBrk="0" fontAlgn="base" hangingPunct="0">
              <a:spcBef>
                <a:spcPct val="0"/>
              </a:spcBef>
              <a:spcAft>
                <a:spcPct val="0"/>
              </a:spcAft>
              <a:defRPr lang="zh-TW" sz="32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3200" b="1">
                <a:solidFill>
                  <a:srgbClr val="333399"/>
                </a:solidFill>
                <a:latin typeface="Arial" charset="0"/>
                <a:ea typeface="標楷體" pitchFamily="65" charset="-120"/>
              </a:defRPr>
            </a:lvl2pPr>
            <a:lvl3pPr algn="ctr" rtl="0" eaLnBrk="0" fontAlgn="base" hangingPunct="0">
              <a:spcBef>
                <a:spcPct val="0"/>
              </a:spcBef>
              <a:spcAft>
                <a:spcPct val="0"/>
              </a:spcAft>
              <a:defRPr sz="3200" b="1">
                <a:solidFill>
                  <a:srgbClr val="333399"/>
                </a:solidFill>
                <a:latin typeface="Arial" charset="0"/>
                <a:ea typeface="標楷體" pitchFamily="65" charset="-120"/>
              </a:defRPr>
            </a:lvl3pPr>
            <a:lvl4pPr algn="ctr" rtl="0" eaLnBrk="0" fontAlgn="base" hangingPunct="0">
              <a:spcBef>
                <a:spcPct val="0"/>
              </a:spcBef>
              <a:spcAft>
                <a:spcPct val="0"/>
              </a:spcAft>
              <a:defRPr sz="3200" b="1">
                <a:solidFill>
                  <a:srgbClr val="333399"/>
                </a:solidFill>
                <a:latin typeface="Arial" charset="0"/>
                <a:ea typeface="標楷體" pitchFamily="65" charset="-120"/>
              </a:defRPr>
            </a:lvl4pPr>
            <a:lvl5pPr algn="ctr" rtl="0" eaLnBrk="0" fontAlgn="base" hangingPunct="0">
              <a:spcBef>
                <a:spcPct val="0"/>
              </a:spcBef>
              <a:spcAft>
                <a:spcPct val="0"/>
              </a:spcAft>
              <a:defRPr sz="3200" b="1">
                <a:solidFill>
                  <a:srgbClr val="333399"/>
                </a:solidFill>
                <a:latin typeface="Arial" charset="0"/>
                <a:ea typeface="標楷體" pitchFamily="65" charset="-120"/>
              </a:defRPr>
            </a:lvl5pPr>
            <a:lvl6pPr marL="457200" algn="ctr" rtl="0" eaLnBrk="0" fontAlgn="base" hangingPunct="0">
              <a:spcBef>
                <a:spcPct val="0"/>
              </a:spcBef>
              <a:spcAft>
                <a:spcPct val="0"/>
              </a:spcAft>
              <a:defRPr sz="3200" b="1">
                <a:solidFill>
                  <a:srgbClr val="333399"/>
                </a:solidFill>
                <a:latin typeface="Arial" charset="0"/>
                <a:ea typeface="標楷體" pitchFamily="65" charset="-120"/>
              </a:defRPr>
            </a:lvl6pPr>
            <a:lvl7pPr marL="914400" algn="ctr" rtl="0" eaLnBrk="0" fontAlgn="base" hangingPunct="0">
              <a:spcBef>
                <a:spcPct val="0"/>
              </a:spcBef>
              <a:spcAft>
                <a:spcPct val="0"/>
              </a:spcAft>
              <a:defRPr sz="3200" b="1">
                <a:solidFill>
                  <a:srgbClr val="333399"/>
                </a:solidFill>
                <a:latin typeface="Arial" charset="0"/>
                <a:ea typeface="標楷體" pitchFamily="65" charset="-120"/>
              </a:defRPr>
            </a:lvl7pPr>
            <a:lvl8pPr marL="1371600" algn="ctr" rtl="0" eaLnBrk="0" fontAlgn="base" hangingPunct="0">
              <a:spcBef>
                <a:spcPct val="0"/>
              </a:spcBef>
              <a:spcAft>
                <a:spcPct val="0"/>
              </a:spcAft>
              <a:defRPr sz="3200" b="1">
                <a:solidFill>
                  <a:srgbClr val="333399"/>
                </a:solidFill>
                <a:latin typeface="Arial" charset="0"/>
                <a:ea typeface="標楷體" pitchFamily="65" charset="-120"/>
              </a:defRPr>
            </a:lvl8pPr>
            <a:lvl9pPr marL="1828800" algn="ctr" rtl="0" eaLnBrk="0" fontAlgn="base" hangingPunct="0">
              <a:spcBef>
                <a:spcPct val="0"/>
              </a:spcBef>
              <a:spcAft>
                <a:spcPct val="0"/>
              </a:spcAft>
              <a:defRPr sz="3200" b="1">
                <a:solidFill>
                  <a:srgbClr val="333399"/>
                </a:solidFill>
                <a:latin typeface="Arial" charset="0"/>
                <a:ea typeface="標楷體" pitchFamily="65" charset="-120"/>
              </a:defRPr>
            </a:lvl9pPr>
          </a:lstStyle>
          <a:p>
            <a:pPr eaLnBrk="1" hangingPunct="1">
              <a:defRPr/>
            </a:pPr>
            <a:r>
              <a:rPr lang="zh-TW" altLang="en-US" kern="0" dirty="0">
                <a:latin typeface="微軟正黑體" panose="020B0604030504040204" pitchFamily="34" charset="-120"/>
                <a:ea typeface="微軟正黑體" panose="020B0604030504040204" pitchFamily="34" charset="-120"/>
                <a:cs typeface="Times New Roman" panose="02020603050405020304" pitchFamily="18" charset="0"/>
              </a:rPr>
              <a:t>貳</a:t>
            </a:r>
            <a:r>
              <a:rPr altLang="en-US" kern="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計畫執行成果</a:t>
            </a:r>
            <a:endParaRPr altLang="en-US" sz="2400" kern="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 name="矩形 9"/>
          <p:cNvSpPr/>
          <p:nvPr/>
        </p:nvSpPr>
        <p:spPr>
          <a:xfrm>
            <a:off x="251520" y="968964"/>
            <a:ext cx="8784976" cy="461665"/>
          </a:xfrm>
          <a:prstGeom prst="rect">
            <a:avLst/>
          </a:prstGeom>
          <a:noFill/>
        </p:spPr>
        <p:txBody>
          <a:bodyPr wrap="square">
            <a:spAutoFit/>
          </a:bodyPr>
          <a:lstStyle/>
          <a:p>
            <a:pPr marL="533400" indent="-533400" algn="just">
              <a:defRPr/>
            </a:pPr>
            <a:r>
              <a:rPr lang="zh-TW" altLang="en-US" b="1" kern="100" dirty="0">
                <a:latin typeface="微軟正黑體" panose="020B0604030504040204" pitchFamily="34" charset="-120"/>
                <a:ea typeface="微軟正黑體" panose="020B0604030504040204" pitchFamily="34" charset="-120"/>
                <a:cs typeface="Times New Roman" panose="02020603050405020304" pitchFamily="18" charset="0"/>
              </a:rPr>
              <a:t>三、輔導業者</a:t>
            </a:r>
            <a:r>
              <a:rPr lang="en-US" altLang="zh-TW" b="1" kern="100" dirty="0">
                <a:latin typeface="微軟正黑體" panose="020B0604030504040204" pitchFamily="34" charset="-120"/>
                <a:ea typeface="微軟正黑體" panose="020B0604030504040204" pitchFamily="34" charset="-120"/>
                <a:cs typeface="Times New Roman" panose="02020603050405020304" pitchFamily="18" charset="0"/>
              </a:rPr>
              <a:t>AI</a:t>
            </a:r>
            <a:r>
              <a:rPr lang="zh-TW" altLang="en-US" b="1" kern="100" dirty="0">
                <a:latin typeface="微軟正黑體" panose="020B0604030504040204" pitchFamily="34" charset="-120"/>
                <a:ea typeface="微軟正黑體" panose="020B0604030504040204" pitchFamily="34" charset="-120"/>
                <a:cs typeface="Times New Roman" panose="02020603050405020304" pitchFamily="18" charset="0"/>
              </a:rPr>
              <a:t>應用加值於ＯＯＯ、ＯＯＯ、</a:t>
            </a:r>
            <a:r>
              <a:rPr lang="en-US" altLang="zh-TW" b="1" kern="100" dirty="0">
                <a:latin typeface="微軟正黑體" panose="020B0604030504040204" pitchFamily="34" charset="-120"/>
                <a:ea typeface="微軟正黑體" panose="020B0604030504040204" pitchFamily="34" charset="-120"/>
                <a:cs typeface="Times New Roman" panose="02020603050405020304" pitchFamily="18" charset="0"/>
              </a:rPr>
              <a:t>OO</a:t>
            </a:r>
            <a:r>
              <a:rPr lang="zh-TW" altLang="en-US" b="1" kern="100" dirty="0">
                <a:latin typeface="微軟正黑體" panose="020B0604030504040204" pitchFamily="34" charset="-120"/>
                <a:ea typeface="微軟正黑體" panose="020B0604030504040204" pitchFamily="34" charset="-120"/>
                <a:cs typeface="Times New Roman" panose="02020603050405020304" pitchFamily="18" charset="0"/>
              </a:rPr>
              <a:t>Ｏ領域</a:t>
            </a:r>
            <a:endParaRPr lang="zh-TW" altLang="en-US" b="1" dirty="0">
              <a:latin typeface="微軟正黑體" panose="020B0604030504040204" pitchFamily="34" charset="-120"/>
              <a:ea typeface="微軟正黑體" panose="020B0604030504040204" pitchFamily="34" charset="-120"/>
            </a:endParaRPr>
          </a:p>
        </p:txBody>
      </p:sp>
      <p:graphicFrame>
        <p:nvGraphicFramePr>
          <p:cNvPr id="2" name="表格 1"/>
          <p:cNvGraphicFramePr>
            <a:graphicFrameLocks noGrp="1"/>
          </p:cNvGraphicFramePr>
          <p:nvPr>
            <p:extLst>
              <p:ext uri="{D42A27DB-BD31-4B8C-83A1-F6EECF244321}">
                <p14:modId xmlns:p14="http://schemas.microsoft.com/office/powerpoint/2010/main" val="3544912662"/>
              </p:ext>
            </p:extLst>
          </p:nvPr>
        </p:nvGraphicFramePr>
        <p:xfrm>
          <a:off x="467544" y="1556791"/>
          <a:ext cx="8208912" cy="3508687"/>
        </p:xfrm>
        <a:graphic>
          <a:graphicData uri="http://schemas.openxmlformats.org/drawingml/2006/table">
            <a:tbl>
              <a:tblPr firstRow="1" bandRow="1">
                <a:tableStyleId>{5C22544A-7EE6-4342-B048-85BDC9FD1C3A}</a:tableStyleId>
              </a:tblPr>
              <a:tblGrid>
                <a:gridCol w="545000">
                  <a:extLst>
                    <a:ext uri="{9D8B030D-6E8A-4147-A177-3AD203B41FA5}">
                      <a16:colId xmlns:a16="http://schemas.microsoft.com/office/drawing/2014/main" val="20000"/>
                    </a:ext>
                  </a:extLst>
                </a:gridCol>
                <a:gridCol w="1156817">
                  <a:extLst>
                    <a:ext uri="{9D8B030D-6E8A-4147-A177-3AD203B41FA5}">
                      <a16:colId xmlns:a16="http://schemas.microsoft.com/office/drawing/2014/main" val="20001"/>
                    </a:ext>
                  </a:extLst>
                </a:gridCol>
                <a:gridCol w="1229118">
                  <a:extLst>
                    <a:ext uri="{9D8B030D-6E8A-4147-A177-3AD203B41FA5}">
                      <a16:colId xmlns:a16="http://schemas.microsoft.com/office/drawing/2014/main" val="20002"/>
                    </a:ext>
                  </a:extLst>
                </a:gridCol>
                <a:gridCol w="2169032">
                  <a:extLst>
                    <a:ext uri="{9D8B030D-6E8A-4147-A177-3AD203B41FA5}">
                      <a16:colId xmlns:a16="http://schemas.microsoft.com/office/drawing/2014/main" val="20003"/>
                    </a:ext>
                  </a:extLst>
                </a:gridCol>
                <a:gridCol w="1301419">
                  <a:extLst>
                    <a:ext uri="{9D8B030D-6E8A-4147-A177-3AD203B41FA5}">
                      <a16:colId xmlns:a16="http://schemas.microsoft.com/office/drawing/2014/main" val="20004"/>
                    </a:ext>
                  </a:extLst>
                </a:gridCol>
                <a:gridCol w="1807526">
                  <a:extLst>
                    <a:ext uri="{9D8B030D-6E8A-4147-A177-3AD203B41FA5}">
                      <a16:colId xmlns:a16="http://schemas.microsoft.com/office/drawing/2014/main" val="20005"/>
                    </a:ext>
                  </a:extLst>
                </a:gridCol>
              </a:tblGrid>
              <a:tr h="875911">
                <a:tc>
                  <a:txBody>
                    <a:bodyPr/>
                    <a:lstStyle/>
                    <a:p>
                      <a:pPr algn="ctr" fontAlgn="ctr"/>
                      <a:r>
                        <a:rPr lang="zh-TW" altLang="en-US" sz="1700" u="none" strike="noStrike" dirty="0">
                          <a:effectLst/>
                          <a:latin typeface="微軟正黑體" panose="020B0604030504040204" pitchFamily="34" charset="-120"/>
                          <a:ea typeface="微軟正黑體" panose="020B0604030504040204" pitchFamily="34" charset="-120"/>
                        </a:rPr>
                        <a:t>項次</a:t>
                      </a: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ctr" fontAlgn="ctr"/>
                      <a:r>
                        <a:rPr lang="zh-TW" altLang="en-US" sz="1700" u="none" strike="noStrike" dirty="0">
                          <a:effectLst/>
                          <a:latin typeface="微軟正黑體" panose="020B0604030504040204" pitchFamily="34" charset="-120"/>
                          <a:ea typeface="微軟正黑體" panose="020B0604030504040204" pitchFamily="34" charset="-120"/>
                        </a:rPr>
                        <a:t>產業別</a:t>
                      </a:r>
                      <a:endParaRPr lang="en-US" altLang="zh-TW"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ctr" fontAlgn="ctr"/>
                      <a:r>
                        <a:rPr lang="zh-TW" altLang="en-US" sz="1700" u="none" strike="noStrike" dirty="0">
                          <a:effectLst/>
                          <a:latin typeface="微軟正黑體" panose="020B0604030504040204" pitchFamily="34" charset="-120"/>
                          <a:ea typeface="微軟正黑體" panose="020B0604030504040204" pitchFamily="34" charset="-120"/>
                        </a:rPr>
                        <a:t>受輔導廠商</a:t>
                      </a: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ctr" fontAlgn="ctr"/>
                      <a:r>
                        <a:rPr lang="zh-TW" altLang="en-US" sz="1700" u="none" strike="noStrike" dirty="0">
                          <a:effectLst/>
                          <a:latin typeface="微軟正黑體" panose="020B0604030504040204" pitchFamily="34" charset="-120"/>
                          <a:ea typeface="微軟正黑體" panose="020B0604030504040204" pitchFamily="34" charset="-120"/>
                        </a:rPr>
                        <a:t>輔導計畫名稱</a:t>
                      </a: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ctr" fontAlgn="ctr"/>
                      <a:r>
                        <a:rPr lang="zh-TW" altLang="en-US" sz="1700" u="none" strike="noStrike" dirty="0">
                          <a:effectLst/>
                          <a:latin typeface="微軟正黑體" panose="020B0604030504040204" pitchFamily="34" charset="-120"/>
                          <a:ea typeface="微軟正黑體" panose="020B0604030504040204" pitchFamily="34" charset="-120"/>
                        </a:rPr>
                        <a:t>廠商自籌款</a:t>
                      </a:r>
                      <a:endParaRPr lang="en-US" altLang="zh-TW" sz="1700" u="none" strike="noStrike" dirty="0">
                        <a:effectLst/>
                        <a:latin typeface="微軟正黑體" panose="020B0604030504040204" pitchFamily="34" charset="-120"/>
                        <a:ea typeface="微軟正黑體" panose="020B0604030504040204" pitchFamily="34" charset="-120"/>
                      </a:endParaRPr>
                    </a:p>
                    <a:p>
                      <a:pPr algn="ctr" fontAlgn="ctr"/>
                      <a:r>
                        <a:rPr lang="zh-TW" altLang="en-US" sz="1700" u="none" strike="noStrike" dirty="0">
                          <a:effectLst/>
                          <a:latin typeface="微軟正黑體" panose="020B0604030504040204" pitchFamily="34" charset="-120"/>
                          <a:ea typeface="微軟正黑體" panose="020B0604030504040204" pitchFamily="34" charset="-120"/>
                        </a:rPr>
                        <a:t>金額</a:t>
                      </a:r>
                      <a:r>
                        <a:rPr lang="en-US" altLang="zh-TW" sz="1700" u="none" strike="noStrike" dirty="0">
                          <a:effectLst/>
                          <a:latin typeface="微軟正黑體" panose="020B0604030504040204" pitchFamily="34" charset="-120"/>
                          <a:ea typeface="微軟正黑體" panose="020B0604030504040204" pitchFamily="34" charset="-120"/>
                        </a:rPr>
                        <a:t>(</a:t>
                      </a:r>
                      <a:r>
                        <a:rPr lang="zh-TW" altLang="en-US" sz="1700" u="none" strike="noStrike" dirty="0">
                          <a:effectLst/>
                          <a:latin typeface="微軟正黑體" panose="020B0604030504040204" pitchFamily="34" charset="-120"/>
                          <a:ea typeface="微軟正黑體" panose="020B0604030504040204" pitchFamily="34" charset="-120"/>
                        </a:rPr>
                        <a:t>千元</a:t>
                      </a:r>
                      <a:r>
                        <a:rPr lang="en-US" altLang="zh-TW" sz="1700" u="none" strike="noStrike" dirty="0">
                          <a:effectLst/>
                          <a:latin typeface="微軟正黑體" panose="020B0604030504040204" pitchFamily="34" charset="-120"/>
                          <a:ea typeface="微軟正黑體" panose="020B0604030504040204" pitchFamily="34" charset="-120"/>
                        </a:rPr>
                        <a:t>)</a:t>
                      </a: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ctr" fontAlgn="ctr"/>
                      <a:r>
                        <a:rPr lang="zh-TW" altLang="en-US" sz="1700" u="none" strike="noStrike" dirty="0">
                          <a:effectLst/>
                          <a:latin typeface="微軟正黑體" panose="020B0604030504040204" pitchFamily="34" charset="-120"/>
                          <a:ea typeface="微軟正黑體" panose="020B0604030504040204" pitchFamily="34" charset="-120"/>
                        </a:rPr>
                        <a:t>至</a:t>
                      </a:r>
                      <a:r>
                        <a:rPr lang="en-US" altLang="zh-TW" sz="1700" u="none" strike="noStrike" dirty="0">
                          <a:effectLst/>
                          <a:latin typeface="微軟正黑體" panose="020B0604030504040204" pitchFamily="34" charset="-120"/>
                          <a:ea typeface="微軟正黑體" panose="020B0604030504040204" pitchFamily="34" charset="-120"/>
                        </a:rPr>
                        <a:t>10/31</a:t>
                      </a:r>
                      <a:r>
                        <a:rPr lang="zh-TW" altLang="en-US" sz="1700" u="none" strike="noStrike" dirty="0">
                          <a:effectLst/>
                          <a:latin typeface="微軟正黑體" panose="020B0604030504040204" pitchFamily="34" charset="-120"/>
                          <a:ea typeface="微軟正黑體" panose="020B0604030504040204" pitchFamily="34" charset="-120"/>
                        </a:rPr>
                        <a:t>自籌款</a:t>
                      </a:r>
                      <a:endParaRPr lang="en-US" altLang="zh-TW" sz="1700" u="none" strike="noStrike" dirty="0">
                        <a:effectLst/>
                        <a:latin typeface="微軟正黑體" panose="020B0604030504040204" pitchFamily="34" charset="-120"/>
                        <a:ea typeface="微軟正黑體" panose="020B0604030504040204" pitchFamily="34" charset="-120"/>
                      </a:endParaRPr>
                    </a:p>
                    <a:p>
                      <a:pPr algn="ctr" fontAlgn="ctr"/>
                      <a:r>
                        <a:rPr lang="zh-TW" altLang="en-US" sz="1700" u="none" strike="noStrike" dirty="0">
                          <a:effectLst/>
                          <a:latin typeface="微軟正黑體" panose="020B0604030504040204" pitchFamily="34" charset="-120"/>
                          <a:ea typeface="微軟正黑體" panose="020B0604030504040204" pitchFamily="34" charset="-120"/>
                        </a:rPr>
                        <a:t>達成現況</a:t>
                      </a:r>
                      <a:r>
                        <a:rPr lang="en-US" altLang="zh-TW" sz="1700" u="none" strike="noStrike" dirty="0">
                          <a:effectLst/>
                          <a:latin typeface="微軟正黑體" panose="020B0604030504040204" pitchFamily="34" charset="-120"/>
                          <a:ea typeface="微軟正黑體" panose="020B0604030504040204" pitchFamily="34" charset="-120"/>
                        </a:rPr>
                        <a:t>(</a:t>
                      </a:r>
                      <a:r>
                        <a:rPr lang="zh-TW" altLang="en-US" sz="1700" u="none" strike="noStrike" dirty="0">
                          <a:effectLst/>
                          <a:latin typeface="微軟正黑體" panose="020B0604030504040204" pitchFamily="34" charset="-120"/>
                          <a:ea typeface="微軟正黑體" panose="020B0604030504040204" pitchFamily="34" charset="-120"/>
                        </a:rPr>
                        <a:t>千元</a:t>
                      </a:r>
                      <a:r>
                        <a:rPr lang="en-US" altLang="zh-TW" sz="1700" u="none" strike="noStrike" dirty="0">
                          <a:effectLst/>
                          <a:latin typeface="微軟正黑體" panose="020B0604030504040204" pitchFamily="34" charset="-120"/>
                          <a:ea typeface="微軟正黑體" panose="020B0604030504040204" pitchFamily="34" charset="-120"/>
                        </a:rPr>
                        <a:t>/%)</a:t>
                      </a: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extLst>
                  <a:ext uri="{0D108BD9-81ED-4DB2-BD59-A6C34878D82A}">
                    <a16:rowId xmlns:a16="http://schemas.microsoft.com/office/drawing/2014/main" val="10000"/>
                  </a:ext>
                </a:extLst>
              </a:tr>
              <a:tr h="658194">
                <a:tc>
                  <a:txBody>
                    <a:bodyPr/>
                    <a:lstStyle/>
                    <a:p>
                      <a:pPr algn="ctr" fontAlgn="ctr"/>
                      <a:r>
                        <a:rPr lang="en-US" altLang="zh-TW" sz="1700" u="none" strike="noStrike">
                          <a:effectLst/>
                          <a:latin typeface="微軟正黑體" panose="020B0604030504040204" pitchFamily="34" charset="-120"/>
                          <a:ea typeface="微軟正黑體" panose="020B0604030504040204" pitchFamily="34" charset="-120"/>
                        </a:rPr>
                        <a:t>1</a:t>
                      </a:r>
                      <a:endParaRPr lang="en-US" altLang="zh-TW" sz="1700" b="0" i="0" u="none" strike="noStrike">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endParaRPr lang="zh-TW" altLang="en-US"/>
                    </a:p>
                  </a:txBody>
                  <a:tcPr marL="6350" marR="6350" marT="6350" marB="0" anchor="ctr"/>
                </a:tc>
                <a:tc>
                  <a:txBody>
                    <a:bodyPr/>
                    <a:lstStyle/>
                    <a:p>
                      <a:endParaRPr lang="zh-TW" altLang="en-US"/>
                    </a:p>
                  </a:txBody>
                  <a:tcPr marL="6350" marR="6350" marT="6350" marB="0" anchor="ctr"/>
                </a:tc>
                <a:tc>
                  <a:txBody>
                    <a:bodyPr/>
                    <a:lstStyle/>
                    <a:p>
                      <a:endParaRPr lang="zh-TW" altLang="en-US"/>
                    </a:p>
                  </a:txBody>
                  <a:tcPr marL="6350" marR="6350" marT="6350" marB="0" anchor="ctr"/>
                </a:tc>
                <a:tc>
                  <a:txBody>
                    <a:bodyPr/>
                    <a:lstStyle/>
                    <a:p>
                      <a:endParaRPr lang="zh-TW" altLang="en-US"/>
                    </a:p>
                  </a:txBody>
                  <a:tcPr marL="6350" marR="6350" marT="6350" marB="0" anchor="ctr"/>
                </a:tc>
                <a:tc>
                  <a:txBody>
                    <a:bodyPr/>
                    <a:lstStyle/>
                    <a:p>
                      <a:endParaRPr lang="zh-TW" altLang="en-US" dirty="0"/>
                    </a:p>
                  </a:txBody>
                  <a:tcPr marL="6350" marR="6350" marT="6350" marB="0" anchor="ctr"/>
                </a:tc>
                <a:extLst>
                  <a:ext uri="{0D108BD9-81ED-4DB2-BD59-A6C34878D82A}">
                    <a16:rowId xmlns:a16="http://schemas.microsoft.com/office/drawing/2014/main" val="10001"/>
                  </a:ext>
                </a:extLst>
              </a:tr>
              <a:tr h="658194">
                <a:tc>
                  <a:txBody>
                    <a:bodyPr/>
                    <a:lstStyle/>
                    <a:p>
                      <a:pPr algn="ctr" fontAlgn="ctr"/>
                      <a:r>
                        <a:rPr lang="en-US" altLang="zh-TW" sz="1700" u="none" strike="noStrike">
                          <a:effectLst/>
                          <a:latin typeface="微軟正黑體" panose="020B0604030504040204" pitchFamily="34" charset="-120"/>
                          <a:ea typeface="微軟正黑體" panose="020B0604030504040204" pitchFamily="34" charset="-120"/>
                        </a:rPr>
                        <a:t>2</a:t>
                      </a:r>
                      <a:endParaRPr lang="en-US" altLang="zh-TW" sz="1700" b="0" i="0" u="none" strike="noStrike">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r>
                        <a:rPr lang="zh-TW" altLang="en-US" sz="1700" b="0" i="0" u="none" strike="noStrike" dirty="0" smtClean="0">
                          <a:solidFill>
                            <a:srgbClr val="000000"/>
                          </a:solidFill>
                          <a:effectLst/>
                          <a:latin typeface="微軟正黑體" panose="020B0604030504040204" pitchFamily="34" charset="-120"/>
                          <a:ea typeface="微軟正黑體" panose="020B0604030504040204" pitchFamily="34" charset="-120"/>
                        </a:rPr>
                        <a:t>塑膠製造產業</a:t>
                      </a:r>
                    </a:p>
                  </a:txBody>
                  <a:tcPr marL="6350" marR="6350" marT="6350" marB="0" anchor="ctr"/>
                </a:tc>
                <a:tc>
                  <a:txBody>
                    <a:bodyPr/>
                    <a:lstStyle/>
                    <a:p>
                      <a:pPr algn="l" fontAlgn="ctr"/>
                      <a:r>
                        <a:rPr lang="zh-TW" altLang="en-US" sz="1700" b="0" i="0" u="none" strike="noStrike" dirty="0" smtClean="0">
                          <a:solidFill>
                            <a:srgbClr val="000000"/>
                          </a:solidFill>
                          <a:effectLst/>
                          <a:latin typeface="微軟正黑體" panose="020B0604030504040204" pitchFamily="34" charset="-120"/>
                          <a:ea typeface="微軟正黑體" panose="020B0604030504040204" pitchFamily="34" charset="-120"/>
                        </a:rPr>
                        <a:t>宏英工業有限公司</a:t>
                      </a: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r>
                        <a:rPr lang="zh-TW" altLang="en-US" sz="1700" b="0" i="0" u="none" strike="noStrike" dirty="0" smtClean="0">
                          <a:solidFill>
                            <a:srgbClr val="000000"/>
                          </a:solidFill>
                          <a:effectLst/>
                          <a:latin typeface="微軟正黑體" panose="020B0604030504040204" pitchFamily="34" charset="-120"/>
                          <a:ea typeface="微軟正黑體" panose="020B0604030504040204" pitchFamily="34" charset="-120"/>
                        </a:rPr>
                        <a:t>環保回收塑料地磚貼合品質診斷模組</a:t>
                      </a: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r>
                        <a:rPr lang="en-US" altLang="zh-TW" sz="1700" b="0" i="0" u="none" strike="noStrike" dirty="0" smtClean="0">
                          <a:solidFill>
                            <a:srgbClr val="000000"/>
                          </a:solidFill>
                          <a:effectLst/>
                          <a:latin typeface="微軟正黑體" panose="020B0604030504040204" pitchFamily="34" charset="-120"/>
                          <a:ea typeface="微軟正黑體" panose="020B0604030504040204" pitchFamily="34" charset="-120"/>
                        </a:rPr>
                        <a:t>862</a:t>
                      </a: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r>
                        <a:rPr lang="en-US" altLang="zh-TW" sz="1800" dirty="0" smtClean="0">
                          <a:latin typeface="微軟正黑體" panose="020B0604030504040204" pitchFamily="34" charset="-120"/>
                          <a:ea typeface="微軟正黑體" panose="020B0604030504040204" pitchFamily="34" charset="-120"/>
                        </a:rPr>
                        <a:t>862/100%</a:t>
                      </a: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extLst>
                  <a:ext uri="{0D108BD9-81ED-4DB2-BD59-A6C34878D82A}">
                    <a16:rowId xmlns:a16="http://schemas.microsoft.com/office/drawing/2014/main" val="10002"/>
                  </a:ext>
                </a:extLst>
              </a:tr>
              <a:tr h="658194">
                <a:tc>
                  <a:txBody>
                    <a:bodyPr/>
                    <a:lstStyle/>
                    <a:p>
                      <a:pPr algn="ctr" fontAlgn="ctr"/>
                      <a:r>
                        <a:rPr lang="en-US" altLang="zh-TW" sz="1700" u="none" strike="noStrike">
                          <a:effectLst/>
                          <a:latin typeface="微軟正黑體" panose="020B0604030504040204" pitchFamily="34" charset="-120"/>
                          <a:ea typeface="微軟正黑體" panose="020B0604030504040204" pitchFamily="34" charset="-120"/>
                        </a:rPr>
                        <a:t>3</a:t>
                      </a:r>
                      <a:endParaRPr lang="en-US" altLang="zh-TW" sz="1700" b="0" i="0" u="none" strike="noStrike">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extLst>
                  <a:ext uri="{0D108BD9-81ED-4DB2-BD59-A6C34878D82A}">
                    <a16:rowId xmlns:a16="http://schemas.microsoft.com/office/drawing/2014/main" val="10003"/>
                  </a:ext>
                </a:extLst>
              </a:tr>
              <a:tr h="658194">
                <a:tc>
                  <a:txBody>
                    <a:bodyPr/>
                    <a:lstStyle/>
                    <a:p>
                      <a:pPr algn="ctr" fontAlgn="ctr"/>
                      <a:r>
                        <a:rPr lang="en-US" altLang="zh-TW" sz="1700" u="none" strike="noStrike">
                          <a:effectLst/>
                          <a:latin typeface="微軟正黑體" panose="020B0604030504040204" pitchFamily="34" charset="-120"/>
                          <a:ea typeface="微軟正黑體" panose="020B0604030504040204" pitchFamily="34" charset="-120"/>
                        </a:rPr>
                        <a:t>4</a:t>
                      </a:r>
                      <a:endParaRPr lang="en-US" altLang="zh-TW" sz="1700" b="0" i="0" u="none" strike="noStrike">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tc>
                  <a:txBody>
                    <a:bodyPr/>
                    <a:lstStyle/>
                    <a:p>
                      <a:pPr algn="l" fontAlgn="ctr"/>
                      <a:endParaRPr lang="zh-TW" altLang="en-US" sz="17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7291181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755576" y="3068960"/>
            <a:ext cx="7664079" cy="524621"/>
          </a:xfrm>
          <a:prstGeom prst="rect">
            <a:avLst/>
          </a:prstGeom>
        </p:spPr>
        <p:txBody>
          <a:bodyPr/>
          <a:lstStyle>
            <a:lvl1pPr algn="ctr" rtl="0" eaLnBrk="0" fontAlgn="base" hangingPunct="0">
              <a:spcBef>
                <a:spcPct val="0"/>
              </a:spcBef>
              <a:spcAft>
                <a:spcPct val="0"/>
              </a:spcAft>
              <a:defRPr lang="zh-TW" sz="3200" b="1">
                <a:solidFill>
                  <a:srgbClr val="333399"/>
                </a:solidFill>
                <a:effectLst>
                  <a:outerShdw dist="38096" dir="2700000">
                    <a:srgbClr val="C0C0C0"/>
                  </a:outerShdw>
                </a:effectLst>
                <a:latin typeface="Arial"/>
                <a:ea typeface="標楷體"/>
              </a:defRPr>
            </a:lvl1pPr>
            <a:lvl2pPr algn="ctr" rtl="0" eaLnBrk="0" fontAlgn="base" hangingPunct="0">
              <a:spcBef>
                <a:spcPct val="0"/>
              </a:spcBef>
              <a:spcAft>
                <a:spcPct val="0"/>
              </a:spcAft>
              <a:defRPr sz="3200" b="1">
                <a:solidFill>
                  <a:srgbClr val="333399"/>
                </a:solidFill>
                <a:latin typeface="Arial" charset="0"/>
                <a:ea typeface="標楷體" pitchFamily="65" charset="-120"/>
              </a:defRPr>
            </a:lvl2pPr>
            <a:lvl3pPr algn="ctr" rtl="0" eaLnBrk="0" fontAlgn="base" hangingPunct="0">
              <a:spcBef>
                <a:spcPct val="0"/>
              </a:spcBef>
              <a:spcAft>
                <a:spcPct val="0"/>
              </a:spcAft>
              <a:defRPr sz="3200" b="1">
                <a:solidFill>
                  <a:srgbClr val="333399"/>
                </a:solidFill>
                <a:latin typeface="Arial" charset="0"/>
                <a:ea typeface="標楷體" pitchFamily="65" charset="-120"/>
              </a:defRPr>
            </a:lvl3pPr>
            <a:lvl4pPr algn="ctr" rtl="0" eaLnBrk="0" fontAlgn="base" hangingPunct="0">
              <a:spcBef>
                <a:spcPct val="0"/>
              </a:spcBef>
              <a:spcAft>
                <a:spcPct val="0"/>
              </a:spcAft>
              <a:defRPr sz="3200" b="1">
                <a:solidFill>
                  <a:srgbClr val="333399"/>
                </a:solidFill>
                <a:latin typeface="Arial" charset="0"/>
                <a:ea typeface="標楷體" pitchFamily="65" charset="-120"/>
              </a:defRPr>
            </a:lvl4pPr>
            <a:lvl5pPr algn="ctr" rtl="0" eaLnBrk="0" fontAlgn="base" hangingPunct="0">
              <a:spcBef>
                <a:spcPct val="0"/>
              </a:spcBef>
              <a:spcAft>
                <a:spcPct val="0"/>
              </a:spcAft>
              <a:defRPr sz="3200" b="1">
                <a:solidFill>
                  <a:srgbClr val="333399"/>
                </a:solidFill>
                <a:latin typeface="Arial" charset="0"/>
                <a:ea typeface="標楷體" pitchFamily="65" charset="-120"/>
              </a:defRPr>
            </a:lvl5pPr>
            <a:lvl6pPr marL="457200" algn="ctr" rtl="0" eaLnBrk="0" fontAlgn="base" hangingPunct="0">
              <a:spcBef>
                <a:spcPct val="0"/>
              </a:spcBef>
              <a:spcAft>
                <a:spcPct val="0"/>
              </a:spcAft>
              <a:defRPr sz="3200" b="1">
                <a:solidFill>
                  <a:srgbClr val="333399"/>
                </a:solidFill>
                <a:latin typeface="Arial" charset="0"/>
                <a:ea typeface="標楷體" pitchFamily="65" charset="-120"/>
              </a:defRPr>
            </a:lvl6pPr>
            <a:lvl7pPr marL="914400" algn="ctr" rtl="0" eaLnBrk="0" fontAlgn="base" hangingPunct="0">
              <a:spcBef>
                <a:spcPct val="0"/>
              </a:spcBef>
              <a:spcAft>
                <a:spcPct val="0"/>
              </a:spcAft>
              <a:defRPr sz="3200" b="1">
                <a:solidFill>
                  <a:srgbClr val="333399"/>
                </a:solidFill>
                <a:latin typeface="Arial" charset="0"/>
                <a:ea typeface="標楷體" pitchFamily="65" charset="-120"/>
              </a:defRPr>
            </a:lvl7pPr>
            <a:lvl8pPr marL="1371600" algn="ctr" rtl="0" eaLnBrk="0" fontAlgn="base" hangingPunct="0">
              <a:spcBef>
                <a:spcPct val="0"/>
              </a:spcBef>
              <a:spcAft>
                <a:spcPct val="0"/>
              </a:spcAft>
              <a:defRPr sz="3200" b="1">
                <a:solidFill>
                  <a:srgbClr val="333399"/>
                </a:solidFill>
                <a:latin typeface="Arial" charset="0"/>
                <a:ea typeface="標楷體" pitchFamily="65" charset="-120"/>
              </a:defRPr>
            </a:lvl8pPr>
            <a:lvl9pPr marL="1828800" algn="ctr" rtl="0" eaLnBrk="0" fontAlgn="base" hangingPunct="0">
              <a:spcBef>
                <a:spcPct val="0"/>
              </a:spcBef>
              <a:spcAft>
                <a:spcPct val="0"/>
              </a:spcAft>
              <a:defRPr sz="3200" b="1">
                <a:solidFill>
                  <a:srgbClr val="333399"/>
                </a:solidFill>
                <a:latin typeface="Arial" charset="0"/>
                <a:ea typeface="標楷體" pitchFamily="65" charset="-120"/>
              </a:defRPr>
            </a:lvl9pPr>
          </a:lstStyle>
          <a:p>
            <a:pPr eaLnBrk="1" hangingPunct="1">
              <a:defRPr/>
            </a:pPr>
            <a:r>
              <a:rPr lang="zh-TW" altLang="en-US" kern="0" dirty="0">
                <a:latin typeface="微軟正黑體" panose="020B0604030504040204" pitchFamily="34" charset="-120"/>
                <a:ea typeface="微軟正黑體" panose="020B0604030504040204" pitchFamily="34" charset="-120"/>
                <a:cs typeface="Times New Roman" panose="02020603050405020304" pitchFamily="18" charset="0"/>
              </a:rPr>
              <a:t>參</a:t>
            </a:r>
            <a:r>
              <a:rPr altLang="en-US" kern="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kern="0" dirty="0">
                <a:latin typeface="微軟正黑體" panose="020B0604030504040204" pitchFamily="34" charset="-120"/>
                <a:ea typeface="微軟正黑體" panose="020B0604030504040204" pitchFamily="34" charset="-120"/>
                <a:cs typeface="Times New Roman" panose="02020603050405020304" pitchFamily="18" charset="0"/>
              </a:rPr>
              <a:t>輔導案執行成果</a:t>
            </a:r>
            <a:endParaRPr altLang="en-US" sz="2400" kern="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8997768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2">
            <a:extLst>
              <a:ext uri="{FF2B5EF4-FFF2-40B4-BE49-F238E27FC236}">
                <a16:creationId xmlns:a16="http://schemas.microsoft.com/office/drawing/2014/main" id="{58339BE5-138B-40C5-935D-50CC750D74FB}"/>
              </a:ext>
            </a:extLst>
          </p:cNvPr>
          <p:cNvSpPr txBox="1">
            <a:spLocks noChangeArrowheads="1"/>
          </p:cNvSpPr>
          <p:nvPr/>
        </p:nvSpPr>
        <p:spPr>
          <a:xfrm>
            <a:off x="179513" y="94482"/>
            <a:ext cx="7322028" cy="484206"/>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eaLnBrk="1" hangingPunct="1">
              <a:defRPr/>
            </a:pPr>
            <a:r>
              <a:rPr lang="zh-TW" altLang="en-US" sz="2400"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環保</a:t>
            </a:r>
            <a:r>
              <a:rPr lang="zh-TW" altLang="en-US" sz="2400"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回收塑料地磚貼合品質診斷</a:t>
            </a:r>
            <a:r>
              <a:rPr lang="zh-TW" altLang="en-US" sz="2400" b="1" kern="0" dirty="0" smtClean="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模組＿</a:t>
            </a:r>
            <a:r>
              <a:rPr lang="zh-TW" altLang="en-US" sz="2400"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主要執行成果</a:t>
            </a:r>
          </a:p>
        </p:txBody>
      </p:sp>
      <p:sp>
        <p:nvSpPr>
          <p:cNvPr id="84" name="流程圖: 替代處理程序 96">
            <a:extLst>
              <a:ext uri="{FF2B5EF4-FFF2-40B4-BE49-F238E27FC236}">
                <a16:creationId xmlns:a16="http://schemas.microsoft.com/office/drawing/2014/main" id="{F2323C51-ADE6-4E6C-834D-9BE0914FC919}"/>
              </a:ext>
            </a:extLst>
          </p:cNvPr>
          <p:cNvSpPr/>
          <p:nvPr/>
        </p:nvSpPr>
        <p:spPr>
          <a:xfrm>
            <a:off x="72214" y="641253"/>
            <a:ext cx="401155" cy="1134788"/>
          </a:xfrm>
          <a:prstGeom prst="flowChartAlternateProcess">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產業問題</a:t>
            </a:r>
          </a:p>
        </p:txBody>
      </p:sp>
      <p:sp>
        <p:nvSpPr>
          <p:cNvPr id="85" name="矩形 84">
            <a:extLst>
              <a:ext uri="{FF2B5EF4-FFF2-40B4-BE49-F238E27FC236}">
                <a16:creationId xmlns:a16="http://schemas.microsoft.com/office/drawing/2014/main" id="{2B56D548-D3F9-489C-94D6-483FB466E4B7}"/>
              </a:ext>
            </a:extLst>
          </p:cNvPr>
          <p:cNvSpPr/>
          <p:nvPr/>
        </p:nvSpPr>
        <p:spPr>
          <a:xfrm>
            <a:off x="611561" y="657307"/>
            <a:ext cx="8399764" cy="1117750"/>
          </a:xfrm>
          <a:prstGeom prst="rect">
            <a:avLst/>
          </a:prstGeom>
          <a:solidFill>
            <a:schemeClr val="accent6">
              <a:lumMod val="20000"/>
              <a:lumOff val="80000"/>
            </a:schemeClr>
          </a:solidFill>
          <a:ln w="9525" cap="flat" cmpd="sng" algn="ctr">
            <a:solidFill>
              <a:srgbClr val="9BBB59">
                <a:lumMod val="50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87" name="文字方塊 86">
            <a:extLst>
              <a:ext uri="{FF2B5EF4-FFF2-40B4-BE49-F238E27FC236}">
                <a16:creationId xmlns:a16="http://schemas.microsoft.com/office/drawing/2014/main" id="{AFAA01D4-E9C7-49E5-90AE-A234A15DFF98}"/>
              </a:ext>
            </a:extLst>
          </p:cNvPr>
          <p:cNvSpPr txBox="1"/>
          <p:nvPr/>
        </p:nvSpPr>
        <p:spPr>
          <a:xfrm>
            <a:off x="10163394" y="262075"/>
            <a:ext cx="5313419" cy="954107"/>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marL="285750" indent="-285750">
              <a:buFont typeface="Arial" panose="020B0604020202020204" pitchFamily="34" charset="0"/>
              <a:buChar char="•"/>
            </a:pPr>
            <a:r>
              <a:rPr lang="zh-TW" altLang="en-US" sz="2000" b="1" dirty="0">
                <a:solidFill>
                  <a:prstClr val="black"/>
                </a:solidFill>
                <a:latin typeface="微軟正黑體" panose="020B0604030504040204" pitchFamily="34" charset="-120"/>
                <a:ea typeface="微軟正黑體" panose="020B0604030504040204" pitchFamily="34" charset="-120"/>
              </a:rPr>
              <a:t>請以一句話點出</a:t>
            </a:r>
            <a:r>
              <a:rPr lang="zh-TW" altLang="en-US" sz="2000" b="1" dirty="0">
                <a:solidFill>
                  <a:srgbClr val="FF0000"/>
                </a:solidFill>
                <a:latin typeface="微軟正黑體" panose="020B0604030504040204" pitchFamily="34" charset="-120"/>
                <a:ea typeface="微軟正黑體" panose="020B0604030504040204" pitchFamily="34" charset="-120"/>
              </a:rPr>
              <a:t>廠商</a:t>
            </a:r>
            <a:r>
              <a:rPr lang="zh-TW" altLang="en-US" sz="2000" b="1" dirty="0">
                <a:solidFill>
                  <a:prstClr val="black"/>
                </a:solidFill>
                <a:latin typeface="微軟正黑體" panose="020B0604030504040204" pitchFamily="34" charset="-120"/>
                <a:ea typeface="微軟正黑體" panose="020B0604030504040204" pitchFamily="34" charset="-120"/>
              </a:rPr>
              <a:t>或是</a:t>
            </a:r>
            <a:r>
              <a:rPr lang="zh-TW" altLang="en-US" sz="2000" b="1" dirty="0">
                <a:solidFill>
                  <a:srgbClr val="FF0000"/>
                </a:solidFill>
                <a:latin typeface="微軟正黑體" panose="020B0604030504040204" pitchFamily="34" charset="-120"/>
                <a:ea typeface="微軟正黑體" panose="020B0604030504040204" pitchFamily="34" charset="-120"/>
              </a:rPr>
              <a:t>產業</a:t>
            </a:r>
            <a:r>
              <a:rPr lang="zh-TW" altLang="en-US" sz="2000" b="1" dirty="0">
                <a:solidFill>
                  <a:prstClr val="black"/>
                </a:solidFill>
                <a:latin typeface="微軟正黑體" panose="020B0604030504040204" pitchFamily="34" charset="-120"/>
                <a:ea typeface="微軟正黑體" panose="020B0604030504040204" pitchFamily="34" charset="-120"/>
              </a:rPr>
              <a:t>問題</a:t>
            </a:r>
            <a:r>
              <a:rPr lang="zh-TW" altLang="en-US" sz="1600" dirty="0">
                <a:solidFill>
                  <a:prstClr val="black"/>
                </a:solidFill>
                <a:latin typeface="微軟正黑體" panose="020B0604030504040204" pitchFamily="34" charset="-120"/>
                <a:ea typeface="微軟正黑體" panose="020B0604030504040204" pitchFamily="34" charset="-120"/>
              </a:rPr>
              <a:t>（</a:t>
            </a:r>
            <a:r>
              <a:rPr lang="en-US" altLang="zh-TW" sz="1600" dirty="0">
                <a:solidFill>
                  <a:prstClr val="black"/>
                </a:solidFill>
                <a:latin typeface="微軟正黑體" panose="020B0604030504040204" pitchFamily="34" charset="-120"/>
                <a:ea typeface="微軟正黑體" panose="020B0604030504040204" pitchFamily="34" charset="-120"/>
              </a:rPr>
              <a:t>EX:</a:t>
            </a:r>
            <a:r>
              <a:rPr lang="zh-TW" altLang="en-US" sz="1600" dirty="0">
                <a:solidFill>
                  <a:prstClr val="black"/>
                </a:solidFill>
                <a:latin typeface="微軟正黑體" panose="020B0604030504040204" pitchFamily="34" charset="-120"/>
                <a:ea typeface="微軟正黑體" panose="020B0604030504040204" pitchFamily="34" charset="-120"/>
              </a:rPr>
              <a:t>因</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產線效率難以提升、因</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品質難以量化</a:t>
            </a:r>
            <a:endParaRPr lang="en-US" altLang="zh-TW" sz="1600" dirty="0">
              <a:solidFill>
                <a:prstClr val="black"/>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000" b="1" dirty="0">
                <a:solidFill>
                  <a:prstClr val="black"/>
                </a:solidFill>
                <a:latin typeface="微軟正黑體" panose="020B0604030504040204" pitchFamily="34" charset="-120"/>
                <a:ea typeface="微軟正黑體" panose="020B0604030504040204" pitchFamily="34" charset="-120"/>
              </a:rPr>
              <a:t>輔導重點要對應上述問題</a:t>
            </a:r>
            <a:endParaRPr lang="en-US" altLang="zh-TW" sz="2000" b="1" dirty="0">
              <a:solidFill>
                <a:prstClr val="black"/>
              </a:solidFill>
              <a:latin typeface="微軟正黑體" panose="020B0604030504040204" pitchFamily="34" charset="-120"/>
              <a:ea typeface="微軟正黑體" panose="020B0604030504040204" pitchFamily="34" charset="-120"/>
            </a:endParaRPr>
          </a:p>
        </p:txBody>
      </p:sp>
      <p:sp>
        <p:nvSpPr>
          <p:cNvPr id="88" name="文字方塊 87">
            <a:extLst>
              <a:ext uri="{FF2B5EF4-FFF2-40B4-BE49-F238E27FC236}">
                <a16:creationId xmlns:a16="http://schemas.microsoft.com/office/drawing/2014/main" id="{FED7C22C-C9B8-4C5E-BF1A-1A58F5F6D72C}"/>
              </a:ext>
            </a:extLst>
          </p:cNvPr>
          <p:cNvSpPr txBox="1"/>
          <p:nvPr/>
        </p:nvSpPr>
        <p:spPr>
          <a:xfrm>
            <a:off x="10188624" y="6027003"/>
            <a:ext cx="3461874" cy="830997"/>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marL="285750" indent="-285750">
              <a:buFont typeface="Arial" panose="020B0604020202020204" pitchFamily="34" charset="0"/>
              <a:buChar char="•"/>
            </a:pPr>
            <a:r>
              <a:rPr lang="zh-TW" altLang="en-US" dirty="0">
                <a:solidFill>
                  <a:prstClr val="black"/>
                </a:solidFill>
                <a:latin typeface="微軟正黑體" panose="020B0604030504040204" pitchFamily="34" charset="-120"/>
                <a:ea typeface="微軟正黑體" panose="020B0604030504040204" pitchFamily="34" charset="-120"/>
              </a:rPr>
              <a:t>請以實際圖片</a:t>
            </a:r>
            <a:r>
              <a:rPr lang="en-US" altLang="zh-TW" dirty="0">
                <a:solidFill>
                  <a:prstClr val="black"/>
                </a:solidFill>
                <a:latin typeface="微軟正黑體" panose="020B0604030504040204" pitchFamily="34" charset="-120"/>
                <a:ea typeface="微軟正黑體" panose="020B0604030504040204" pitchFamily="34" charset="-120"/>
              </a:rPr>
              <a:t>/</a:t>
            </a:r>
            <a:r>
              <a:rPr lang="zh-TW" altLang="en-US" dirty="0">
                <a:solidFill>
                  <a:prstClr val="black"/>
                </a:solidFill>
                <a:latin typeface="微軟正黑體" panose="020B0604030504040204" pitchFamily="34" charset="-120"/>
                <a:ea typeface="微軟正黑體" panose="020B0604030504040204" pitchFamily="34" charset="-120"/>
              </a:rPr>
              <a:t>照片與文字敘述執行進度</a:t>
            </a:r>
            <a:endParaRPr lang="en-US" altLang="zh-TW" dirty="0">
              <a:solidFill>
                <a:prstClr val="black"/>
              </a:solidFill>
              <a:latin typeface="微軟正黑體" panose="020B0604030504040204" pitchFamily="34" charset="-120"/>
              <a:ea typeface="微軟正黑體" panose="020B0604030504040204" pitchFamily="34" charset="-120"/>
            </a:endParaRPr>
          </a:p>
        </p:txBody>
      </p:sp>
      <p:sp>
        <p:nvSpPr>
          <p:cNvPr id="89" name="文字方塊 88">
            <a:extLst>
              <a:ext uri="{FF2B5EF4-FFF2-40B4-BE49-F238E27FC236}">
                <a16:creationId xmlns:a16="http://schemas.microsoft.com/office/drawing/2014/main" id="{3447B533-DE82-4A7C-A1A4-7E68A01B62C0}"/>
              </a:ext>
            </a:extLst>
          </p:cNvPr>
          <p:cNvSpPr txBox="1"/>
          <p:nvPr/>
        </p:nvSpPr>
        <p:spPr>
          <a:xfrm>
            <a:off x="10188624" y="-742836"/>
            <a:ext cx="5288189" cy="707886"/>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marL="285750" indent="-285750">
              <a:buFont typeface="Arial" panose="020B0604020202020204" pitchFamily="34" charset="0"/>
              <a:buChar char="•"/>
            </a:pPr>
            <a:r>
              <a:rPr lang="zh-TW" altLang="en-US" sz="2000" b="1" dirty="0">
                <a:solidFill>
                  <a:prstClr val="black"/>
                </a:solidFill>
                <a:latin typeface="微軟正黑體" panose="020B0604030504040204" pitchFamily="34" charset="-120"/>
                <a:ea typeface="微軟正黑體" panose="020B0604030504040204" pitchFamily="34" charset="-120"/>
              </a:rPr>
              <a:t>請填受輔導廠商產業別</a:t>
            </a:r>
            <a:endParaRPr lang="en-US" altLang="zh-TW" sz="2000" b="1" dirty="0">
              <a:solidFill>
                <a:prstClr val="black"/>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000" b="1" dirty="0">
                <a:solidFill>
                  <a:prstClr val="black"/>
                </a:solidFill>
                <a:latin typeface="微軟正黑體" panose="020B0604030504040204" pitchFamily="34" charset="-120"/>
                <a:ea typeface="微軟正黑體" panose="020B0604030504040204" pitchFamily="34" charset="-120"/>
              </a:rPr>
              <a:t>請填受輔導廠商地區</a:t>
            </a:r>
            <a:r>
              <a:rPr lang="en-US" altLang="zh-TW" sz="2000" b="1" dirty="0">
                <a:solidFill>
                  <a:prstClr val="black"/>
                </a:solidFill>
                <a:latin typeface="微軟正黑體" panose="020B0604030504040204" pitchFamily="34" charset="-120"/>
                <a:ea typeface="微軟正黑體" panose="020B0604030504040204" pitchFamily="34" charset="-120"/>
              </a:rPr>
              <a:t>(</a:t>
            </a:r>
            <a:r>
              <a:rPr lang="zh-TW" altLang="en-US" sz="2000" b="1" dirty="0">
                <a:solidFill>
                  <a:prstClr val="black"/>
                </a:solidFill>
                <a:latin typeface="微軟正黑體" panose="020B0604030504040204" pitchFamily="34" charset="-120"/>
                <a:ea typeface="微軟正黑體" panose="020B0604030504040204" pitchFamily="34" charset="-120"/>
              </a:rPr>
              <a:t>如高雄、台南</a:t>
            </a:r>
            <a:r>
              <a:rPr lang="en-US" altLang="zh-TW" sz="2000" b="1" dirty="0">
                <a:solidFill>
                  <a:prstClr val="black"/>
                </a:solidFill>
                <a:latin typeface="微軟正黑體" panose="020B0604030504040204" pitchFamily="34" charset="-120"/>
                <a:ea typeface="微軟正黑體" panose="020B0604030504040204" pitchFamily="34" charset="-120"/>
              </a:rPr>
              <a:t>…)</a:t>
            </a:r>
          </a:p>
        </p:txBody>
      </p:sp>
      <p:sp>
        <p:nvSpPr>
          <p:cNvPr id="90" name="文字方塊 89">
            <a:extLst>
              <a:ext uri="{FF2B5EF4-FFF2-40B4-BE49-F238E27FC236}">
                <a16:creationId xmlns:a16="http://schemas.microsoft.com/office/drawing/2014/main" id="{1D9EC8EB-0E08-4BAC-B23C-C6916B5D9061}"/>
              </a:ext>
            </a:extLst>
          </p:cNvPr>
          <p:cNvSpPr txBox="1"/>
          <p:nvPr/>
        </p:nvSpPr>
        <p:spPr>
          <a:xfrm>
            <a:off x="10159360" y="1408620"/>
            <a:ext cx="3337539" cy="923330"/>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kern="0" dirty="0">
                <a:solidFill>
                  <a:prstClr val="black"/>
                </a:solidFill>
                <a:latin typeface="微軟正黑體" panose="020B0604030504040204" pitchFamily="34" charset="-120"/>
                <a:ea typeface="微軟正黑體" panose="020B0604030504040204" pitchFamily="34" charset="-120"/>
              </a:rPr>
              <a:t>1.</a:t>
            </a:r>
            <a:r>
              <a:rPr kumimoji="0" lang="zh-TW" altLang="en-US" sz="1800" b="1" kern="0" dirty="0">
                <a:solidFill>
                  <a:prstClr val="black"/>
                </a:solidFill>
                <a:latin typeface="微軟正黑體" panose="020B0604030504040204" pitchFamily="34" charset="-120"/>
                <a:ea typeface="微軟正黑體" panose="020B0604030504040204" pitchFamily="34" charset="-120"/>
              </a:rPr>
              <a:t>請依各案製程流程說明，且附上</a:t>
            </a:r>
            <a:r>
              <a:rPr kumimoji="0" lang="zh-TW" altLang="en-US" sz="1800" b="1" kern="0" dirty="0">
                <a:solidFill>
                  <a:srgbClr val="FF0000"/>
                </a:solidFill>
                <a:latin typeface="微軟正黑體" panose="020B0604030504040204" pitchFamily="34" charset="-120"/>
                <a:ea typeface="微軟正黑體" panose="020B0604030504040204" pitchFamily="34" charset="-120"/>
              </a:rPr>
              <a:t>實際製程照片</a:t>
            </a:r>
            <a:endParaRPr kumimoji="0" lang="en-US" altLang="zh-TW" sz="1800" b="1" kern="0" dirty="0">
              <a:solidFill>
                <a:srgbClr val="FF0000"/>
              </a:solidFill>
              <a:latin typeface="微軟正黑體" panose="020B0604030504040204" pitchFamily="34" charset="-120"/>
              <a:ea typeface="微軟正黑體" panose="020B0604030504040204" pitchFamily="34"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1" kern="0" dirty="0">
                <a:solidFill>
                  <a:prstClr val="black"/>
                </a:solidFill>
                <a:latin typeface="微軟正黑體" panose="020B0604030504040204" pitchFamily="34" charset="-120"/>
                <a:ea typeface="微軟正黑體" panose="020B0604030504040204" pitchFamily="34" charset="-120"/>
              </a:rPr>
              <a:t>2.</a:t>
            </a:r>
            <a:r>
              <a:rPr kumimoji="0" lang="zh-TW" altLang="en-US" sz="1800" b="1" kern="0" dirty="0">
                <a:solidFill>
                  <a:prstClr val="black"/>
                </a:solidFill>
                <a:latin typeface="微軟正黑體" panose="020B0604030504040204" pitchFamily="34" charset="-120"/>
                <a:ea typeface="微軟正黑體" panose="020B0604030504040204" pitchFamily="34" charset="-120"/>
              </a:rPr>
              <a:t>並</a:t>
            </a:r>
            <a:r>
              <a:rPr kumimoji="0" lang="zh-TW" altLang="en-US" sz="1800" b="1" kern="0" dirty="0">
                <a:solidFill>
                  <a:srgbClr val="FF0000"/>
                </a:solidFill>
                <a:latin typeface="微軟正黑體" panose="020B0604030504040204" pitchFamily="34" charset="-120"/>
                <a:ea typeface="微軟正黑體" panose="020B0604030504040204" pitchFamily="34" charset="-120"/>
              </a:rPr>
              <a:t>標示</a:t>
            </a:r>
            <a:r>
              <a:rPr kumimoji="0" lang="zh-TW" altLang="en-US" sz="1800" b="1" kern="0" dirty="0">
                <a:solidFill>
                  <a:prstClr val="black"/>
                </a:solidFill>
                <a:latin typeface="微軟正黑體" panose="020B0604030504040204" pitchFamily="34" charset="-120"/>
                <a:ea typeface="微軟正黑體" panose="020B0604030504040204" pitchFamily="34" charset="-120"/>
              </a:rPr>
              <a:t>本案</a:t>
            </a:r>
            <a:r>
              <a:rPr kumimoji="0" lang="en-US" altLang="zh-TW" sz="1800" b="1" kern="0" dirty="0">
                <a:solidFill>
                  <a:srgbClr val="FF0000"/>
                </a:solidFill>
                <a:latin typeface="微軟正黑體" panose="020B0604030504040204" pitchFamily="34" charset="-120"/>
                <a:ea typeface="微軟正黑體" panose="020B0604030504040204" pitchFamily="34" charset="-120"/>
              </a:rPr>
              <a:t>AI</a:t>
            </a:r>
            <a:r>
              <a:rPr kumimoji="0" lang="zh-TW" altLang="en-US" sz="1800" b="1" kern="0" dirty="0">
                <a:solidFill>
                  <a:srgbClr val="FF0000"/>
                </a:solidFill>
                <a:latin typeface="微軟正黑體" panose="020B0604030504040204" pitchFamily="34" charset="-120"/>
                <a:ea typeface="微軟正黑體" panose="020B0604030504040204" pitchFamily="34" charset="-120"/>
              </a:rPr>
              <a:t>導入哪段製程</a:t>
            </a:r>
            <a:endParaRPr kumimoji="0" lang="zh-TW" altLang="en-US" sz="1800" b="1" i="0" u="none" strike="noStrike" kern="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endParaRPr>
          </a:p>
        </p:txBody>
      </p:sp>
      <p:sp>
        <p:nvSpPr>
          <p:cNvPr id="91" name="流程圖: 替代處理程序 83">
            <a:extLst>
              <a:ext uri="{FF2B5EF4-FFF2-40B4-BE49-F238E27FC236}">
                <a16:creationId xmlns:a16="http://schemas.microsoft.com/office/drawing/2014/main" id="{0F8288A7-E384-4FE6-A9AE-D0EC15C29141}"/>
              </a:ext>
            </a:extLst>
          </p:cNvPr>
          <p:cNvSpPr/>
          <p:nvPr/>
        </p:nvSpPr>
        <p:spPr>
          <a:xfrm>
            <a:off x="74774" y="1835525"/>
            <a:ext cx="398596" cy="1134788"/>
          </a:xfrm>
          <a:prstGeom prst="flowChartAlternateProcess">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製程流程</a:t>
            </a:r>
          </a:p>
        </p:txBody>
      </p:sp>
      <p:sp>
        <p:nvSpPr>
          <p:cNvPr id="101" name="圓角矩形 115">
            <a:extLst>
              <a:ext uri="{FF2B5EF4-FFF2-40B4-BE49-F238E27FC236}">
                <a16:creationId xmlns:a16="http://schemas.microsoft.com/office/drawing/2014/main" id="{7B6DEF81-4F43-46B5-BC62-D47B8E2121DF}"/>
              </a:ext>
            </a:extLst>
          </p:cNvPr>
          <p:cNvSpPr/>
          <p:nvPr/>
        </p:nvSpPr>
        <p:spPr>
          <a:xfrm>
            <a:off x="68762" y="3084573"/>
            <a:ext cx="404607" cy="772019"/>
          </a:xfrm>
          <a:prstGeom prst="roundRect">
            <a:avLst>
              <a:gd name="adj" fmla="val 8791"/>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pPr>
            <a:r>
              <a:rPr kumimoji="0" lang="en-US" altLang="zh-TW" sz="1600" kern="0" dirty="0">
                <a:solidFill>
                  <a:prstClr val="white"/>
                </a:solidFill>
                <a:latin typeface="微軟正黑體" panose="020B0604030504040204" pitchFamily="34" charset="-120"/>
                <a:ea typeface="微軟正黑體" panose="020B0604030504040204" pitchFamily="34" charset="-120"/>
              </a:rPr>
              <a:t>AI</a:t>
            </a:r>
          </a:p>
          <a:p>
            <a:pPr algn="ctr" eaLnBrk="1" fontAlgn="auto" hangingPunct="1">
              <a:spcBef>
                <a:spcPts val="0"/>
              </a:spcBef>
              <a:spcAft>
                <a:spcPts val="0"/>
              </a:spcAft>
            </a:pPr>
            <a:r>
              <a:rPr kumimoji="0" lang="zh-TW" altLang="en-US" sz="1600" kern="0" dirty="0">
                <a:solidFill>
                  <a:prstClr val="white"/>
                </a:solidFill>
                <a:latin typeface="微軟正黑體" panose="020B0604030504040204" pitchFamily="34" charset="-120"/>
                <a:ea typeface="微軟正黑體" panose="020B0604030504040204" pitchFamily="34" charset="-120"/>
              </a:rPr>
              <a:t>模型</a:t>
            </a:r>
          </a:p>
        </p:txBody>
      </p:sp>
      <p:sp>
        <p:nvSpPr>
          <p:cNvPr id="125" name="矩形 124">
            <a:extLst>
              <a:ext uri="{FF2B5EF4-FFF2-40B4-BE49-F238E27FC236}">
                <a16:creationId xmlns:a16="http://schemas.microsoft.com/office/drawing/2014/main" id="{12490526-63C7-4819-8A36-CE1B196A115C}"/>
              </a:ext>
            </a:extLst>
          </p:cNvPr>
          <p:cNvSpPr/>
          <p:nvPr/>
        </p:nvSpPr>
        <p:spPr>
          <a:xfrm>
            <a:off x="179513" y="4049056"/>
            <a:ext cx="8811052" cy="2692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文字方塊 127">
            <a:extLst>
              <a:ext uri="{FF2B5EF4-FFF2-40B4-BE49-F238E27FC236}">
                <a16:creationId xmlns:a16="http://schemas.microsoft.com/office/drawing/2014/main" id="{AF114AF6-CEDE-4FB8-B0FD-7D4B36727F01}"/>
              </a:ext>
            </a:extLst>
          </p:cNvPr>
          <p:cNvSpPr txBox="1"/>
          <p:nvPr/>
        </p:nvSpPr>
        <p:spPr>
          <a:xfrm>
            <a:off x="5172221" y="7103991"/>
            <a:ext cx="1938337" cy="849312"/>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a:spAutoFit/>
          </a:bodyPr>
          <a:lstStyle/>
          <a:p>
            <a:pPr marL="260147" indent="-260147" defTabSz="832470" eaLnBrk="1" fontAlgn="auto" hangingPunct="1">
              <a:spcBef>
                <a:spcPts val="0"/>
              </a:spcBef>
              <a:spcAft>
                <a:spcPts val="0"/>
              </a:spcAft>
              <a:buFont typeface="Arial" panose="020B0604020202020204" pitchFamily="34" charset="0"/>
              <a:buChar char="•"/>
              <a:defRPr/>
            </a:pPr>
            <a:r>
              <a:rPr kumimoji="0" lang="zh-TW" altLang="en-US" sz="1639" dirty="0">
                <a:solidFill>
                  <a:prstClr val="black"/>
                </a:solidFill>
                <a:latin typeface="微軟正黑體" panose="020B0604030504040204" pitchFamily="34" charset="-120"/>
                <a:ea typeface="微軟正黑體" panose="020B0604030504040204" pitchFamily="34" charset="-120"/>
              </a:rPr>
              <a:t>請依各案成效</a:t>
            </a:r>
            <a:r>
              <a:rPr kumimoji="0" lang="en-US" altLang="zh-TW" sz="1639" dirty="0">
                <a:solidFill>
                  <a:prstClr val="black"/>
                </a:solidFill>
                <a:latin typeface="微軟正黑體" panose="020B0604030504040204" pitchFamily="34" charset="-120"/>
                <a:ea typeface="微軟正黑體" panose="020B0604030504040204" pitchFamily="34" charset="-120"/>
              </a:rPr>
              <a:t>,</a:t>
            </a:r>
            <a:r>
              <a:rPr kumimoji="0" lang="zh-TW" altLang="en-US" sz="1639" dirty="0">
                <a:solidFill>
                  <a:prstClr val="black"/>
                </a:solidFill>
                <a:latin typeface="微軟正黑體" panose="020B0604030504040204" pitchFamily="34" charset="-120"/>
                <a:ea typeface="微軟正黑體" panose="020B0604030504040204" pitchFamily="34" charset="-120"/>
              </a:rPr>
              <a:t>以</a:t>
            </a:r>
            <a:r>
              <a:rPr kumimoji="0" lang="zh-TW" altLang="en-US" sz="1639" b="1" dirty="0">
                <a:solidFill>
                  <a:srgbClr val="FF0000"/>
                </a:solidFill>
                <a:latin typeface="微軟正黑體" panose="020B0604030504040204" pitchFamily="34" charset="-120"/>
                <a:ea typeface="微軟正黑體" panose="020B0604030504040204" pitchFamily="34" charset="-120"/>
              </a:rPr>
              <a:t>導入前</a:t>
            </a:r>
            <a:r>
              <a:rPr kumimoji="0" lang="en-US" altLang="zh-TW" sz="1639" b="1" dirty="0">
                <a:solidFill>
                  <a:srgbClr val="FF0000"/>
                </a:solidFill>
                <a:latin typeface="微軟正黑體" panose="020B0604030504040204" pitchFamily="34" charset="-120"/>
                <a:ea typeface="微軟正黑體" panose="020B0604030504040204" pitchFamily="34" charset="-120"/>
              </a:rPr>
              <a:t>-</a:t>
            </a:r>
            <a:r>
              <a:rPr kumimoji="0" lang="zh-TW" altLang="en-US" sz="1639" b="1" dirty="0">
                <a:solidFill>
                  <a:srgbClr val="FF0000"/>
                </a:solidFill>
                <a:latin typeface="微軟正黑體" panose="020B0604030504040204" pitchFamily="34" charset="-120"/>
                <a:ea typeface="微軟正黑體" panose="020B0604030504040204" pitchFamily="34" charset="-120"/>
              </a:rPr>
              <a:t>導入後具體數字</a:t>
            </a:r>
            <a:r>
              <a:rPr kumimoji="0" lang="zh-TW" altLang="en-US" sz="1639" dirty="0">
                <a:solidFill>
                  <a:prstClr val="black"/>
                </a:solidFill>
                <a:latin typeface="微軟正黑體" panose="020B0604030504040204" pitchFamily="34" charset="-120"/>
                <a:ea typeface="微軟正黑體" panose="020B0604030504040204" pitchFamily="34" charset="-120"/>
              </a:rPr>
              <a:t>陳述</a:t>
            </a:r>
            <a:endParaRPr kumimoji="0" lang="en-US" altLang="zh-TW" sz="1639" dirty="0">
              <a:solidFill>
                <a:prstClr val="black"/>
              </a:solidFill>
              <a:latin typeface="微軟正黑體" panose="020B0604030504040204" pitchFamily="34" charset="-120"/>
              <a:ea typeface="微軟正黑體" panose="020B0604030504040204" pitchFamily="34" charset="-120"/>
            </a:endParaRPr>
          </a:p>
        </p:txBody>
      </p:sp>
      <p:sp>
        <p:nvSpPr>
          <p:cNvPr id="130" name="文字方塊 129">
            <a:extLst>
              <a:ext uri="{FF2B5EF4-FFF2-40B4-BE49-F238E27FC236}">
                <a16:creationId xmlns:a16="http://schemas.microsoft.com/office/drawing/2014/main" id="{1B5116F2-A4FD-4C34-8EB9-88E999D51C57}"/>
              </a:ext>
            </a:extLst>
          </p:cNvPr>
          <p:cNvSpPr txBox="1"/>
          <p:nvPr/>
        </p:nvSpPr>
        <p:spPr>
          <a:xfrm>
            <a:off x="7471415" y="7101408"/>
            <a:ext cx="1861778" cy="923330"/>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marL="285750" indent="-285750">
              <a:buFont typeface="Arial" panose="020B0604020202020204" pitchFamily="34" charset="0"/>
              <a:buChar char="•"/>
            </a:pPr>
            <a:r>
              <a:rPr lang="zh-TW" altLang="en-US" sz="1800" dirty="0">
                <a:solidFill>
                  <a:prstClr val="black"/>
                </a:solidFill>
                <a:latin typeface="微軟正黑體" panose="020B0604030504040204" pitchFamily="34" charset="-120"/>
                <a:ea typeface="微軟正黑體" panose="020B0604030504040204" pitchFamily="34" charset="-120"/>
              </a:rPr>
              <a:t>產業效益亦可以與</a:t>
            </a:r>
            <a:r>
              <a:rPr lang="zh-TW" altLang="en-US" sz="1800" b="1" dirty="0">
                <a:solidFill>
                  <a:srgbClr val="FF0000"/>
                </a:solidFill>
                <a:latin typeface="微軟正黑體" panose="020B0604030504040204" pitchFamily="34" charset="-120"/>
                <a:ea typeface="微軟正黑體" panose="020B0604030504040204" pitchFamily="34" charset="-120"/>
              </a:rPr>
              <a:t>國際大廠</a:t>
            </a:r>
            <a:r>
              <a:rPr lang="zh-TW" altLang="en-US" sz="1800" dirty="0">
                <a:solidFill>
                  <a:prstClr val="black"/>
                </a:solidFill>
                <a:latin typeface="微軟正黑體" panose="020B0604030504040204" pitchFamily="34" charset="-120"/>
                <a:ea typeface="微軟正黑體" panose="020B0604030504040204" pitchFamily="34" charset="-120"/>
              </a:rPr>
              <a:t>比較</a:t>
            </a:r>
            <a:endParaRPr lang="en-US" altLang="zh-TW" sz="1800" dirty="0">
              <a:solidFill>
                <a:prstClr val="black"/>
              </a:solidFill>
              <a:latin typeface="微軟正黑體" panose="020B0604030504040204" pitchFamily="34" charset="-120"/>
              <a:ea typeface="微軟正黑體" panose="020B0604030504040204" pitchFamily="34" charset="-120"/>
            </a:endParaRPr>
          </a:p>
        </p:txBody>
      </p:sp>
      <p:sp>
        <p:nvSpPr>
          <p:cNvPr id="131" name="文字方塊 130">
            <a:extLst>
              <a:ext uri="{FF2B5EF4-FFF2-40B4-BE49-F238E27FC236}">
                <a16:creationId xmlns:a16="http://schemas.microsoft.com/office/drawing/2014/main" id="{30E86EF8-FF37-4DCF-AF02-122E89C81E04}"/>
              </a:ext>
            </a:extLst>
          </p:cNvPr>
          <p:cNvSpPr txBox="1"/>
          <p:nvPr/>
        </p:nvSpPr>
        <p:spPr>
          <a:xfrm>
            <a:off x="263588" y="7175611"/>
            <a:ext cx="4547776" cy="646331"/>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marL="285750" indent="-285750">
              <a:buFont typeface="Arial" panose="020B0604020202020204" pitchFamily="34" charset="0"/>
              <a:buChar char="•"/>
            </a:pPr>
            <a:r>
              <a:rPr lang="zh-TW" altLang="en-US" sz="1800" dirty="0">
                <a:solidFill>
                  <a:prstClr val="black"/>
                </a:solidFill>
                <a:latin typeface="微軟正黑體" panose="020B0604030504040204" pitchFamily="34" charset="-120"/>
                <a:ea typeface="微軟正黑體" panose="020B0604030504040204" pitchFamily="34" charset="-120"/>
              </a:rPr>
              <a:t>請以圖與文字呈現</a:t>
            </a:r>
            <a:r>
              <a:rPr lang="zh-TW" altLang="en-US" sz="1800" b="1" dirty="0">
                <a:solidFill>
                  <a:srgbClr val="FF0000"/>
                </a:solidFill>
                <a:latin typeface="微軟正黑體" panose="020B0604030504040204" pitchFamily="34" charset="-120"/>
                <a:ea typeface="微軟正黑體" panose="020B0604030504040204" pitchFamily="34" charset="-120"/>
              </a:rPr>
              <a:t>導入前</a:t>
            </a:r>
            <a:r>
              <a:rPr lang="zh-TW" altLang="en-US" sz="1800" dirty="0">
                <a:solidFill>
                  <a:prstClr val="black"/>
                </a:solidFill>
                <a:latin typeface="微軟正黑體" panose="020B0604030504040204" pitchFamily="34" charset="-120"/>
                <a:ea typeface="微軟正黑體" panose="020B0604030504040204" pitchFamily="34" charset="-120"/>
              </a:rPr>
              <a:t>與</a:t>
            </a:r>
            <a:r>
              <a:rPr lang="zh-TW" altLang="en-US" sz="1800" b="1" dirty="0">
                <a:solidFill>
                  <a:srgbClr val="FF0000"/>
                </a:solidFill>
                <a:latin typeface="微軟正黑體" panose="020B0604030504040204" pitchFamily="34" charset="-120"/>
                <a:ea typeface="微軟正黑體" panose="020B0604030504040204" pitchFamily="34" charset="-120"/>
              </a:rPr>
              <a:t>導入後</a:t>
            </a:r>
            <a:r>
              <a:rPr lang="zh-TW" altLang="en-US" sz="1800" dirty="0">
                <a:solidFill>
                  <a:prstClr val="black"/>
                </a:solidFill>
                <a:latin typeface="微軟正黑體" panose="020B0604030504040204" pitchFamily="34" charset="-120"/>
                <a:ea typeface="微軟正黑體" panose="020B0604030504040204" pitchFamily="34" charset="-120"/>
              </a:rPr>
              <a:t>差異</a:t>
            </a:r>
            <a:endParaRPr lang="en-US" altLang="zh-TW" sz="1800" dirty="0">
              <a:solidFill>
                <a:prstClr val="black"/>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800" dirty="0">
                <a:solidFill>
                  <a:prstClr val="black"/>
                </a:solidFill>
                <a:latin typeface="微軟正黑體" panose="020B0604030504040204" pitchFamily="34" charset="-120"/>
                <a:ea typeface="微軟正黑體" panose="020B0604030504040204" pitchFamily="34" charset="-120"/>
              </a:rPr>
              <a:t>請以</a:t>
            </a:r>
            <a:r>
              <a:rPr lang="zh-TW" altLang="en-US" sz="1800" b="1" dirty="0">
                <a:solidFill>
                  <a:srgbClr val="FF0000"/>
                </a:solidFill>
                <a:latin typeface="微軟正黑體" panose="020B0604030504040204" pitchFamily="34" charset="-120"/>
                <a:ea typeface="微軟正黑體" panose="020B0604030504040204" pitchFamily="34" charset="-120"/>
              </a:rPr>
              <a:t>實際圖片或照片</a:t>
            </a:r>
            <a:r>
              <a:rPr lang="zh-TW" altLang="en-US" sz="1800" dirty="0">
                <a:solidFill>
                  <a:prstClr val="black"/>
                </a:solidFill>
                <a:latin typeface="微軟正黑體" panose="020B0604030504040204" pitchFamily="34" charset="-120"/>
                <a:ea typeface="微軟正黑體" panose="020B0604030504040204" pitchFamily="34" charset="-120"/>
              </a:rPr>
              <a:t>呈現</a:t>
            </a:r>
            <a:endParaRPr lang="en-US" altLang="zh-TW" sz="1800" dirty="0">
              <a:solidFill>
                <a:prstClr val="black"/>
              </a:solidFill>
              <a:latin typeface="微軟正黑體" panose="020B0604030504040204" pitchFamily="34" charset="-120"/>
              <a:ea typeface="微軟正黑體" panose="020B0604030504040204" pitchFamily="34" charset="-120"/>
            </a:endParaRPr>
          </a:p>
        </p:txBody>
      </p:sp>
      <p:sp>
        <p:nvSpPr>
          <p:cNvPr id="132" name="文字方塊 131">
            <a:extLst>
              <a:ext uri="{FF2B5EF4-FFF2-40B4-BE49-F238E27FC236}">
                <a16:creationId xmlns:a16="http://schemas.microsoft.com/office/drawing/2014/main" id="{9BDD4A12-9108-4651-933F-AA8DF3A06553}"/>
              </a:ext>
            </a:extLst>
          </p:cNvPr>
          <p:cNvSpPr txBox="1"/>
          <p:nvPr/>
        </p:nvSpPr>
        <p:spPr>
          <a:xfrm>
            <a:off x="-4140968" y="-1107504"/>
            <a:ext cx="22683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a:solidFill>
                  <a:prstClr val="black"/>
                </a:solidFill>
                <a:latin typeface="微軟正黑體" panose="020B0604030504040204" pitchFamily="34" charset="-120"/>
                <a:ea typeface="微軟正黑體" panose="020B0604030504040204" pitchFamily="34" charset="-120"/>
              </a:rPr>
              <a:t>_p1</a:t>
            </a:r>
          </a:p>
        </p:txBody>
      </p:sp>
      <p:sp>
        <p:nvSpPr>
          <p:cNvPr id="133" name="文字方塊 132">
            <a:extLst>
              <a:ext uri="{FF2B5EF4-FFF2-40B4-BE49-F238E27FC236}">
                <a16:creationId xmlns:a16="http://schemas.microsoft.com/office/drawing/2014/main" id="{981EE639-95FD-4BBD-B404-7DA28754D83F}"/>
              </a:ext>
            </a:extLst>
          </p:cNvPr>
          <p:cNvSpPr txBox="1"/>
          <p:nvPr/>
        </p:nvSpPr>
        <p:spPr>
          <a:xfrm>
            <a:off x="10162363" y="2502911"/>
            <a:ext cx="3698614" cy="3293209"/>
          </a:xfrm>
          <a:prstGeom prst="rect">
            <a:avLst/>
          </a:prstGeom>
          <a:solidFill>
            <a:srgbClr val="66FFFF"/>
          </a:solidFill>
          <a:ln w="53975">
            <a:solidFill>
              <a:srgbClr val="FF0000"/>
            </a:solidFill>
          </a:ln>
        </p:spPr>
        <p:txBody>
          <a:bodyPr wrap="square" rtlCol="0">
            <a:spAutoFit/>
          </a:bodyPr>
          <a:lstStyle/>
          <a:p>
            <a:r>
              <a:rPr lang="zh-TW" altLang="en-US" sz="1600" dirty="0">
                <a:latin typeface="微軟正黑體" panose="020B0604030504040204" pitchFamily="34" charset="-120"/>
                <a:ea typeface="微軟正黑體" panose="020B0604030504040204" pitchFamily="34" charset="-120"/>
              </a:rPr>
              <a:t>本頁提醒</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請務必以</a:t>
            </a:r>
            <a:r>
              <a:rPr lang="zh-TW" altLang="en-US" sz="1600" b="1" dirty="0">
                <a:solidFill>
                  <a:srgbClr val="FF0000"/>
                </a:solidFill>
                <a:latin typeface="微軟正黑體" panose="020B0604030504040204" pitchFamily="34" charset="-120"/>
                <a:ea typeface="微軟正黑體" panose="020B0604030504040204" pitchFamily="34" charset="-120"/>
              </a:rPr>
              <a:t>實際</a:t>
            </a:r>
            <a:r>
              <a:rPr lang="zh-TW" altLang="en-US" sz="1600" dirty="0">
                <a:latin typeface="微軟正黑體" panose="020B0604030504040204" pitchFamily="34" charset="-120"/>
                <a:ea typeface="微軟正黑體" panose="020B0604030504040204" pitchFamily="34" charset="-120"/>
              </a:rPr>
              <a:t>且</a:t>
            </a:r>
            <a:r>
              <a:rPr lang="zh-TW" altLang="en-US" sz="1600" b="1" dirty="0">
                <a:solidFill>
                  <a:srgbClr val="FF0000"/>
                </a:solidFill>
                <a:latin typeface="微軟正黑體" panose="020B0604030504040204" pitchFamily="34" charset="-120"/>
                <a:ea typeface="微軟正黑體" panose="020B0604030504040204" pitchFamily="34" charset="-120"/>
              </a:rPr>
              <a:t>精確</a:t>
            </a:r>
            <a:r>
              <a:rPr lang="zh-TW" altLang="en-US" sz="1600" dirty="0">
                <a:latin typeface="微軟正黑體" panose="020B0604030504040204" pitchFamily="34" charset="-120"/>
                <a:ea typeface="微軟正黑體" panose="020B0604030504040204" pitchFamily="34" charset="-120"/>
              </a:rPr>
              <a:t>的執行結果補充</a:t>
            </a:r>
            <a:r>
              <a:rPr lang="en-US" altLang="zh-TW" sz="1600" dirty="0">
                <a:latin typeface="微軟正黑體" panose="020B0604030504040204" pitchFamily="34" charset="-120"/>
                <a:ea typeface="微軟正黑體" panose="020B0604030504040204" pitchFamily="34" charset="-120"/>
              </a:rPr>
              <a:t>(EX:</a:t>
            </a:r>
            <a:r>
              <a:rPr lang="zh-TW" altLang="en-US" sz="1600" dirty="0">
                <a:latin typeface="微軟正黑體" panose="020B0604030504040204" pitchFamily="34" charset="-120"/>
                <a:ea typeface="微軟正黑體" panose="020B0604030504040204" pitchFamily="34" charset="-120"/>
              </a:rPr>
              <a:t>收集多少筆數</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分析多少筆數</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實際準確率達</a:t>
            </a:r>
            <a:r>
              <a:rPr lang="en-US" altLang="zh-TW" sz="1600" dirty="0">
                <a:latin typeface="微軟正黑體" panose="020B0604030504040204" pitchFamily="34" charset="-120"/>
                <a:ea typeface="微軟正黑體" panose="020B0604030504040204" pitchFamily="34" charset="-120"/>
              </a:rPr>
              <a:t>92.23%....)</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照片及圖片請務必高解析度且清晰，盡量放具代表性的</a:t>
            </a: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執行成果如有達成率</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準確率</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提升</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等成果</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請補充完整計算式說明</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文字若過多建議另該頁簡報外放文字方塊或放備忘稿</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簡報內容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含照片文字</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請確認已經廠商同意且無涉及廠商機密，可供計畫推廣公開使用</a:t>
            </a:r>
            <a:endParaRPr lang="en-US" altLang="zh-TW" sz="1600" dirty="0">
              <a:latin typeface="微軟正黑體" panose="020B0604030504040204" pitchFamily="34" charset="-120"/>
              <a:ea typeface="微軟正黑體" panose="020B0604030504040204" pitchFamily="34" charset="-120"/>
            </a:endParaRPr>
          </a:p>
        </p:txBody>
      </p:sp>
      <p:sp>
        <p:nvSpPr>
          <p:cNvPr id="66" name="矩形 65"/>
          <p:cNvSpPr/>
          <p:nvPr/>
        </p:nvSpPr>
        <p:spPr>
          <a:xfrm>
            <a:off x="7741772" y="115737"/>
            <a:ext cx="1291029" cy="511679"/>
          </a:xfrm>
          <a:prstGeom prst="rect">
            <a:avLst/>
          </a:prstGeom>
          <a:solidFill>
            <a:schemeClr val="bg1">
              <a:lumMod val="95000"/>
            </a:schemeClr>
          </a:solidFill>
          <a:ln>
            <a:noFill/>
          </a:ln>
        </p:spPr>
        <p:txBody>
          <a:bodyPr wrap="square">
            <a:spAutoFit/>
          </a:bodyPr>
          <a:lstStyle/>
          <a:p>
            <a:pPr marL="0" lvl="1" algn="r">
              <a:spcBef>
                <a:spcPts val="600"/>
              </a:spcBef>
              <a:defRPr/>
            </a:pPr>
            <a:r>
              <a:rPr kumimoji="0" lang="zh-TW" altLang="en-US" sz="1200" b="1" dirty="0" smtClean="0">
                <a:solidFill>
                  <a:srgbClr val="FF0000"/>
                </a:solidFill>
                <a:latin typeface="微軟正黑體" panose="020B0604030504040204" pitchFamily="34" charset="-120"/>
                <a:ea typeface="微軟正黑體" panose="020B0604030504040204" pitchFamily="34" charset="-120"/>
                <a:cs typeface="Times New Roman" pitchFamily="18" charset="0"/>
              </a:rPr>
              <a:t>塑膠製造產業</a:t>
            </a:r>
            <a:endParaRPr kumimoji="0" lang="en-US" altLang="zh-TW" sz="1200" b="1" dirty="0" smtClean="0">
              <a:solidFill>
                <a:srgbClr val="FF0000"/>
              </a:solidFill>
              <a:latin typeface="微軟正黑體" panose="020B0604030504040204" pitchFamily="34" charset="-120"/>
              <a:ea typeface="微軟正黑體" panose="020B0604030504040204" pitchFamily="34" charset="-120"/>
              <a:cs typeface="Times New Roman" pitchFamily="18" charset="0"/>
            </a:endParaRPr>
          </a:p>
          <a:p>
            <a:pPr marL="0" lvl="1" algn="r">
              <a:spcBef>
                <a:spcPts val="600"/>
              </a:spcBef>
              <a:defRPr/>
            </a:pPr>
            <a:r>
              <a:rPr kumimoji="0" lang="zh-TW" altLang="en-US" sz="1200" b="1" dirty="0" smtClean="0">
                <a:solidFill>
                  <a:srgbClr val="FF0000"/>
                </a:solidFill>
                <a:latin typeface="微軟正黑體" panose="020B0604030504040204" pitchFamily="34" charset="-120"/>
                <a:ea typeface="微軟正黑體" panose="020B0604030504040204" pitchFamily="34" charset="-120"/>
                <a:cs typeface="Times New Roman" pitchFamily="18" charset="0"/>
              </a:rPr>
              <a:t>台中地區</a:t>
            </a:r>
            <a:endParaRPr kumimoji="0" lang="zh-TW" altLang="en-US" sz="1200" b="1" dirty="0">
              <a:solidFill>
                <a:srgbClr val="FF0000"/>
              </a:solidFill>
              <a:latin typeface="微軟正黑體" panose="020B0604030504040204" pitchFamily="34" charset="-120"/>
              <a:ea typeface="微軟正黑體" panose="020B0604030504040204" pitchFamily="34" charset="-120"/>
            </a:endParaRPr>
          </a:p>
        </p:txBody>
      </p:sp>
      <p:sp>
        <p:nvSpPr>
          <p:cNvPr id="67" name="文字方塊 66"/>
          <p:cNvSpPr txBox="1"/>
          <p:nvPr/>
        </p:nvSpPr>
        <p:spPr>
          <a:xfrm>
            <a:off x="651491" y="646267"/>
            <a:ext cx="8273152" cy="1169551"/>
          </a:xfrm>
          <a:prstGeom prst="rect">
            <a:avLst/>
          </a:prstGeom>
          <a:noFill/>
          <a:ln w="38100">
            <a:noFill/>
          </a:ln>
        </p:spPr>
        <p:txBody>
          <a:bodyPr wrap="square" rtlCol="0">
            <a:spAutoFit/>
          </a:bodyPr>
          <a:lstStyle/>
          <a:p>
            <a:pPr marL="95250" indent="-95250">
              <a:buFont typeface="Arial" panose="020B0604020202020204" pitchFamily="34" charset="0"/>
              <a:buChar char="•"/>
            </a:pPr>
            <a:r>
              <a:rPr kumimoji="1" lang="zh-TW" altLang="en-US" sz="1400" u="sng" kern="0" dirty="0">
                <a:solidFill>
                  <a:srgbClr val="0000CC"/>
                </a:solidFill>
                <a:latin typeface="微軟正黑體" panose="020B0604030504040204" pitchFamily="34" charset="-120"/>
                <a:ea typeface="微軟正黑體" panose="020B0604030504040204" pitchFamily="34" charset="-120"/>
              </a:rPr>
              <a:t>面臨問題</a:t>
            </a:r>
            <a:r>
              <a:rPr kumimoji="1" lang="zh-TW" altLang="en-US" sz="1400" kern="0" dirty="0" smtClean="0">
                <a:solidFill>
                  <a:prstClr val="black"/>
                </a:solidFill>
                <a:latin typeface="微軟正黑體" panose="020B0604030504040204" pitchFamily="34" charset="-120"/>
                <a:ea typeface="微軟正黑體" panose="020B0604030504040204" pitchFamily="34" charset="-120"/>
              </a:rPr>
              <a:t>：</a:t>
            </a:r>
            <a:r>
              <a:rPr lang="zh-TW" altLang="en-US" sz="1400" dirty="0">
                <a:solidFill>
                  <a:srgbClr val="000000"/>
                </a:solidFill>
                <a:latin typeface="微軟正黑體" panose="020B0604030504040204" pitchFamily="34" charset="-120"/>
                <a:ea typeface="微軟正黑體" panose="020B0604030504040204" pitchFamily="34" charset="-120"/>
              </a:rPr>
              <a:t>採用回收料生產塑膠地磚符合循環</a:t>
            </a:r>
            <a:r>
              <a:rPr lang="zh-TW" altLang="en-US" sz="1400" dirty="0" smtClean="0">
                <a:solidFill>
                  <a:srgbClr val="000000"/>
                </a:solidFill>
                <a:latin typeface="微軟正黑體" panose="020B0604030504040204" pitchFamily="34" charset="-120"/>
                <a:ea typeface="微軟正黑體" panose="020B0604030504040204" pitchFamily="34" charset="-120"/>
              </a:rPr>
              <a:t>經濟，過程中因回收料導致生產</a:t>
            </a:r>
            <a:r>
              <a:rPr lang="zh-TW" altLang="en-US" sz="1400" dirty="0">
                <a:solidFill>
                  <a:srgbClr val="000000"/>
                </a:solidFill>
                <a:latin typeface="微軟正黑體" panose="020B0604030504040204" pitchFamily="34" charset="-120"/>
                <a:ea typeface="微軟正黑體" panose="020B0604030504040204" pitchFamily="34" charset="-120"/>
              </a:rPr>
              <a:t>參數 </a:t>
            </a:r>
            <a:r>
              <a:rPr lang="en-US" altLang="zh-TW" sz="1400" dirty="0">
                <a:solidFill>
                  <a:srgbClr val="000000"/>
                </a:solidFill>
                <a:latin typeface="微軟正黑體" panose="020B0604030504040204" pitchFamily="34" charset="-120"/>
                <a:ea typeface="微軟正黑體" panose="020B0604030504040204" pitchFamily="34" charset="-120"/>
              </a:rPr>
              <a:t>(</a:t>
            </a:r>
            <a:r>
              <a:rPr lang="zh-TW" altLang="en-US" sz="1400" dirty="0">
                <a:solidFill>
                  <a:srgbClr val="000000"/>
                </a:solidFill>
                <a:latin typeface="微軟正黑體" panose="020B0604030504040204" pitchFamily="34" charset="-120"/>
                <a:ea typeface="微軟正黑體" panose="020B0604030504040204" pitchFamily="34" charset="-120"/>
              </a:rPr>
              <a:t>塑料押出厚度、溫度、冷卻時間</a:t>
            </a:r>
            <a:r>
              <a:rPr lang="en-US" altLang="zh-TW" sz="1400" dirty="0">
                <a:solidFill>
                  <a:srgbClr val="000000"/>
                </a:solidFill>
                <a:latin typeface="微軟正黑體" panose="020B0604030504040204" pitchFamily="34" charset="-120"/>
                <a:ea typeface="微軟正黑體" panose="020B0604030504040204" pitchFamily="34" charset="-120"/>
              </a:rPr>
              <a:t>)</a:t>
            </a:r>
            <a:r>
              <a:rPr lang="zh-TW" altLang="en-US" sz="1400" dirty="0">
                <a:solidFill>
                  <a:srgbClr val="000000"/>
                </a:solidFill>
                <a:latin typeface="微軟正黑體" panose="020B0604030504040204" pitchFamily="34" charset="-120"/>
                <a:ea typeface="微軟正黑體" panose="020B0604030504040204" pitchFamily="34" charset="-120"/>
              </a:rPr>
              <a:t>需時常變動</a:t>
            </a:r>
            <a:r>
              <a:rPr lang="zh-TW" altLang="en-US" sz="1400" dirty="0" smtClean="0">
                <a:solidFill>
                  <a:srgbClr val="000000"/>
                </a:solidFill>
                <a:latin typeface="微軟正黑體" panose="020B0604030504040204" pitchFamily="34" charset="-120"/>
                <a:ea typeface="微軟正黑體" panose="020B0604030504040204" pitchFamily="34" charset="-120"/>
              </a:rPr>
              <a:t>，且現況</a:t>
            </a:r>
            <a:r>
              <a:rPr lang="zh-TW" altLang="en-US" sz="1400" dirty="0">
                <a:solidFill>
                  <a:srgbClr val="000000"/>
                </a:solidFill>
                <a:latin typeface="微軟正黑體" panose="020B0604030504040204" pitchFamily="34" charset="-120"/>
                <a:ea typeface="微軟正黑體" panose="020B0604030504040204" pitchFamily="34" charset="-120"/>
              </a:rPr>
              <a:t>僅能仰賴熟手冷卻後抽檢才能進行厚度檢測，如發現品質異常需費耗大量重工成本。</a:t>
            </a:r>
            <a:endParaRPr kumimoji="1" lang="en-US" altLang="zh-TW" sz="1400" dirty="0" smtClean="0">
              <a:solidFill>
                <a:srgbClr val="000000"/>
              </a:solidFill>
              <a:latin typeface="微軟正黑體" panose="020B0604030504040204" pitchFamily="34" charset="-120"/>
              <a:ea typeface="微軟正黑體" panose="020B0604030504040204" pitchFamily="34" charset="-120"/>
            </a:endParaRPr>
          </a:p>
          <a:p>
            <a:pPr marL="95250" indent="-95250">
              <a:buFont typeface="Arial" panose="020B0604020202020204" pitchFamily="34" charset="0"/>
              <a:buChar char="•"/>
            </a:pPr>
            <a:r>
              <a:rPr kumimoji="1" lang="zh-TW" altLang="en-US" sz="1400" u="sng" kern="0" dirty="0" smtClean="0">
                <a:solidFill>
                  <a:srgbClr val="0000CC"/>
                </a:solidFill>
                <a:latin typeface="微軟正黑體" panose="020B0604030504040204" pitchFamily="34" charset="-120"/>
                <a:ea typeface="微軟正黑體" panose="020B0604030504040204" pitchFamily="34" charset="-120"/>
              </a:rPr>
              <a:t>輔導</a:t>
            </a:r>
            <a:r>
              <a:rPr kumimoji="1" lang="zh-TW" altLang="en-US" sz="1400" u="sng" kern="0" dirty="0">
                <a:solidFill>
                  <a:srgbClr val="0000CC"/>
                </a:solidFill>
                <a:latin typeface="微軟正黑體" panose="020B0604030504040204" pitchFamily="34" charset="-120"/>
                <a:ea typeface="微軟正黑體" panose="020B0604030504040204" pitchFamily="34" charset="-120"/>
              </a:rPr>
              <a:t>重點</a:t>
            </a:r>
            <a:r>
              <a:rPr lang="zh-TW" altLang="en-US" sz="1400" kern="0" dirty="0" smtClean="0">
                <a:solidFill>
                  <a:prstClr val="black"/>
                </a:solidFill>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藉由導入</a:t>
            </a:r>
            <a:r>
              <a:rPr lang="en-US" altLang="zh-TW" sz="1400" dirty="0">
                <a:latin typeface="微軟正黑體" panose="020B0604030504040204" pitchFamily="34" charset="-120"/>
                <a:ea typeface="微軟正黑體" panose="020B0604030504040204" pitchFamily="34" charset="-120"/>
                <a:cs typeface="Times New Roman" panose="02020603050405020304" pitchFamily="18" charset="0"/>
              </a:rPr>
              <a:t>AI</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技術，建置「回收塑料貼合</a:t>
            </a:r>
            <a:r>
              <a:rPr lang="en-US" altLang="zh-TW" sz="1400" dirty="0">
                <a:latin typeface="微軟正黑體" panose="020B0604030504040204" pitchFamily="34" charset="-120"/>
                <a:ea typeface="微軟正黑體" panose="020B0604030504040204" pitchFamily="34" charset="-120"/>
                <a:cs typeface="Times New Roman" panose="02020603050405020304" pitchFamily="18" charset="0"/>
              </a:rPr>
              <a:t>AI</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品質預診斷模組」，協助現場人員解決隨時仰賴經驗監控與調整機台設定參數問題，</a:t>
            </a:r>
            <a:r>
              <a:rPr kumimoji="0" lang="zh-TW" altLang="en-US" sz="1400" b="1" u="sng" dirty="0">
                <a:solidFill>
                  <a:srgbClr val="C00000"/>
                </a:solidFill>
                <a:latin typeface="微軟正黑體" panose="020B0604030504040204" pitchFamily="34" charset="-120"/>
                <a:ea typeface="微軟正黑體" panose="020B0604030504040204" pitchFamily="34" charset="-120"/>
              </a:rPr>
              <a:t>降低現場人員監控負荷</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與</a:t>
            </a:r>
            <a:r>
              <a:rPr kumimoji="0" lang="zh-TW" altLang="en-US" sz="1400" b="1" u="sng" dirty="0">
                <a:solidFill>
                  <a:srgbClr val="C00000"/>
                </a:solidFill>
                <a:latin typeface="微軟正黑體" panose="020B0604030504040204" pitchFamily="34" charset="-120"/>
                <a:ea typeface="微軟正黑體" panose="020B0604030504040204" pitchFamily="34" charset="-120"/>
              </a:rPr>
              <a:t>不良品產出數量</a:t>
            </a:r>
            <a:r>
              <a:rPr lang="zh-TW" altLang="en-US" sz="1400" kern="0" dirty="0" smtClean="0">
                <a:solidFill>
                  <a:prstClr val="black"/>
                </a:solidFill>
                <a:latin typeface="微軟正黑體" panose="020B0604030504040204" pitchFamily="34" charset="-120"/>
                <a:ea typeface="微軟正黑體" panose="020B0604030504040204" pitchFamily="34" charset="-120"/>
              </a:rPr>
              <a:t>。</a:t>
            </a:r>
            <a:endParaRPr kumimoji="1" lang="zh-TW" altLang="en-US" sz="2000" dirty="0">
              <a:solidFill>
                <a:srgbClr val="000000"/>
              </a:solidFill>
              <a:latin typeface="微軟正黑體" panose="020B0604030504040204" pitchFamily="34" charset="-120"/>
              <a:ea typeface="微軟正黑體" panose="020B0604030504040204" pitchFamily="34" charset="-120"/>
            </a:endParaRPr>
          </a:p>
        </p:txBody>
      </p:sp>
      <p:grpSp>
        <p:nvGrpSpPr>
          <p:cNvPr id="4" name="群組 3"/>
          <p:cNvGrpSpPr/>
          <p:nvPr/>
        </p:nvGrpSpPr>
        <p:grpSpPr>
          <a:xfrm>
            <a:off x="611560" y="1426293"/>
            <a:ext cx="8399764" cy="1602847"/>
            <a:chOff x="611560" y="1426293"/>
            <a:chExt cx="8131197" cy="1602847"/>
          </a:xfrm>
        </p:grpSpPr>
        <p:pic>
          <p:nvPicPr>
            <p:cNvPr id="189" name="圖片 188"/>
            <p:cNvPicPr>
              <a:picLocks noChangeAspect="1"/>
            </p:cNvPicPr>
            <p:nvPr/>
          </p:nvPicPr>
          <p:blipFill rotWithShape="1">
            <a:blip r:embed="rId2" cstate="hqprint">
              <a:extLst>
                <a:ext uri="{28A0092B-C50C-407E-A947-70E740481C1C}">
                  <a14:useLocalDpi xmlns:a14="http://schemas.microsoft.com/office/drawing/2010/main" val="0"/>
                </a:ext>
              </a:extLst>
            </a:blip>
            <a:srcRect t="25319"/>
            <a:stretch/>
          </p:blipFill>
          <p:spPr>
            <a:xfrm>
              <a:off x="1774487" y="2011214"/>
              <a:ext cx="1804484" cy="1010710"/>
            </a:xfrm>
            <a:prstGeom prst="rect">
              <a:avLst/>
            </a:prstGeom>
          </p:spPr>
        </p:pic>
        <p:pic>
          <p:nvPicPr>
            <p:cNvPr id="190" name="圖片 189"/>
            <p:cNvPicPr>
              <a:picLocks noChangeAspect="1"/>
            </p:cNvPicPr>
            <p:nvPr/>
          </p:nvPicPr>
          <p:blipFill rotWithShape="1">
            <a:blip r:embed="rId3" cstate="hqprint">
              <a:extLst>
                <a:ext uri="{28A0092B-C50C-407E-A947-70E740481C1C}">
                  <a14:useLocalDpi xmlns:a14="http://schemas.microsoft.com/office/drawing/2010/main" val="0"/>
                </a:ext>
              </a:extLst>
            </a:blip>
            <a:srcRect b="25619"/>
            <a:stretch/>
          </p:blipFill>
          <p:spPr>
            <a:xfrm>
              <a:off x="3858168" y="2196606"/>
              <a:ext cx="1492372" cy="832534"/>
            </a:xfrm>
            <a:prstGeom prst="rect">
              <a:avLst/>
            </a:prstGeom>
          </p:spPr>
        </p:pic>
        <p:pic>
          <p:nvPicPr>
            <p:cNvPr id="191" name="圖片 190"/>
            <p:cNvPicPr>
              <a:picLocks noChangeAspect="1"/>
            </p:cNvPicPr>
            <p:nvPr/>
          </p:nvPicPr>
          <p:blipFill rotWithShape="1">
            <a:blip r:embed="rId4" cstate="hqprint">
              <a:extLst>
                <a:ext uri="{28A0092B-C50C-407E-A947-70E740481C1C}">
                  <a14:useLocalDpi xmlns:a14="http://schemas.microsoft.com/office/drawing/2010/main" val="0"/>
                </a:ext>
              </a:extLst>
            </a:blip>
            <a:srcRect r="14007"/>
            <a:stretch/>
          </p:blipFill>
          <p:spPr>
            <a:xfrm rot="5400000">
              <a:off x="6865744" y="2076071"/>
              <a:ext cx="1014687" cy="884972"/>
            </a:xfrm>
            <a:prstGeom prst="rect">
              <a:avLst/>
            </a:prstGeom>
          </p:spPr>
        </p:pic>
        <p:pic>
          <p:nvPicPr>
            <p:cNvPr id="192" name="圖片 191"/>
            <p:cNvPicPr>
              <a:picLocks noChangeAspect="1"/>
            </p:cNvPicPr>
            <p:nvPr/>
          </p:nvPicPr>
          <p:blipFill rotWithShape="1">
            <a:blip r:embed="rId5" cstate="hqprint">
              <a:extLst>
                <a:ext uri="{28A0092B-C50C-407E-A947-70E740481C1C}">
                  <a14:useLocalDpi xmlns:a14="http://schemas.microsoft.com/office/drawing/2010/main" val="0"/>
                </a:ext>
              </a:extLst>
            </a:blip>
            <a:srcRect r="32623"/>
            <a:stretch/>
          </p:blipFill>
          <p:spPr>
            <a:xfrm rot="5400000">
              <a:off x="5670937" y="2034715"/>
              <a:ext cx="939265" cy="1045525"/>
            </a:xfrm>
            <a:prstGeom prst="rect">
              <a:avLst/>
            </a:prstGeom>
          </p:spPr>
        </p:pic>
        <p:pic>
          <p:nvPicPr>
            <p:cNvPr id="193" name="圖片 192"/>
            <p:cNvPicPr>
              <a:picLocks noChangeAspect="1"/>
            </p:cNvPicPr>
            <p:nvPr/>
          </p:nvPicPr>
          <p:blipFill rotWithShape="1">
            <a:blip r:embed="rId6" cstate="hqprint">
              <a:extLst>
                <a:ext uri="{28A0092B-C50C-407E-A947-70E740481C1C}">
                  <a14:useLocalDpi xmlns:a14="http://schemas.microsoft.com/office/drawing/2010/main" val="0"/>
                </a:ext>
              </a:extLst>
            </a:blip>
            <a:srcRect l="18265" r="21807"/>
            <a:stretch/>
          </p:blipFill>
          <p:spPr>
            <a:xfrm rot="5400000">
              <a:off x="792923" y="2113456"/>
              <a:ext cx="811149" cy="1015164"/>
            </a:xfrm>
            <a:prstGeom prst="rect">
              <a:avLst/>
            </a:prstGeom>
          </p:spPr>
        </p:pic>
        <p:sp>
          <p:nvSpPr>
            <p:cNvPr id="194" name="向右箭號 193"/>
            <p:cNvSpPr/>
            <p:nvPr/>
          </p:nvSpPr>
          <p:spPr>
            <a:xfrm>
              <a:off x="611560" y="1866086"/>
              <a:ext cx="7918694" cy="462945"/>
            </a:xfrm>
            <a:prstGeom prst="rightArrow">
              <a:avLst/>
            </a:prstGeom>
            <a:solidFill>
              <a:srgbClr val="E2E2E2"/>
            </a:solidFill>
            <a:ln w="9525" cap="flat" cmpd="sng" algn="ctr">
              <a:noFill/>
              <a:prstDash val="solid"/>
            </a:ln>
            <a:effectLst>
              <a:outerShdw blurRad="40000" dist="20000" dir="5400000" rotWithShape="0">
                <a:srgbClr val="000000">
                  <a:alpha val="38000"/>
                </a:srgbClr>
              </a:outerShdw>
            </a:effectLst>
          </p:spPr>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95" name="矩形 194"/>
            <p:cNvSpPr/>
            <p:nvPr/>
          </p:nvSpPr>
          <p:spPr>
            <a:xfrm>
              <a:off x="2056790" y="1866086"/>
              <a:ext cx="1028749" cy="43092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dash"/>
            </a:ln>
            <a:effectLst>
              <a:outerShdw blurRad="40000" dist="20000" dir="5400000" rotWithShape="0">
                <a:srgbClr val="000000">
                  <a:alpha val="38000"/>
                </a:srgbClr>
              </a:outerShdw>
            </a:effectLst>
          </p:spPr>
          <p:txBody>
            <a:bodyPr rtlCol="0" anchor="t"/>
            <a:lstStyle/>
            <a:p>
              <a:pPr algn="ctr" fontAlgn="auto">
                <a:spcBef>
                  <a:spcPts val="0"/>
                </a:spcBef>
                <a:spcAft>
                  <a:spcPts val="0"/>
                </a:spcAft>
              </a:pPr>
              <a:r>
                <a:rPr kumimoji="0" lang="zh-TW" altLang="en-US" sz="1050" b="1" dirty="0">
                  <a:solidFill>
                    <a:prstClr val="black"/>
                  </a:solidFill>
                  <a:latin typeface="微軟正黑體" panose="020B0604030504040204" pitchFamily="34" charset="-120"/>
                  <a:ea typeface="微軟正黑體" panose="020B0604030504040204" pitchFamily="34" charset="-120"/>
                </a:rPr>
                <a:t>押出系統</a:t>
              </a:r>
              <a:endParaRPr kumimoji="0" lang="en-US" altLang="zh-TW" sz="1050" b="1" dirty="0">
                <a:solidFill>
                  <a:prstClr val="black"/>
                </a:solidFill>
                <a:latin typeface="微軟正黑體" panose="020B0604030504040204" pitchFamily="34" charset="-120"/>
                <a:ea typeface="微軟正黑體" panose="020B0604030504040204" pitchFamily="34" charset="-120"/>
              </a:endParaRPr>
            </a:p>
            <a:p>
              <a:pPr algn="ctr" fontAlgn="auto">
                <a:spcBef>
                  <a:spcPts val="0"/>
                </a:spcBef>
                <a:spcAft>
                  <a:spcPts val="0"/>
                </a:spcAft>
              </a:pPr>
              <a:r>
                <a:rPr kumimoji="0" lang="zh-TW" altLang="en-US" sz="11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底料押出</a:t>
              </a:r>
            </a:p>
          </p:txBody>
        </p:sp>
        <p:sp>
          <p:nvSpPr>
            <p:cNvPr id="196" name="矩形 195"/>
            <p:cNvSpPr/>
            <p:nvPr/>
          </p:nvSpPr>
          <p:spPr>
            <a:xfrm>
              <a:off x="806286" y="1869599"/>
              <a:ext cx="632591" cy="430920"/>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回收料</a:t>
              </a:r>
              <a:endParaRPr kumimoji="0" lang="en-US" altLang="zh-TW"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混練</a:t>
              </a:r>
              <a:endParaRPr kumimoji="0" lang="zh-TW" altLang="en-US"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grpSp>
          <p:nvGrpSpPr>
            <p:cNvPr id="197" name="群組 196"/>
            <p:cNvGrpSpPr/>
            <p:nvPr/>
          </p:nvGrpSpPr>
          <p:grpSpPr>
            <a:xfrm>
              <a:off x="3761085" y="1867795"/>
              <a:ext cx="1707413" cy="478800"/>
              <a:chOff x="3028034" y="4949679"/>
              <a:chExt cx="1996974" cy="560000"/>
            </a:xfrm>
          </p:grpSpPr>
          <p:sp>
            <p:nvSpPr>
              <p:cNvPr id="198" name="矩形 197"/>
              <p:cNvSpPr/>
              <p:nvPr/>
            </p:nvSpPr>
            <p:spPr>
              <a:xfrm>
                <a:off x="3028034" y="4949679"/>
                <a:ext cx="1996974" cy="560000"/>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t"/>
              <a:lstStyle/>
              <a:p>
                <a:pPr algn="ctr" fontAlgn="auto">
                  <a:spcBef>
                    <a:spcPts val="0"/>
                  </a:spcBef>
                  <a:spcAft>
                    <a:spcPts val="0"/>
                  </a:spcAft>
                </a:pPr>
                <a:r>
                  <a:rPr kumimoji="0" lang="zh-TW" altLang="en-US" sz="1050" b="1" kern="0" dirty="0">
                    <a:solidFill>
                      <a:prstClr val="black"/>
                    </a:solidFill>
                    <a:latin typeface="微軟正黑體" panose="020B0604030504040204" pitchFamily="34" charset="-120"/>
                    <a:ea typeface="微軟正黑體" panose="020B0604030504040204" pitchFamily="34" charset="-120"/>
                  </a:rPr>
                  <a:t>地磚貼合</a:t>
                </a:r>
                <a:r>
                  <a:rPr kumimoji="0" lang="en-US" altLang="zh-TW" sz="1050" b="1" kern="0" dirty="0">
                    <a:solidFill>
                      <a:prstClr val="black"/>
                    </a:solidFill>
                    <a:latin typeface="微軟正黑體" panose="020B0604030504040204" pitchFamily="34" charset="-120"/>
                    <a:ea typeface="微軟正黑體" panose="020B0604030504040204" pitchFamily="34" charset="-120"/>
                  </a:rPr>
                  <a:t/>
                </a:r>
                <a:br>
                  <a:rPr kumimoji="0" lang="en-US" altLang="zh-TW" sz="1050" b="1" kern="0" dirty="0">
                    <a:solidFill>
                      <a:prstClr val="black"/>
                    </a:solidFill>
                    <a:latin typeface="微軟正黑體" panose="020B0604030504040204" pitchFamily="34" charset="-120"/>
                    <a:ea typeface="微軟正黑體" panose="020B0604030504040204" pitchFamily="34" charset="-120"/>
                  </a:rPr>
                </a:br>
                <a:endParaRPr kumimoji="0" lang="zh-TW" altLang="en-US" sz="1050" b="1" kern="0" dirty="0">
                  <a:solidFill>
                    <a:prstClr val="black"/>
                  </a:solidFill>
                  <a:latin typeface="微軟正黑體" panose="020B0604030504040204" pitchFamily="34" charset="-120"/>
                  <a:ea typeface="微軟正黑體" panose="020B0604030504040204" pitchFamily="34" charset="-120"/>
                </a:endParaRPr>
              </a:p>
            </p:txBody>
          </p:sp>
          <p:sp>
            <p:nvSpPr>
              <p:cNvPr id="199" name="矩形 198"/>
              <p:cNvSpPr/>
              <p:nvPr/>
            </p:nvSpPr>
            <p:spPr>
              <a:xfrm>
                <a:off x="4282073" y="5229900"/>
                <a:ext cx="677588" cy="240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壓花</a:t>
                </a:r>
                <a:endParaRPr kumimoji="0" lang="en-US" altLang="zh-TW"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00" name="矩形 199"/>
              <p:cNvSpPr/>
              <p:nvPr/>
            </p:nvSpPr>
            <p:spPr>
              <a:xfrm>
                <a:off x="3713248" y="5229900"/>
                <a:ext cx="555333" cy="240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面料</a:t>
                </a:r>
                <a:endParaRPr kumimoji="0" lang="en-US" altLang="zh-TW"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01" name="矩形 200"/>
              <p:cNvSpPr/>
              <p:nvPr/>
            </p:nvSpPr>
            <p:spPr>
              <a:xfrm>
                <a:off x="3080047" y="5229900"/>
                <a:ext cx="619708" cy="240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fontAlgn="auto">
                  <a:spcBef>
                    <a:spcPts val="0"/>
                  </a:spcBef>
                  <a:spcAft>
                    <a:spcPts val="0"/>
                  </a:spcAft>
                </a:pPr>
                <a:r>
                  <a:rPr kumimoji="0" lang="zh-TW" altLang="en-US" sz="1050" b="1" dirty="0">
                    <a:solidFill>
                      <a:prstClr val="black"/>
                    </a:solidFill>
                    <a:latin typeface="微軟正黑體" panose="020B0604030504040204" pitchFamily="34" charset="-120"/>
                    <a:ea typeface="微軟正黑體" panose="020B0604030504040204" pitchFamily="34" charset="-120"/>
                  </a:rPr>
                  <a:t>印刷</a:t>
                </a:r>
                <a:endParaRPr kumimoji="0" lang="en-US" altLang="zh-TW" sz="1050" b="1" dirty="0">
                  <a:solidFill>
                    <a:prstClr val="black"/>
                  </a:solidFill>
                  <a:latin typeface="微軟正黑體" panose="020B0604030504040204" pitchFamily="34" charset="-120"/>
                  <a:ea typeface="微軟正黑體" panose="020B0604030504040204" pitchFamily="34" charset="-120"/>
                </a:endParaRPr>
              </a:p>
            </p:txBody>
          </p:sp>
        </p:grpSp>
        <p:sp>
          <p:nvSpPr>
            <p:cNvPr id="202" name="矩形 201"/>
            <p:cNvSpPr/>
            <p:nvPr/>
          </p:nvSpPr>
          <p:spPr>
            <a:xfrm>
              <a:off x="6893261" y="1866085"/>
              <a:ext cx="969503" cy="43092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dash"/>
            </a:ln>
            <a:effectLst>
              <a:outerShdw blurRad="40000" dist="20000" dir="5400000" rotWithShape="0">
                <a:srgbClr val="000000">
                  <a:alpha val="38000"/>
                </a:srgbClr>
              </a:outerShdw>
            </a:effectLst>
          </p:spPr>
          <p:txBody>
            <a:bodyPr rtlCol="0" anchor="t"/>
            <a:lstStyle/>
            <a:p>
              <a:pPr algn="ctr" fontAlgn="auto">
                <a:spcBef>
                  <a:spcPts val="0"/>
                </a:spcBef>
                <a:spcAft>
                  <a:spcPts val="0"/>
                </a:spcAft>
              </a:pPr>
              <a:r>
                <a:rPr kumimoji="0" lang="zh-TW" altLang="en-US" sz="1050" b="1" dirty="0">
                  <a:solidFill>
                    <a:prstClr val="black"/>
                  </a:solidFill>
                  <a:latin typeface="微軟正黑體" panose="020B0604030504040204" pitchFamily="34" charset="-120"/>
                  <a:ea typeface="微軟正黑體" panose="020B0604030504040204" pitchFamily="34" charset="-120"/>
                </a:rPr>
                <a:t>冷卻系統</a:t>
              </a:r>
              <a:endParaRPr kumimoji="0" lang="en-US" altLang="zh-TW" sz="1050" b="1" dirty="0">
                <a:solidFill>
                  <a:prstClr val="black"/>
                </a:solidFill>
                <a:latin typeface="微軟正黑體" panose="020B0604030504040204" pitchFamily="34" charset="-120"/>
                <a:ea typeface="微軟正黑體" panose="020B0604030504040204" pitchFamily="34" charset="-120"/>
              </a:endParaRPr>
            </a:p>
            <a:p>
              <a:pPr algn="ctr" fontAlgn="auto">
                <a:spcBef>
                  <a:spcPts val="0"/>
                </a:spcBef>
                <a:spcAft>
                  <a:spcPts val="0"/>
                </a:spcAft>
              </a:pPr>
              <a:r>
                <a:rPr kumimoji="0" lang="zh-TW" altLang="en-US" sz="11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冷卻處理</a:t>
              </a:r>
            </a:p>
          </p:txBody>
        </p:sp>
        <p:sp>
          <p:nvSpPr>
            <p:cNvPr id="203" name="矩形 202"/>
            <p:cNvSpPr/>
            <p:nvPr/>
          </p:nvSpPr>
          <p:spPr>
            <a:xfrm>
              <a:off x="5889696" y="1862484"/>
              <a:ext cx="632591" cy="430920"/>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捲料</a:t>
              </a:r>
              <a:r>
                <a:rPr kumimoji="0" lang="en-US" altLang="zh-TW"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
              </a:r>
              <a:br>
                <a:rPr kumimoji="0" lang="en-US" altLang="zh-TW"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br>
              <a:r>
                <a:rPr kumimoji="0" lang="zh-TW" altLang="en-US" sz="105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系統</a:t>
              </a:r>
              <a:endParaRPr kumimoji="0" lang="zh-TW" altLang="en-US"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204" name="圓角矩形圖說文字 203"/>
            <p:cNvSpPr/>
            <p:nvPr/>
          </p:nvSpPr>
          <p:spPr bwMode="auto">
            <a:xfrm>
              <a:off x="7874068" y="2554696"/>
              <a:ext cx="868689" cy="394078"/>
            </a:xfrm>
            <a:prstGeom prst="wedgeRoundRectCallout">
              <a:avLst>
                <a:gd name="adj1" fmla="val -84079"/>
                <a:gd name="adj2" fmla="val -130600"/>
                <a:gd name="adj3" fmla="val 16667"/>
              </a:avLst>
            </a:prstGeom>
            <a:noFill/>
            <a:ln w="12700">
              <a:solidFill>
                <a:srgbClr val="FF0000"/>
              </a:solidFill>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地磚厚度檢測</a:t>
              </a:r>
            </a:p>
          </p:txBody>
        </p:sp>
        <p:sp>
          <p:nvSpPr>
            <p:cNvPr id="205" name="圓角矩形圖說文字 204"/>
            <p:cNvSpPr/>
            <p:nvPr/>
          </p:nvSpPr>
          <p:spPr bwMode="auto">
            <a:xfrm>
              <a:off x="3523270" y="2320168"/>
              <a:ext cx="420631" cy="665435"/>
            </a:xfrm>
            <a:prstGeom prst="wedgeRoundRectCallout">
              <a:avLst>
                <a:gd name="adj1" fmla="val -196809"/>
                <a:gd name="adj2" fmla="val -74653"/>
                <a:gd name="adj3" fmla="val 16667"/>
              </a:avLst>
            </a:prstGeom>
            <a:noFill/>
            <a:ln w="12700">
              <a:solidFill>
                <a:srgbClr val="FF0000"/>
              </a:solidFill>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文鼎圓體B5Std_M" panose="020F0600000000000000" pitchFamily="34" charset="-120"/>
                  <a:ea typeface="文鼎圓體B5Std_M" panose="020F0600000000000000" pitchFamily="34" charset="-120"/>
                </a:rPr>
                <a:t>AI</a:t>
              </a:r>
              <a:r>
                <a:rPr kumimoji="0" lang="zh-TW" altLang="en-US" sz="1200" b="1" i="0" u="none" strike="noStrike" cap="none" normalizeH="0" baseline="0" dirty="0" smtClean="0">
                  <a:ln>
                    <a:noFill/>
                  </a:ln>
                  <a:solidFill>
                    <a:schemeClr val="tx1"/>
                  </a:solidFill>
                  <a:effectLst/>
                  <a:latin typeface="文鼎圓體B5Std_M" panose="020F0600000000000000" pitchFamily="34" charset="-120"/>
                  <a:ea typeface="文鼎圓體B5Std_M" panose="020F0600000000000000" pitchFamily="34" charset="-120"/>
                </a:rPr>
                <a:t>預測</a:t>
              </a:r>
            </a:p>
          </p:txBody>
        </p:sp>
        <p:sp>
          <p:nvSpPr>
            <p:cNvPr id="206" name="矩形 205"/>
            <p:cNvSpPr/>
            <p:nvPr/>
          </p:nvSpPr>
          <p:spPr>
            <a:xfrm>
              <a:off x="6987790" y="1426293"/>
              <a:ext cx="889988" cy="430887"/>
            </a:xfrm>
            <a:prstGeom prst="rect">
              <a:avLst/>
            </a:prstGeom>
          </p:spPr>
          <p:txBody>
            <a:bodyPr wrap="none">
              <a:spAutoFit/>
            </a:bodyPr>
            <a:lstStyle/>
            <a:p>
              <a:pPr algn="ctr"/>
              <a:r>
                <a:rPr kumimoji="0" lang="zh-TW" altLang="en-US" sz="1100" dirty="0">
                  <a:latin typeface="微軟正黑體" panose="020B0604030504040204" pitchFamily="34" charset="-120"/>
                  <a:ea typeface="微軟正黑體" panose="020B0604030504040204" pitchFamily="34" charset="-120"/>
                  <a:cs typeface="Times New Roman" pitchFamily="18" charset="0"/>
                </a:rPr>
                <a:t>目前良率</a:t>
              </a:r>
              <a:r>
                <a:rPr kumimoji="0" lang="zh-TW" altLang="en-US" sz="1100" dirty="0" smtClean="0">
                  <a:latin typeface="微軟正黑體" panose="020B0604030504040204" pitchFamily="34" charset="-120"/>
                  <a:ea typeface="微軟正黑體" panose="020B0604030504040204" pitchFamily="34" charset="-120"/>
                  <a:cs typeface="Times New Roman" pitchFamily="18" charset="0"/>
                </a:rPr>
                <a:t>為</a:t>
              </a:r>
              <a:endParaRPr kumimoji="0" lang="en-US" altLang="zh-TW" sz="1100" dirty="0" smtClean="0">
                <a:latin typeface="微軟正黑體" panose="020B0604030504040204" pitchFamily="34" charset="-120"/>
                <a:ea typeface="微軟正黑體" panose="020B0604030504040204" pitchFamily="34" charset="-120"/>
                <a:cs typeface="Times New Roman" pitchFamily="18" charset="0"/>
              </a:endParaRPr>
            </a:p>
            <a:p>
              <a:pPr algn="ctr"/>
              <a:r>
                <a:rPr kumimoji="0" lang="en-US" altLang="zh-TW" sz="1100" b="1" dirty="0" smtClean="0">
                  <a:solidFill>
                    <a:srgbClr val="FF0000"/>
                  </a:solidFill>
                  <a:latin typeface="微軟正黑體" panose="020B0604030504040204" pitchFamily="34" charset="-120"/>
                  <a:ea typeface="微軟正黑體" panose="020B0604030504040204" pitchFamily="34" charset="-120"/>
                  <a:cs typeface="Times New Roman" pitchFamily="18" charset="0"/>
                </a:rPr>
                <a:t>82%</a:t>
              </a:r>
              <a:endParaRPr lang="zh-TW" altLang="en-US" sz="1100" b="1" dirty="0"/>
            </a:p>
          </p:txBody>
        </p:sp>
        <p:sp>
          <p:nvSpPr>
            <p:cNvPr id="207" name="弧形 206"/>
            <p:cNvSpPr/>
            <p:nvPr/>
          </p:nvSpPr>
          <p:spPr bwMode="auto">
            <a:xfrm flipH="1">
              <a:off x="6892862" y="1714325"/>
              <a:ext cx="309119" cy="304699"/>
            </a:xfrm>
            <a:prstGeom prst="arc">
              <a:avLst>
                <a:gd name="adj1" fmla="val 16200000"/>
                <a:gd name="adj2" fmla="val 20781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smtClean="0">
                <a:ln>
                  <a:noFill/>
                </a:ln>
                <a:solidFill>
                  <a:schemeClr val="tx1"/>
                </a:solidFill>
                <a:effectLst/>
                <a:latin typeface="Arial" pitchFamily="34" charset="0"/>
                <a:ea typeface="新細明體" pitchFamily="18" charset="-120"/>
              </a:endParaRPr>
            </a:p>
          </p:txBody>
        </p:sp>
        <p:sp>
          <p:nvSpPr>
            <p:cNvPr id="208" name="弧形 207"/>
            <p:cNvSpPr/>
            <p:nvPr/>
          </p:nvSpPr>
          <p:spPr bwMode="auto">
            <a:xfrm>
              <a:off x="7564949" y="1723726"/>
              <a:ext cx="309119" cy="304699"/>
            </a:xfrm>
            <a:prstGeom prst="arc">
              <a:avLst>
                <a:gd name="adj1" fmla="val 16200000"/>
                <a:gd name="adj2" fmla="val 207814"/>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smtClean="0">
                <a:ln>
                  <a:noFill/>
                </a:ln>
                <a:solidFill>
                  <a:schemeClr val="tx1"/>
                </a:solidFill>
                <a:effectLst/>
                <a:latin typeface="Arial" pitchFamily="34" charset="0"/>
                <a:ea typeface="新細明體" pitchFamily="18" charset="-120"/>
              </a:endParaRPr>
            </a:p>
          </p:txBody>
        </p:sp>
      </p:grpSp>
      <p:sp>
        <p:nvSpPr>
          <p:cNvPr id="212" name="圓角矩形 211"/>
          <p:cNvSpPr/>
          <p:nvPr/>
        </p:nvSpPr>
        <p:spPr>
          <a:xfrm>
            <a:off x="611560" y="3112100"/>
            <a:ext cx="8379005" cy="695759"/>
          </a:xfrm>
          <a:prstGeom prst="roundRect">
            <a:avLst>
              <a:gd name="adj" fmla="val 4590"/>
            </a:avLst>
          </a:prstGeom>
          <a:noFill/>
          <a:ln w="12700" cap="flat" cmpd="sng" algn="ctr">
            <a:solidFill>
              <a:srgbClr val="EEECE1">
                <a:lumMod val="10000"/>
              </a:srgbClr>
            </a:solidFill>
            <a:prstDash val="solid"/>
          </a:ln>
          <a:effectLst/>
        </p:spPr>
        <p:txBody>
          <a:bodyPr rtlCol="0" anchor="ctr"/>
          <a:lstStyle/>
          <a:p>
            <a:pPr marL="0" marR="0" lvl="0" indent="0" algn="just" defTabSz="914400" eaLnBrk="1" fontAlgn="auto" latinLnBrk="0" hangingPunct="1">
              <a:lnSpc>
                <a:spcPct val="100000"/>
              </a:lnSpc>
              <a:spcBef>
                <a:spcPts val="300"/>
              </a:spcBef>
              <a:spcAft>
                <a:spcPts val="0"/>
              </a:spcAft>
              <a:buClrTx/>
              <a:buSzTx/>
              <a:buFontTx/>
              <a:buNone/>
              <a:tabLst/>
              <a:defRPr/>
            </a:pPr>
            <a:endParaRPr kumimoji="0" lang="en-US" altLang="zh-TW" sz="1200" b="0" i="0" u="none" strike="noStrike" kern="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213" name="矩形 212"/>
          <p:cNvSpPr/>
          <p:nvPr/>
        </p:nvSpPr>
        <p:spPr>
          <a:xfrm>
            <a:off x="742548" y="3063453"/>
            <a:ext cx="4400294" cy="331372"/>
          </a:xfrm>
          <a:prstGeom prst="rect">
            <a:avLst/>
          </a:prstGeom>
          <a:noFill/>
        </p:spPr>
        <p:txBody>
          <a:bodyPr wrap="square">
            <a:spAutoFit/>
          </a:bodyPr>
          <a:lstStyle/>
          <a:p>
            <a:pPr marL="180975" indent="-180975">
              <a:lnSpc>
                <a:spcPts val="2000"/>
              </a:lnSpc>
              <a:buFont typeface="Wingdings" panose="05000000000000000000" pitchFamily="2" charset="2"/>
              <a:buChar char="p"/>
            </a:pPr>
            <a:r>
              <a:rPr lang="en-US" altLang="zh-TW" sz="1100" b="1" u="sng" dirty="0" smtClean="0">
                <a:solidFill>
                  <a:srgbClr val="0000FF"/>
                </a:solidFill>
                <a:latin typeface="微軟正黑體" panose="020B0604030504040204" pitchFamily="34" charset="-120"/>
                <a:ea typeface="微軟正黑體" panose="020B0604030504040204" pitchFamily="34" charset="-120"/>
              </a:rPr>
              <a:t>AI</a:t>
            </a:r>
            <a:r>
              <a:rPr lang="zh-TW" altLang="en-US" sz="1100" b="1" u="sng" dirty="0" smtClean="0">
                <a:solidFill>
                  <a:srgbClr val="0000FF"/>
                </a:solidFill>
                <a:latin typeface="微軟正黑體" panose="020B0604030504040204" pitchFamily="34" charset="-120"/>
                <a:ea typeface="微軟正黑體" panose="020B0604030504040204" pitchFamily="34" charset="-120"/>
              </a:rPr>
              <a:t>模型</a:t>
            </a:r>
            <a:r>
              <a:rPr lang="zh-TW" altLang="en-US" sz="1100" b="1" u="sng" dirty="0">
                <a:solidFill>
                  <a:srgbClr val="0000FF"/>
                </a:solidFill>
                <a:latin typeface="微軟正黑體" panose="020B0604030504040204" pitchFamily="34" charset="-120"/>
                <a:ea typeface="微軟正黑體" panose="020B0604030504040204" pitchFamily="34" charset="-120"/>
              </a:rPr>
              <a:t>輸入</a:t>
            </a:r>
            <a:r>
              <a:rPr lang="zh-TW" altLang="en-US" sz="1100" b="1" u="sng" dirty="0" smtClean="0">
                <a:solidFill>
                  <a:srgbClr val="0000FF"/>
                </a:solidFill>
                <a:latin typeface="微軟正黑體" panose="020B0604030504040204" pitchFamily="34" charset="-120"/>
                <a:ea typeface="微軟正黑體" panose="020B0604030504040204" pitchFamily="34" charset="-120"/>
              </a:rPr>
              <a:t>參數</a:t>
            </a:r>
            <a:r>
              <a:rPr lang="en-US" altLang="zh-TW" sz="1100" b="1" u="sng" dirty="0" smtClean="0">
                <a:solidFill>
                  <a:srgbClr val="0000FF"/>
                </a:solidFill>
                <a:latin typeface="微軟正黑體" panose="020B0604030504040204" pitchFamily="34" charset="-120"/>
                <a:ea typeface="微軟正黑體" panose="020B0604030504040204" pitchFamily="34" charset="-120"/>
              </a:rPr>
              <a:t>(input)</a:t>
            </a:r>
          </a:p>
        </p:txBody>
      </p:sp>
      <p:sp>
        <p:nvSpPr>
          <p:cNvPr id="214" name="矩形 213"/>
          <p:cNvSpPr/>
          <p:nvPr/>
        </p:nvSpPr>
        <p:spPr>
          <a:xfrm>
            <a:off x="6755645" y="3083863"/>
            <a:ext cx="2280851" cy="331372"/>
          </a:xfrm>
          <a:prstGeom prst="rect">
            <a:avLst/>
          </a:prstGeom>
          <a:noFill/>
        </p:spPr>
        <p:txBody>
          <a:bodyPr wrap="square">
            <a:spAutoFit/>
          </a:bodyPr>
          <a:lstStyle/>
          <a:p>
            <a:pPr marL="180975" indent="-180975">
              <a:lnSpc>
                <a:spcPts val="2000"/>
              </a:lnSpc>
              <a:buFont typeface="Wingdings" panose="05000000000000000000" pitchFamily="2" charset="2"/>
              <a:buChar char="p"/>
            </a:pPr>
            <a:r>
              <a:rPr lang="en-US" altLang="zh-TW" sz="1100" b="1" u="sng" dirty="0" smtClean="0">
                <a:solidFill>
                  <a:srgbClr val="0000FF"/>
                </a:solidFill>
                <a:latin typeface="微軟正黑體" panose="020B0604030504040204" pitchFamily="34" charset="-120"/>
                <a:ea typeface="微軟正黑體" panose="020B0604030504040204" pitchFamily="34" charset="-120"/>
              </a:rPr>
              <a:t>AI</a:t>
            </a:r>
            <a:r>
              <a:rPr lang="zh-TW" altLang="en-US" sz="1100" b="1" u="sng" dirty="0" smtClean="0">
                <a:solidFill>
                  <a:srgbClr val="0000FF"/>
                </a:solidFill>
                <a:latin typeface="微軟正黑體" panose="020B0604030504040204" pitchFamily="34" charset="-120"/>
                <a:ea typeface="微軟正黑體" panose="020B0604030504040204" pitchFamily="34" charset="-120"/>
              </a:rPr>
              <a:t>模型輸出結果</a:t>
            </a:r>
            <a:r>
              <a:rPr lang="en-US" altLang="zh-TW" sz="1100" b="1" u="sng" dirty="0" smtClean="0">
                <a:solidFill>
                  <a:srgbClr val="0000FF"/>
                </a:solidFill>
                <a:latin typeface="微軟正黑體" panose="020B0604030504040204" pitchFamily="34" charset="-120"/>
                <a:ea typeface="微軟正黑體" panose="020B0604030504040204" pitchFamily="34" charset="-120"/>
              </a:rPr>
              <a:t>(output</a:t>
            </a:r>
            <a:r>
              <a:rPr lang="en-US" altLang="zh-TW" sz="1100" b="1" dirty="0" smtClean="0">
                <a:solidFill>
                  <a:srgbClr val="0000FF"/>
                </a:solidFill>
                <a:latin typeface="微軟正黑體" panose="020B0604030504040204" pitchFamily="34" charset="-120"/>
                <a:ea typeface="微軟正黑體" panose="020B0604030504040204" pitchFamily="34" charset="-120"/>
              </a:rPr>
              <a:t>)</a:t>
            </a:r>
          </a:p>
        </p:txBody>
      </p:sp>
      <p:cxnSp>
        <p:nvCxnSpPr>
          <p:cNvPr id="215" name="直線接點 214"/>
          <p:cNvCxnSpPr/>
          <p:nvPr/>
        </p:nvCxnSpPr>
        <p:spPr bwMode="auto">
          <a:xfrm>
            <a:off x="3923928" y="3097325"/>
            <a:ext cx="0" cy="684000"/>
          </a:xfrm>
          <a:prstGeom prst="line">
            <a:avLst/>
          </a:prstGeom>
          <a:solidFill>
            <a:srgbClr val="4F81BD"/>
          </a:solidFill>
          <a:ln w="38100" cap="flat" cmpd="sng" algn="ctr">
            <a:solidFill>
              <a:sysClr val="window" lastClr="FFFFFF">
                <a:lumMod val="50000"/>
              </a:sysClr>
            </a:solidFill>
            <a:prstDash val="sysDot"/>
            <a:miter lim="800000"/>
            <a:headEnd type="none" w="med" len="med"/>
            <a:tailEnd type="none" w="med" len="med"/>
          </a:ln>
          <a:effectLst/>
        </p:spPr>
      </p:cxnSp>
      <p:sp>
        <p:nvSpPr>
          <p:cNvPr id="216" name="矩形 215"/>
          <p:cNvSpPr/>
          <p:nvPr/>
        </p:nvSpPr>
        <p:spPr>
          <a:xfrm>
            <a:off x="4052707" y="3061245"/>
            <a:ext cx="1794269" cy="331372"/>
          </a:xfrm>
          <a:prstGeom prst="rect">
            <a:avLst/>
          </a:prstGeom>
          <a:noFill/>
        </p:spPr>
        <p:txBody>
          <a:bodyPr wrap="square">
            <a:spAutoFit/>
          </a:bodyPr>
          <a:lstStyle/>
          <a:p>
            <a:pPr marL="180975" indent="-180975">
              <a:lnSpc>
                <a:spcPts val="2000"/>
              </a:lnSpc>
              <a:buFont typeface="Wingdings" panose="05000000000000000000" pitchFamily="2" charset="2"/>
              <a:buChar char="p"/>
            </a:pPr>
            <a:r>
              <a:rPr lang="en-US" altLang="zh-TW" sz="1100" b="1" u="sng" dirty="0" smtClean="0">
                <a:solidFill>
                  <a:srgbClr val="0000FF"/>
                </a:solidFill>
                <a:latin typeface="微軟正黑體" panose="020B0604030504040204" pitchFamily="34" charset="-120"/>
                <a:ea typeface="微軟正黑體" panose="020B0604030504040204" pitchFamily="34" charset="-120"/>
              </a:rPr>
              <a:t>AI</a:t>
            </a:r>
            <a:r>
              <a:rPr lang="zh-TW" altLang="en-US" sz="1100" b="1" u="sng" dirty="0">
                <a:solidFill>
                  <a:srgbClr val="0000FF"/>
                </a:solidFill>
                <a:latin typeface="微軟正黑體" panose="020B0604030504040204" pitchFamily="34" charset="-120"/>
                <a:ea typeface="微軟正黑體" panose="020B0604030504040204" pitchFamily="34" charset="-120"/>
              </a:rPr>
              <a:t>模型</a:t>
            </a:r>
            <a:r>
              <a:rPr lang="zh-TW" altLang="en-US" sz="1100" b="1" u="sng" dirty="0" smtClean="0">
                <a:solidFill>
                  <a:srgbClr val="0000FF"/>
                </a:solidFill>
                <a:latin typeface="微軟正黑體" panose="020B0604030504040204" pitchFamily="34" charset="-120"/>
                <a:ea typeface="微軟正黑體" panose="020B0604030504040204" pitchFamily="34" charset="-120"/>
              </a:rPr>
              <a:t>核心演算法</a:t>
            </a:r>
            <a:endParaRPr lang="en-US" altLang="zh-TW" sz="1100" b="1" u="sng" dirty="0" smtClean="0">
              <a:solidFill>
                <a:srgbClr val="0000FF"/>
              </a:solidFill>
              <a:latin typeface="微軟正黑體" panose="020B0604030504040204" pitchFamily="34" charset="-120"/>
              <a:ea typeface="微軟正黑體" panose="020B0604030504040204" pitchFamily="34" charset="-120"/>
            </a:endParaRPr>
          </a:p>
        </p:txBody>
      </p:sp>
      <p:cxnSp>
        <p:nvCxnSpPr>
          <p:cNvPr id="217" name="直線接點 216"/>
          <p:cNvCxnSpPr/>
          <p:nvPr/>
        </p:nvCxnSpPr>
        <p:spPr bwMode="auto">
          <a:xfrm>
            <a:off x="6627071" y="3131525"/>
            <a:ext cx="0" cy="684000"/>
          </a:xfrm>
          <a:prstGeom prst="line">
            <a:avLst/>
          </a:prstGeom>
          <a:solidFill>
            <a:srgbClr val="4F81BD"/>
          </a:solidFill>
          <a:ln w="38100" cap="flat" cmpd="sng" algn="ctr">
            <a:solidFill>
              <a:sysClr val="window" lastClr="FFFFFF">
                <a:lumMod val="50000"/>
              </a:sysClr>
            </a:solidFill>
            <a:prstDash val="sysDot"/>
            <a:miter lim="800000"/>
            <a:headEnd type="none" w="med" len="med"/>
            <a:tailEnd type="none" w="med" len="med"/>
          </a:ln>
          <a:effectLst/>
        </p:spPr>
      </p:cxnSp>
      <p:sp>
        <p:nvSpPr>
          <p:cNvPr id="218" name="文字方塊 217"/>
          <p:cNvSpPr txBox="1"/>
          <p:nvPr/>
        </p:nvSpPr>
        <p:spPr>
          <a:xfrm>
            <a:off x="646640" y="3346407"/>
            <a:ext cx="3082442" cy="438582"/>
          </a:xfrm>
          <a:prstGeom prst="rect">
            <a:avLst/>
          </a:prstGeom>
          <a:noFill/>
        </p:spPr>
        <p:txBody>
          <a:bodyPr wrap="square" rtlCol="0">
            <a:spAutoFit/>
          </a:bodyPr>
          <a:lstStyle/>
          <a:p>
            <a:r>
              <a:rPr kumimoji="0" lang="zh-TW" altLang="en-US" sz="1200" dirty="0">
                <a:latin typeface="微軟正黑體" panose="020B0604030504040204" pitchFamily="34" charset="-120"/>
                <a:ea typeface="微軟正黑體" panose="020B0604030504040204" pitchFamily="34" charset="-120"/>
              </a:rPr>
              <a:t>環境</a:t>
            </a:r>
            <a:r>
              <a:rPr kumimoji="0" lang="zh-TW" altLang="en-US" sz="1200" dirty="0" smtClean="0">
                <a:latin typeface="微軟正黑體" panose="020B0604030504040204" pitchFamily="34" charset="-120"/>
                <a:ea typeface="微軟正黑體" panose="020B0604030504040204" pitchFamily="34" charset="-120"/>
              </a:rPr>
              <a:t>溫濕度</a:t>
            </a:r>
            <a:r>
              <a:rPr lang="zh-TW" altLang="en-US" sz="1200" dirty="0" smtClean="0">
                <a:latin typeface="微軟正黑體" panose="020B0604030504040204" pitchFamily="34" charset="-120"/>
                <a:ea typeface="微軟正黑體" panose="020B0604030504040204" pitchFamily="34" charset="-120"/>
              </a:rPr>
              <a:t>及生產參數資料</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包含押出</a:t>
            </a:r>
            <a:r>
              <a:rPr kumimoji="0" lang="zh-TW" altLang="en-US" sz="1200" dirty="0" smtClean="0">
                <a:latin typeface="微軟正黑體" panose="020B0604030504040204" pitchFamily="34" charset="-120"/>
                <a:ea typeface="微軟正黑體" panose="020B0604030504040204" pitchFamily="34" charset="-120"/>
              </a:rPr>
              <a:t>溫度、</a:t>
            </a:r>
            <a:r>
              <a:rPr kumimoji="0" lang="zh-TW" altLang="en-US" sz="1200" dirty="0">
                <a:latin typeface="微軟正黑體" panose="020B0604030504040204" pitchFamily="34" charset="-120"/>
                <a:ea typeface="微軟正黑體" panose="020B0604030504040204" pitchFamily="34" charset="-120"/>
              </a:rPr>
              <a:t>轉速、塑料押出量等</a:t>
            </a:r>
            <a:r>
              <a:rPr kumimoji="0" lang="en-US" altLang="zh-TW" sz="1200" dirty="0" smtClean="0">
                <a:latin typeface="微軟正黑體" panose="020B0604030504040204" pitchFamily="34" charset="-120"/>
                <a:ea typeface="微軟正黑體" panose="020B0604030504040204" pitchFamily="34" charset="-120"/>
              </a:rPr>
              <a:t>)</a:t>
            </a:r>
            <a:endParaRPr kumimoji="0" lang="zh-TW" altLang="en-US" sz="1200" dirty="0">
              <a:latin typeface="微軟正黑體" panose="020B0604030504040204" pitchFamily="34" charset="-120"/>
              <a:ea typeface="微軟正黑體" panose="020B0604030504040204" pitchFamily="34" charset="-120"/>
            </a:endParaRPr>
          </a:p>
        </p:txBody>
      </p:sp>
      <p:sp>
        <p:nvSpPr>
          <p:cNvPr id="219" name="文字方塊 218"/>
          <p:cNvSpPr txBox="1"/>
          <p:nvPr/>
        </p:nvSpPr>
        <p:spPr>
          <a:xfrm>
            <a:off x="4188408" y="3346408"/>
            <a:ext cx="2183792" cy="263149"/>
          </a:xfrm>
          <a:prstGeom prst="rect">
            <a:avLst/>
          </a:prstGeom>
          <a:noFill/>
        </p:spPr>
        <p:txBody>
          <a:bodyPr wrap="square" rtlCol="0">
            <a:spAutoFit/>
          </a:bodyPr>
          <a:lstStyle/>
          <a:p>
            <a:r>
              <a:rPr lang="en-US" altLang="zh-TW" sz="1200" dirty="0" smtClean="0">
                <a:latin typeface="微軟正黑體" panose="020B0604030504040204" pitchFamily="34" charset="-120"/>
                <a:ea typeface="微軟正黑體" panose="020B0604030504040204" pitchFamily="34" charset="-120"/>
              </a:rPr>
              <a:t>Random Forest</a:t>
            </a:r>
            <a:r>
              <a:rPr lang="zh-TW" altLang="en-US" sz="1200" dirty="0" smtClean="0">
                <a:latin typeface="微軟正黑體" panose="020B0604030504040204" pitchFamily="34" charset="-120"/>
                <a:ea typeface="微軟正黑體" panose="020B0604030504040204" pitchFamily="34" charset="-120"/>
              </a:rPr>
              <a:t>、</a:t>
            </a:r>
            <a:r>
              <a:rPr lang="en-US" altLang="zh-TW" sz="1200" dirty="0">
                <a:latin typeface="微軟正黑體" panose="020B0604030504040204" pitchFamily="34" charset="-120"/>
                <a:ea typeface="微軟正黑體" panose="020B0604030504040204" pitchFamily="34" charset="-120"/>
              </a:rPr>
              <a:t>Tree </a:t>
            </a:r>
            <a:r>
              <a:rPr lang="en-US" altLang="zh-TW" sz="1200" dirty="0" smtClean="0">
                <a:latin typeface="微軟正黑體" panose="020B0604030504040204" pitchFamily="34" charset="-120"/>
                <a:ea typeface="微軟正黑體" panose="020B0604030504040204" pitchFamily="34" charset="-120"/>
              </a:rPr>
              <a:t>Base</a:t>
            </a:r>
            <a:endParaRPr lang="en-US" altLang="zh-TW" sz="1200" dirty="0">
              <a:latin typeface="微軟正黑體" panose="020B0604030504040204" pitchFamily="34" charset="-120"/>
              <a:ea typeface="微軟正黑體" panose="020B0604030504040204" pitchFamily="34" charset="-120"/>
            </a:endParaRPr>
          </a:p>
        </p:txBody>
      </p:sp>
      <p:sp>
        <p:nvSpPr>
          <p:cNvPr id="220" name="文字方塊 219"/>
          <p:cNvSpPr txBox="1"/>
          <p:nvPr/>
        </p:nvSpPr>
        <p:spPr>
          <a:xfrm>
            <a:off x="6873726" y="3378504"/>
            <a:ext cx="1633875" cy="276999"/>
          </a:xfrm>
          <a:prstGeom prst="rect">
            <a:avLst/>
          </a:prstGeom>
          <a:noFill/>
        </p:spPr>
        <p:txBody>
          <a:bodyPr wrap="square" rtlCol="0">
            <a:spAutoFit/>
          </a:bodyPr>
          <a:lstStyle/>
          <a:p>
            <a:r>
              <a:rPr lang="zh-TW" altLang="en-US" sz="1200" dirty="0" smtClean="0">
                <a:latin typeface="微軟正黑體" panose="020B0604030504040204" pitchFamily="34" charset="-120"/>
                <a:ea typeface="微軟正黑體" panose="020B0604030504040204" pitchFamily="34" charset="-120"/>
              </a:rPr>
              <a:t>厚度</a:t>
            </a:r>
            <a:r>
              <a:rPr lang="zh-TW" altLang="en-US" sz="1200" dirty="0">
                <a:latin typeface="微軟正黑體" panose="020B0604030504040204" pitchFamily="34" charset="-120"/>
                <a:ea typeface="微軟正黑體" panose="020B0604030504040204" pitchFamily="34" charset="-120"/>
              </a:rPr>
              <a:t>預測</a:t>
            </a:r>
            <a:endParaRPr lang="en-US" altLang="zh-TW" sz="1200" dirty="0">
              <a:latin typeface="微軟正黑體" panose="020B0604030504040204" pitchFamily="34" charset="-120"/>
              <a:ea typeface="微軟正黑體" panose="020B0604030504040204" pitchFamily="34" charset="-120"/>
            </a:endParaRPr>
          </a:p>
        </p:txBody>
      </p:sp>
      <p:sp>
        <p:nvSpPr>
          <p:cNvPr id="221" name="矩形 220"/>
          <p:cNvSpPr/>
          <p:nvPr/>
        </p:nvSpPr>
        <p:spPr>
          <a:xfrm>
            <a:off x="251520" y="4601471"/>
            <a:ext cx="2008085" cy="2923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zh-TW" altLang="en-US" sz="14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以</a:t>
            </a:r>
            <a:r>
              <a:rPr kumimoji="0" lang="zh-TW" altLang="en-US" sz="1400" b="1" kern="0" dirty="0">
                <a:solidFill>
                  <a:srgbClr val="FF0000"/>
                </a:solidFill>
                <a:latin typeface="微軟正黑體" panose="020B0604030504040204" pitchFamily="34" charset="-120"/>
                <a:ea typeface="微軟正黑體" panose="020B0604030504040204" pitchFamily="34" charset="-120"/>
              </a:rPr>
              <a:t>人工手動量測厚度</a:t>
            </a:r>
          </a:p>
        </p:txBody>
      </p:sp>
      <p:sp>
        <p:nvSpPr>
          <p:cNvPr id="222" name="流程圖: 替代處理程序 63"/>
          <p:cNvSpPr/>
          <p:nvPr/>
        </p:nvSpPr>
        <p:spPr>
          <a:xfrm>
            <a:off x="649451" y="4221088"/>
            <a:ext cx="1014072" cy="331094"/>
          </a:xfrm>
          <a:prstGeom prst="flowChartAlternateProcess">
            <a:avLst/>
          </a:prstGeom>
          <a:solidFill>
            <a:srgbClr val="0070C0"/>
          </a:solidFill>
          <a:ln w="9525" cap="flat" cmpd="sng" algn="ctr">
            <a:solidFill>
              <a:srgbClr val="2F2F8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smtClean="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Before</a:t>
            </a:r>
            <a:endParaRPr kumimoji="0" lang="zh-TW" altLang="en-US" sz="1600" b="1" i="0" u="none" strike="noStrike" kern="0" cap="none" spc="0" normalizeH="0" baseline="0" noProof="0" dirty="0" smtClean="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23" name="流程圖: 替代處理程序 64"/>
          <p:cNvSpPr/>
          <p:nvPr/>
        </p:nvSpPr>
        <p:spPr>
          <a:xfrm>
            <a:off x="3462165" y="4221088"/>
            <a:ext cx="883280" cy="334859"/>
          </a:xfrm>
          <a:prstGeom prst="flowChartAlternateProcess">
            <a:avLst/>
          </a:prstGeom>
          <a:solidFill>
            <a:srgbClr val="0070C0"/>
          </a:solidFill>
          <a:ln w="9525" cap="flat" cmpd="sng" algn="ctr">
            <a:solidFill>
              <a:srgbClr val="2F2F8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smtClean="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After</a:t>
            </a:r>
            <a:endParaRPr kumimoji="0" lang="zh-TW" altLang="en-US" sz="1600" b="1" i="0" u="none" strike="noStrike" kern="0" cap="none" spc="0" normalizeH="0" baseline="0" noProof="0" dirty="0" smtClean="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24" name="圓角矩形 223"/>
          <p:cNvSpPr/>
          <p:nvPr/>
        </p:nvSpPr>
        <p:spPr>
          <a:xfrm>
            <a:off x="6054204" y="4603569"/>
            <a:ext cx="758518" cy="190311"/>
          </a:xfrm>
          <a:prstGeom prst="roundRect">
            <a:avLst>
              <a:gd name="adj" fmla="val 914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TW" altLang="en-US" sz="2000" b="1">
              <a:solidFill>
                <a:prstClr val="white"/>
              </a:solidFill>
              <a:latin typeface="微軟正黑體" panose="020B0604030504040204" pitchFamily="34" charset="-120"/>
              <a:ea typeface="微軟正黑體" panose="020B0604030504040204" pitchFamily="34" charset="-120"/>
            </a:endParaRPr>
          </a:p>
        </p:txBody>
      </p:sp>
      <p:sp>
        <p:nvSpPr>
          <p:cNvPr id="225" name="矩形 224"/>
          <p:cNvSpPr/>
          <p:nvPr/>
        </p:nvSpPr>
        <p:spPr>
          <a:xfrm>
            <a:off x="7100328" y="4693297"/>
            <a:ext cx="1781922" cy="1759456"/>
          </a:xfrm>
          <a:prstGeom prst="rect">
            <a:avLst/>
          </a:prstGeom>
          <a:noFill/>
          <a:ln>
            <a:noFill/>
          </a:ln>
        </p:spPr>
        <p:txBody>
          <a:bodyPr wrap="square">
            <a:spAutoFit/>
          </a:bodyPr>
          <a:lstStyle/>
          <a:p>
            <a:pPr marL="0" lvl="1" algn="just">
              <a:lnSpc>
                <a:spcPts val="2600"/>
              </a:lnSpc>
              <a:defRPr/>
            </a:pPr>
            <a:r>
              <a:rPr lang="zh-TW" altLang="en-US" sz="1600" dirty="0" smtClean="0">
                <a:solidFill>
                  <a:srgbClr val="000000"/>
                </a:solidFill>
                <a:latin typeface="微軟正黑體" panose="020B0604030504040204" pitchFamily="34" charset="-120"/>
                <a:ea typeface="微軟正黑體" panose="020B0604030504040204" pitchFamily="34" charset="-120"/>
              </a:rPr>
              <a:t>可拓展至宏英工業其他產線或塑膠地磚加工業者，</a:t>
            </a:r>
            <a:r>
              <a:rPr kumimoji="0" lang="zh-TW" altLang="en-US" sz="1600" dirty="0" smtClean="0">
                <a:latin typeface="微軟正黑體" panose="020B0604030504040204" pitchFamily="34" charset="-120"/>
                <a:ea typeface="微軟正黑體" panose="020B0604030504040204" pitchFamily="34" charset="-120"/>
                <a:cs typeface="Times New Roman" pitchFamily="18" charset="0"/>
              </a:rPr>
              <a:t>導入</a:t>
            </a:r>
            <a:r>
              <a:rPr kumimoji="0" lang="zh-TW" altLang="en-US" sz="1600" dirty="0">
                <a:latin typeface="微軟正黑體" panose="020B0604030504040204" pitchFamily="34" charset="-120"/>
                <a:ea typeface="微軟正黑體" panose="020B0604030504040204" pitchFamily="34" charset="-120"/>
                <a:cs typeface="Times New Roman" pitchFamily="18" charset="0"/>
              </a:rPr>
              <a:t>智慧化之先進</a:t>
            </a:r>
            <a:r>
              <a:rPr kumimoji="0" lang="zh-TW" altLang="en-US" sz="1600" dirty="0" smtClean="0">
                <a:latin typeface="微軟正黑體" panose="020B0604030504040204" pitchFamily="34" charset="-120"/>
                <a:ea typeface="微軟正黑體" panose="020B0604030504040204" pitchFamily="34" charset="-120"/>
                <a:cs typeface="Times New Roman" pitchFamily="18" charset="0"/>
              </a:rPr>
              <a:t>製程技術</a:t>
            </a:r>
            <a:r>
              <a:rPr lang="zh-TW" altLang="en-US" sz="1600" dirty="0" smtClean="0">
                <a:solidFill>
                  <a:srgbClr val="000000"/>
                </a:solidFill>
                <a:latin typeface="微軟正黑體" panose="020B0604030504040204" pitchFamily="34" charset="-120"/>
                <a:ea typeface="微軟正黑體" panose="020B0604030504040204" pitchFamily="34" charset="-120"/>
              </a:rPr>
              <a:t>。</a:t>
            </a:r>
            <a:endParaRPr lang="zh-TW" altLang="en-US" sz="1600" b="1" dirty="0">
              <a:solidFill>
                <a:srgbClr val="FF0000"/>
              </a:solidFill>
              <a:latin typeface="微軟正黑體" panose="020B0604030504040204" pitchFamily="34" charset="-120"/>
              <a:ea typeface="微軟正黑體" panose="020B0604030504040204" pitchFamily="34" charset="-120"/>
            </a:endParaRPr>
          </a:p>
        </p:txBody>
      </p:sp>
      <p:sp>
        <p:nvSpPr>
          <p:cNvPr id="226" name="圓角矩形 225"/>
          <p:cNvSpPr/>
          <p:nvPr/>
        </p:nvSpPr>
        <p:spPr>
          <a:xfrm>
            <a:off x="5284390" y="4254889"/>
            <a:ext cx="1620425" cy="300327"/>
          </a:xfrm>
          <a:prstGeom prst="roundRect">
            <a:avLst>
              <a:gd name="adj" fmla="val 1261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TW" altLang="en-US" sz="1400" b="1" dirty="0" smtClean="0">
                <a:solidFill>
                  <a:prstClr val="white"/>
                </a:solidFill>
                <a:latin typeface="微軟正黑體" panose="020B0604030504040204" pitchFamily="34" charset="-120"/>
                <a:ea typeface="微軟正黑體" panose="020B0604030504040204" pitchFamily="34" charset="-120"/>
              </a:rPr>
              <a:t>預計對</a:t>
            </a:r>
            <a:r>
              <a:rPr kumimoji="1" lang="zh-TW" altLang="en-US" sz="1400" b="1" dirty="0">
                <a:solidFill>
                  <a:prstClr val="white"/>
                </a:solidFill>
                <a:latin typeface="微軟正黑體" panose="020B0604030504040204" pitchFamily="34" charset="-120"/>
                <a:ea typeface="微軟正黑體" panose="020B0604030504040204" pitchFamily="34" charset="-120"/>
              </a:rPr>
              <a:t>廠商效益</a:t>
            </a:r>
          </a:p>
        </p:txBody>
      </p:sp>
      <p:sp>
        <p:nvSpPr>
          <p:cNvPr id="227" name="圓角矩形 226"/>
          <p:cNvSpPr/>
          <p:nvPr/>
        </p:nvSpPr>
        <p:spPr>
          <a:xfrm>
            <a:off x="7178446" y="4262561"/>
            <a:ext cx="1556789" cy="300565"/>
          </a:xfrm>
          <a:prstGeom prst="roundRect">
            <a:avLst>
              <a:gd name="adj" fmla="val 1261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TW" altLang="en-US" sz="1400" b="1" dirty="0" smtClean="0">
                <a:solidFill>
                  <a:prstClr val="white"/>
                </a:solidFill>
                <a:latin typeface="微軟正黑體" panose="020B0604030504040204" pitchFamily="34" charset="-120"/>
                <a:ea typeface="微軟正黑體" panose="020B0604030504040204" pitchFamily="34" charset="-120"/>
              </a:rPr>
              <a:t>預計對</a:t>
            </a:r>
            <a:r>
              <a:rPr kumimoji="1" lang="zh-TW" altLang="zh-TW" sz="1400" b="1" dirty="0">
                <a:solidFill>
                  <a:prstClr val="white"/>
                </a:solidFill>
                <a:latin typeface="微軟正黑體" panose="020B0604030504040204" pitchFamily="34" charset="-120"/>
                <a:ea typeface="微軟正黑體" panose="020B0604030504040204" pitchFamily="34" charset="-120"/>
              </a:rPr>
              <a:t>產業</a:t>
            </a:r>
            <a:r>
              <a:rPr kumimoji="1" lang="zh-TW" altLang="en-US" sz="1400" b="1" dirty="0">
                <a:solidFill>
                  <a:prstClr val="white"/>
                </a:solidFill>
                <a:latin typeface="微軟正黑體" panose="020B0604030504040204" pitchFamily="34" charset="-120"/>
                <a:ea typeface="微軟正黑體" panose="020B0604030504040204" pitchFamily="34" charset="-120"/>
              </a:rPr>
              <a:t>效益</a:t>
            </a:r>
          </a:p>
        </p:txBody>
      </p:sp>
      <p:sp>
        <p:nvSpPr>
          <p:cNvPr id="228" name="矩形 227"/>
          <p:cNvSpPr/>
          <p:nvPr/>
        </p:nvSpPr>
        <p:spPr>
          <a:xfrm>
            <a:off x="5227551" y="4656072"/>
            <a:ext cx="2041756" cy="646331"/>
          </a:xfrm>
          <a:prstGeom prst="rect">
            <a:avLst/>
          </a:prstGeom>
        </p:spPr>
        <p:txBody>
          <a:bodyPr wrap="square">
            <a:spAutoFit/>
          </a:bodyPr>
          <a:lstStyle/>
          <a:p>
            <a:pPr marL="0" marR="0" lvl="0" indent="0" defTabSz="914400" eaLnBrk="1" fontAlgn="auto" latinLnBrk="0" hangingPunct="1">
              <a:spcBef>
                <a:spcPts val="600"/>
              </a:spcBef>
              <a:spcAft>
                <a:spcPts val="600"/>
              </a:spcAft>
              <a:buClrTx/>
              <a:buSzTx/>
              <a:buFontTx/>
              <a:buNone/>
              <a:tabLst/>
              <a:defRPr/>
            </a:pPr>
            <a:r>
              <a:rPr kumimoji="0" lang="zh-TW" altLang="en-US" sz="1600" kern="0" dirty="0" smtClean="0">
                <a:solidFill>
                  <a:prstClr val="black"/>
                </a:solidFill>
                <a:latin typeface="微軟正黑體" panose="020B0604030504040204" pitchFamily="34" charset="-120"/>
                <a:ea typeface="微軟正黑體" panose="020B0604030504040204" pitchFamily="34" charset="-120"/>
              </a:rPr>
              <a:t>厚度預測準確度</a:t>
            </a:r>
            <a:r>
              <a:rPr kumimoji="0" lang="en-US" altLang="zh-TW" sz="1600" kern="0" dirty="0" smtClean="0">
                <a:solidFill>
                  <a:prstClr val="black"/>
                </a:solidFill>
                <a:latin typeface="微軟正黑體" panose="020B0604030504040204" pitchFamily="34" charset="-120"/>
                <a:ea typeface="微軟正黑體" panose="020B0604030504040204" pitchFamily="34" charset="-120"/>
              </a:rPr>
              <a:t/>
            </a:r>
            <a:br>
              <a:rPr kumimoji="0" lang="en-US" altLang="zh-TW" sz="1600" kern="0" dirty="0" smtClean="0">
                <a:solidFill>
                  <a:prstClr val="black"/>
                </a:solidFill>
                <a:latin typeface="微軟正黑體" panose="020B0604030504040204" pitchFamily="34" charset="-120"/>
                <a:ea typeface="微軟正黑體" panose="020B0604030504040204" pitchFamily="34" charset="-120"/>
              </a:rPr>
            </a:br>
            <a:r>
              <a:rPr kumimoji="0" lang="zh-TW" altLang="en-US" sz="2000" b="1"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無預測→ </a:t>
            </a:r>
            <a:r>
              <a:rPr kumimoji="0" lang="en-US" altLang="zh-TW" sz="20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80%</a:t>
            </a:r>
            <a:endParaRPr kumimoji="0" lang="zh-TW" altLang="en-US" sz="2000" b="0"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endParaRPr>
          </a:p>
        </p:txBody>
      </p:sp>
      <p:sp>
        <p:nvSpPr>
          <p:cNvPr id="229" name="矩形 228"/>
          <p:cNvSpPr/>
          <p:nvPr/>
        </p:nvSpPr>
        <p:spPr>
          <a:xfrm>
            <a:off x="5220072" y="5533802"/>
            <a:ext cx="2218217" cy="921021"/>
          </a:xfrm>
          <a:prstGeom prst="rect">
            <a:avLst/>
          </a:prstGeom>
        </p:spPr>
        <p:txBody>
          <a:bodyPr wrap="square">
            <a:spAutoFit/>
          </a:bodyPr>
          <a:lstStyle/>
          <a:p>
            <a:pPr marL="0" marR="0" lvl="0" indent="0" defTabSz="914400" eaLnBrk="1" fontAlgn="auto" latinLnBrk="0" hangingPunct="1">
              <a:spcBef>
                <a:spcPts val="600"/>
              </a:spcBef>
              <a:spcAft>
                <a:spcPts val="0"/>
              </a:spcAft>
              <a:buClrTx/>
              <a:buSzTx/>
              <a:buFontTx/>
              <a:buNone/>
              <a:tabLst/>
              <a:defRPr/>
            </a:pPr>
            <a:r>
              <a:rPr kumimoji="0" lang="zh-TW" altLang="en-US" sz="1600" kern="0" dirty="0">
                <a:solidFill>
                  <a:prstClr val="black"/>
                </a:solidFill>
                <a:latin typeface="微軟正黑體" panose="020B0604030504040204" pitchFamily="34" charset="-120"/>
                <a:ea typeface="微軟正黑體" panose="020B0604030504040204" pitchFamily="34" charset="-120"/>
              </a:rPr>
              <a:t>產量良率</a:t>
            </a:r>
          </a:p>
          <a:p>
            <a:pPr marL="0" marR="0" lvl="0" indent="0" defTabSz="914400" eaLnBrk="1" fontAlgn="auto" latinLnBrk="0" hangingPunct="1">
              <a:spcBef>
                <a:spcPts val="600"/>
              </a:spcBef>
              <a:spcAft>
                <a:spcPts val="0"/>
              </a:spcAft>
              <a:buClrTx/>
              <a:buSzTx/>
              <a:buFontTx/>
              <a:buNone/>
              <a:tabLst/>
              <a:defRPr/>
            </a:pPr>
            <a:r>
              <a:rPr kumimoji="0" lang="en-US" altLang="zh-TW" sz="20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82%</a:t>
            </a:r>
            <a:r>
              <a:rPr kumimoji="0" lang="zh-TW" altLang="en-US" sz="2000" b="1"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 → </a:t>
            </a:r>
            <a:r>
              <a:rPr kumimoji="0" lang="en-US" altLang="zh-TW" sz="2000" b="1" kern="0" dirty="0" smtClean="0">
                <a:solidFill>
                  <a:srgbClr val="FF0000"/>
                </a:solidFill>
                <a:latin typeface="微軟正黑體" panose="020B0604030504040204" pitchFamily="34" charset="-120"/>
                <a:ea typeface="微軟正黑體" panose="020B0604030504040204" pitchFamily="34" charset="-120"/>
              </a:rPr>
              <a:t>90%</a:t>
            </a:r>
          </a:p>
          <a:p>
            <a:pPr eaLnBrk="1" fontAlgn="auto" hangingPunct="1">
              <a:spcBef>
                <a:spcPts val="0"/>
              </a:spcBef>
              <a:spcAft>
                <a:spcPts val="600"/>
              </a:spcAft>
              <a:defRPr/>
            </a:pPr>
            <a:r>
              <a:rPr kumimoji="0" lang="en-US" altLang="zh-TW" sz="1400" kern="0" dirty="0" smtClean="0">
                <a:latin typeface="微軟正黑體" panose="020B0604030504040204" pitchFamily="34" charset="-120"/>
                <a:ea typeface="微軟正黑體" panose="020B0604030504040204" pitchFamily="34" charset="-120"/>
              </a:rPr>
              <a:t>(</a:t>
            </a:r>
            <a:r>
              <a:rPr kumimoji="0" lang="zh-TW" altLang="en-US" sz="1400" kern="0" dirty="0">
                <a:latin typeface="微軟正黑體" panose="020B0604030504040204" pitchFamily="34" charset="-120"/>
                <a:ea typeface="微軟正黑體" panose="020B0604030504040204" pitchFamily="34" charset="-120"/>
              </a:rPr>
              <a:t>降低廢料</a:t>
            </a:r>
            <a:r>
              <a:rPr kumimoji="0" lang="en-US" altLang="zh-TW" sz="1400" kern="0" dirty="0">
                <a:latin typeface="微軟正黑體" panose="020B0604030504040204" pitchFamily="34" charset="-120"/>
                <a:ea typeface="微軟正黑體" panose="020B0604030504040204" pitchFamily="34" charset="-120"/>
              </a:rPr>
              <a:t>500</a:t>
            </a:r>
            <a:r>
              <a:rPr kumimoji="0" lang="zh-TW" altLang="en-US" sz="1400" kern="0" dirty="0">
                <a:latin typeface="微軟正黑體" panose="020B0604030504040204" pitchFamily="34" charset="-120"/>
                <a:ea typeface="微軟正黑體" panose="020B0604030504040204" pitchFamily="34" charset="-120"/>
              </a:rPr>
              <a:t>公斤</a:t>
            </a:r>
            <a:r>
              <a:rPr kumimoji="0" lang="en-US" altLang="zh-TW" sz="1400" kern="0" dirty="0">
                <a:latin typeface="微軟正黑體" panose="020B0604030504040204" pitchFamily="34" charset="-120"/>
                <a:ea typeface="微軟正黑體" panose="020B0604030504040204" pitchFamily="34" charset="-120"/>
              </a:rPr>
              <a:t>/</a:t>
            </a:r>
            <a:r>
              <a:rPr kumimoji="0" lang="zh-TW" altLang="en-US" sz="1400" kern="0" dirty="0" smtClean="0">
                <a:latin typeface="微軟正黑體" panose="020B0604030504040204" pitchFamily="34" charset="-120"/>
                <a:ea typeface="微軟正黑體" panose="020B0604030504040204" pitchFamily="34" charset="-120"/>
              </a:rPr>
              <a:t>日</a:t>
            </a:r>
            <a:r>
              <a:rPr kumimoji="0" lang="en-US" altLang="zh-TW" sz="1400" kern="0" dirty="0" smtClean="0">
                <a:latin typeface="微軟正黑體" panose="020B0604030504040204" pitchFamily="34" charset="-120"/>
                <a:ea typeface="微軟正黑體" panose="020B0604030504040204" pitchFamily="34" charset="-120"/>
              </a:rPr>
              <a:t>)</a:t>
            </a:r>
          </a:p>
        </p:txBody>
      </p:sp>
      <p:sp>
        <p:nvSpPr>
          <p:cNvPr id="230" name="圓角矩形 229"/>
          <p:cNvSpPr/>
          <p:nvPr/>
        </p:nvSpPr>
        <p:spPr bwMode="auto">
          <a:xfrm>
            <a:off x="332534" y="5082708"/>
            <a:ext cx="1797351" cy="1538850"/>
          </a:xfrm>
          <a:prstGeom prst="roundRect">
            <a:avLst/>
          </a:prstGeom>
          <a:no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0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231" name="圓角矩形 230"/>
          <p:cNvSpPr/>
          <p:nvPr/>
        </p:nvSpPr>
        <p:spPr bwMode="auto">
          <a:xfrm>
            <a:off x="2627401" y="5082708"/>
            <a:ext cx="2443719" cy="1538850"/>
          </a:xfrm>
          <a:prstGeom prst="roundRect">
            <a:avLst/>
          </a:prstGeom>
          <a:no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0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232" name="五邊形 231"/>
          <p:cNvSpPr/>
          <p:nvPr/>
        </p:nvSpPr>
        <p:spPr>
          <a:xfrm>
            <a:off x="2187876" y="5452784"/>
            <a:ext cx="318532" cy="819633"/>
          </a:xfrm>
          <a:prstGeom prst="homePlate">
            <a:avLst>
              <a:gd name="adj" fmla="val 42776"/>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導入後</a:t>
            </a:r>
          </a:p>
        </p:txBody>
      </p:sp>
      <p:pic>
        <p:nvPicPr>
          <p:cNvPr id="233" name="圖片 232">
            <a:extLst>
              <a:ext uri="{FF2B5EF4-FFF2-40B4-BE49-F238E27FC236}">
                <a16:creationId xmlns:a16="http://schemas.microsoft.com/office/drawing/2014/main" id="{A1280546-AD1A-F84D-BDCF-1545D290002D}"/>
              </a:ext>
            </a:extLst>
          </p:cNvPr>
          <p:cNvPicPr/>
          <p:nvPr/>
        </p:nvPicPr>
        <p:blipFill rotWithShape="1">
          <a:blip r:embed="rId7" cstate="hqprint">
            <a:extLst>
              <a:ext uri="{BEBA8EAE-BF5A-486C-A8C5-ECC9F3942E4B}">
                <a14:imgProps xmlns:a14="http://schemas.microsoft.com/office/drawing/2010/main">
                  <a14:imgLayer r:embed="rId8">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t="5754" b="24286"/>
          <a:stretch/>
        </p:blipFill>
        <p:spPr bwMode="auto">
          <a:xfrm>
            <a:off x="368450" y="5372884"/>
            <a:ext cx="1725809" cy="941161"/>
          </a:xfrm>
          <a:prstGeom prst="rect">
            <a:avLst/>
          </a:prstGeom>
          <a:ln>
            <a:noFill/>
          </a:ln>
          <a:extLst>
            <a:ext uri="{53640926-AAD7-44D8-BBD7-CCE9431645EC}">
              <a14:shadowObscured xmlns:a14="http://schemas.microsoft.com/office/drawing/2010/main"/>
            </a:ext>
          </a:extLst>
        </p:spPr>
      </p:pic>
      <p:grpSp>
        <p:nvGrpSpPr>
          <p:cNvPr id="234" name="群組 233"/>
          <p:cNvGrpSpPr/>
          <p:nvPr/>
        </p:nvGrpSpPr>
        <p:grpSpPr>
          <a:xfrm>
            <a:off x="2606695" y="4581128"/>
            <a:ext cx="2547268" cy="2040430"/>
            <a:chOff x="2722459" y="4585710"/>
            <a:chExt cx="2681335" cy="2147821"/>
          </a:xfrm>
        </p:grpSpPr>
        <p:sp>
          <p:nvSpPr>
            <p:cNvPr id="235" name="矩形 234"/>
            <p:cNvSpPr/>
            <p:nvPr/>
          </p:nvSpPr>
          <p:spPr>
            <a:xfrm>
              <a:off x="2722459" y="4585710"/>
              <a:ext cx="2681335"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zh-TW" altLang="en-US" sz="14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rPr>
                <a:t>導入</a:t>
              </a:r>
              <a:r>
                <a:rPr kumimoji="0" lang="en-US" altLang="zh-TW" sz="1400" b="1" i="0" u="none" strike="noStrike" kern="0" cap="none" spc="0" normalizeH="0" baseline="0" noProof="0" dirty="0" smtClean="0">
                  <a:ln>
                    <a:noFill/>
                  </a:ln>
                  <a:solidFill>
                    <a:srgbClr val="FF0000"/>
                  </a:solidFill>
                  <a:effectLst/>
                  <a:uLnTx/>
                  <a:uFillTx/>
                  <a:latin typeface="微軟正黑體" panose="020B0604030504040204" pitchFamily="34" charset="-120"/>
                  <a:ea typeface="微軟正黑體" panose="020B0604030504040204" pitchFamily="34" charset="-120"/>
                </a:rPr>
                <a:t>AI</a:t>
              </a:r>
              <a:r>
                <a:rPr kumimoji="0" lang="zh-TW" altLang="en-US" sz="1400" b="1" kern="0" dirty="0" smtClean="0">
                  <a:solidFill>
                    <a:srgbClr val="FF0000"/>
                  </a:solidFill>
                  <a:latin typeface="微軟正黑體" panose="020B0604030504040204" pitchFamily="34" charset="-120"/>
                  <a:ea typeface="微軟正黑體" panose="020B0604030504040204" pitchFamily="34" charset="-120"/>
                </a:rPr>
                <a:t>品質</a:t>
              </a:r>
              <a:r>
                <a:rPr kumimoji="0" lang="zh-TW" altLang="en-US" sz="1400" b="1" kern="0" dirty="0">
                  <a:solidFill>
                    <a:srgbClr val="FF0000"/>
                  </a:solidFill>
                  <a:latin typeface="微軟正黑體" panose="020B0604030504040204" pitchFamily="34" charset="-120"/>
                  <a:ea typeface="微軟正黑體" panose="020B0604030504040204" pitchFamily="34" charset="-120"/>
                </a:rPr>
                <a:t>診斷</a:t>
              </a:r>
              <a:r>
                <a:rPr kumimoji="0" lang="zh-TW" altLang="en-US" sz="1400" b="1" kern="0" dirty="0" smtClean="0">
                  <a:solidFill>
                    <a:srgbClr val="FF0000"/>
                  </a:solidFill>
                  <a:latin typeface="微軟正黑體" panose="020B0604030504040204" pitchFamily="34" charset="-120"/>
                  <a:ea typeface="微軟正黑體" panose="020B0604030504040204" pitchFamily="34" charset="-120"/>
                </a:rPr>
                <a:t>分析，</a:t>
              </a:r>
              <a:r>
                <a:rPr kumimoji="0" lang="zh-TW" altLang="en-US" sz="1400" kern="0" dirty="0">
                  <a:solidFill>
                    <a:prstClr val="black"/>
                  </a:solidFill>
                  <a:latin typeface="微軟正黑體" panose="020B0604030504040204" pitchFamily="34" charset="-120"/>
                  <a:ea typeface="微軟正黑體" panose="020B0604030504040204" pitchFamily="34" charset="-120"/>
                </a:rPr>
                <a:t>將塑膠貼合製程生產良</a:t>
              </a:r>
              <a:r>
                <a:rPr kumimoji="0" lang="zh-TW" altLang="en-US" sz="1400" kern="0" dirty="0" smtClean="0">
                  <a:solidFill>
                    <a:prstClr val="black"/>
                  </a:solidFill>
                  <a:latin typeface="微軟正黑體" panose="020B0604030504040204" pitchFamily="34" charset="-120"/>
                  <a:ea typeface="微軟正黑體" panose="020B0604030504040204" pitchFamily="34" charset="-120"/>
                </a:rPr>
                <a:t>率提升</a:t>
              </a:r>
              <a:endParaRPr kumimoji="0" lang="zh-TW" altLang="en-US" sz="14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endParaRPr>
            </a:p>
          </p:txBody>
        </p:sp>
        <p:pic>
          <p:nvPicPr>
            <p:cNvPr id="236" name="圖片 235"/>
            <p:cNvPicPr>
              <a:picLocks noChangeAspect="1"/>
            </p:cNvPicPr>
            <p:nvPr/>
          </p:nvPicPr>
          <p:blipFill>
            <a:blip r:embed="rId9"/>
            <a:stretch>
              <a:fillRect/>
            </a:stretch>
          </p:blipFill>
          <p:spPr>
            <a:xfrm>
              <a:off x="2729244" y="5211640"/>
              <a:ext cx="2576252" cy="1521891"/>
            </a:xfrm>
            <a:prstGeom prst="rect">
              <a:avLst/>
            </a:prstGeom>
          </p:spPr>
        </p:pic>
      </p:grpSp>
    </p:spTree>
    <p:extLst>
      <p:ext uri="{BB962C8B-B14F-4D97-AF65-F5344CB8AC3E}">
        <p14:creationId xmlns:p14="http://schemas.microsoft.com/office/powerpoint/2010/main" val="354430110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C1720DF-59D0-4B5F-A76A-6F7A791E14BF}"/>
              </a:ext>
            </a:extLst>
          </p:cNvPr>
          <p:cNvSpPr txBox="1">
            <a:spLocks noChangeArrowheads="1"/>
          </p:cNvSpPr>
          <p:nvPr/>
        </p:nvSpPr>
        <p:spPr>
          <a:xfrm>
            <a:off x="2188137" y="56559"/>
            <a:ext cx="4967758" cy="611187"/>
          </a:xfrm>
          <a:prstGeom prst="rect">
            <a:avLst/>
          </a:prstGeom>
        </p:spPr>
        <p:txBody>
          <a:bodyPr/>
          <a:lstStyle>
            <a:lvl1pPr algn="l" rtl="0" eaLnBrk="0" fontAlgn="base" hangingPunct="0">
              <a:spcBef>
                <a:spcPct val="0"/>
              </a:spcBef>
              <a:spcAft>
                <a:spcPct val="0"/>
              </a:spcAft>
              <a:defRPr kumimoji="1" sz="3200">
                <a:solidFill>
                  <a:schemeClr val="tx2"/>
                </a:solidFill>
                <a:latin typeface="+mj-lt"/>
                <a:ea typeface="+mj-ea"/>
                <a:cs typeface="+mj-cs"/>
              </a:defRPr>
            </a:lvl1pPr>
            <a:lvl2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3200">
                <a:solidFill>
                  <a:schemeClr val="tx2"/>
                </a:solidFill>
                <a:latin typeface="Tahoma" pitchFamily="34" charset="0"/>
                <a:ea typeface="新細明體" pitchFamily="18" charset="-120"/>
              </a:defRPr>
            </a:lvl5pPr>
            <a:lvl6pPr marL="457200" algn="l" rtl="0" fontAlgn="base">
              <a:spcBef>
                <a:spcPct val="0"/>
              </a:spcBef>
              <a:spcAft>
                <a:spcPct val="0"/>
              </a:spcAft>
              <a:defRPr kumimoji="1" sz="3200">
                <a:solidFill>
                  <a:schemeClr val="tx2"/>
                </a:solidFill>
                <a:latin typeface="Tahoma" pitchFamily="34" charset="0"/>
                <a:ea typeface="新細明體" pitchFamily="18" charset="-120"/>
              </a:defRPr>
            </a:lvl6pPr>
            <a:lvl7pPr marL="914400" algn="l" rtl="0" fontAlgn="base">
              <a:spcBef>
                <a:spcPct val="0"/>
              </a:spcBef>
              <a:spcAft>
                <a:spcPct val="0"/>
              </a:spcAft>
              <a:defRPr kumimoji="1" sz="3200">
                <a:solidFill>
                  <a:schemeClr val="tx2"/>
                </a:solidFill>
                <a:latin typeface="Tahoma" pitchFamily="34" charset="0"/>
                <a:ea typeface="新細明體" pitchFamily="18" charset="-120"/>
              </a:defRPr>
            </a:lvl7pPr>
            <a:lvl8pPr marL="1371600" algn="l" rtl="0" fontAlgn="base">
              <a:spcBef>
                <a:spcPct val="0"/>
              </a:spcBef>
              <a:spcAft>
                <a:spcPct val="0"/>
              </a:spcAft>
              <a:defRPr kumimoji="1" sz="3200">
                <a:solidFill>
                  <a:schemeClr val="tx2"/>
                </a:solidFill>
                <a:latin typeface="Tahoma" pitchFamily="34" charset="0"/>
                <a:ea typeface="新細明體" pitchFamily="18" charset="-120"/>
              </a:defRPr>
            </a:lvl8pPr>
            <a:lvl9pPr marL="1828800" algn="l" rtl="0" fontAlgn="base">
              <a:spcBef>
                <a:spcPct val="0"/>
              </a:spcBef>
              <a:spcAft>
                <a:spcPct val="0"/>
              </a:spcAft>
              <a:defRPr kumimoji="1" sz="3200">
                <a:solidFill>
                  <a:schemeClr val="tx2"/>
                </a:solidFill>
                <a:latin typeface="Tahoma" pitchFamily="34" charset="0"/>
                <a:ea typeface="新細明體" pitchFamily="18" charset="-120"/>
              </a:defRPr>
            </a:lvl9pPr>
          </a:lstStyle>
          <a:p>
            <a:pPr algn="ctr" eaLnBrk="1" hangingPunct="1">
              <a:defRPr/>
            </a:pP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輔導案</a:t>
            </a:r>
            <a:r>
              <a:rPr lang="en-US" altLang="zh-TW"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kern="0" dirty="0">
                <a:solidFill>
                  <a:srgbClr val="333399"/>
                </a:solidFill>
                <a:effectLst>
                  <a:outerShdw dist="38096" dir="2700000">
                    <a:srgbClr val="C0C0C0"/>
                  </a:outerShdw>
                </a:effectLst>
                <a:latin typeface="微軟正黑體" panose="020B0604030504040204" pitchFamily="34" charset="-120"/>
                <a:ea typeface="微軟正黑體" panose="020B0604030504040204" pitchFamily="34" charset="-120"/>
                <a:cs typeface="Times New Roman" panose="02020603050405020304" pitchFamily="18" charset="0"/>
              </a:rPr>
              <a:t>計畫基本資料</a:t>
            </a:r>
          </a:p>
        </p:txBody>
      </p:sp>
      <p:sp>
        <p:nvSpPr>
          <p:cNvPr id="3" name="文字方塊 11">
            <a:extLst>
              <a:ext uri="{FF2B5EF4-FFF2-40B4-BE49-F238E27FC236}">
                <a16:creationId xmlns:a16="http://schemas.microsoft.com/office/drawing/2014/main" id="{AD9E2C6C-8C25-493E-97B3-8E66FCE78851}"/>
              </a:ext>
            </a:extLst>
          </p:cNvPr>
          <p:cNvSpPr txBox="1">
            <a:spLocks noChangeArrowheads="1"/>
          </p:cNvSpPr>
          <p:nvPr/>
        </p:nvSpPr>
        <p:spPr bwMode="auto">
          <a:xfrm>
            <a:off x="181669" y="556213"/>
            <a:ext cx="8780661" cy="1107996"/>
          </a:xfrm>
          <a:prstGeom prst="rect">
            <a:avLst/>
          </a:prstGeom>
          <a:solidFill>
            <a:schemeClr val="bg1"/>
          </a:solidFill>
          <a:ln>
            <a:noFill/>
          </a:ln>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marL="342900" indent="-342900">
              <a:spcBef>
                <a:spcPct val="0"/>
              </a:spcBef>
              <a:buClrTx/>
              <a:buSzTx/>
              <a:buFont typeface="Wingdings" panose="05000000000000000000" pitchFamily="2" charset="2"/>
              <a:buChar char="p"/>
            </a:pPr>
            <a:r>
              <a:rPr lang="zh-TW" altLang="en-US" sz="1600" dirty="0">
                <a:latin typeface="微軟正黑體" panose="020B0604030504040204" pitchFamily="34" charset="-120"/>
                <a:ea typeface="微軟正黑體" panose="020B0604030504040204" pitchFamily="34" charset="-120"/>
              </a:rPr>
              <a:t>計畫名稱：環保回收塑料地磚貼合品質診斷</a:t>
            </a:r>
            <a:r>
              <a:rPr lang="zh-TW" altLang="en-US" sz="1600" dirty="0" smtClean="0">
                <a:latin typeface="微軟正黑體" panose="020B0604030504040204" pitchFamily="34" charset="-120"/>
                <a:ea typeface="微軟正黑體" panose="020B0604030504040204" pitchFamily="34" charset="-120"/>
              </a:rPr>
              <a:t>模組</a:t>
            </a:r>
            <a:endParaRPr lang="en-US" altLang="zh-TW" sz="1600" dirty="0">
              <a:latin typeface="微軟正黑體" panose="020B0604030504040204" pitchFamily="34" charset="-120"/>
              <a:ea typeface="微軟正黑體" panose="020B0604030504040204" pitchFamily="34" charset="-120"/>
            </a:endParaRPr>
          </a:p>
          <a:p>
            <a:pPr marL="342900" indent="-342900">
              <a:spcBef>
                <a:spcPts val="300"/>
              </a:spcBef>
              <a:buClrTx/>
              <a:buSzTx/>
              <a:buFont typeface="Wingdings" panose="05000000000000000000" pitchFamily="2" charset="2"/>
              <a:buChar char="p"/>
            </a:pPr>
            <a:r>
              <a:rPr lang="zh-TW" altLang="en-US" sz="1600" dirty="0">
                <a:latin typeface="微軟正黑體" panose="020B0604030504040204" pitchFamily="34" charset="-120"/>
                <a:ea typeface="微軟正黑體" panose="020B0604030504040204" pitchFamily="34" charset="-120"/>
              </a:rPr>
              <a:t>受輔導業者：宏英工業有限公司</a:t>
            </a:r>
            <a:endParaRPr lang="en-US" altLang="zh-TW" sz="1600" dirty="0">
              <a:latin typeface="微軟正黑體" panose="020B0604030504040204" pitchFamily="34" charset="-120"/>
              <a:ea typeface="微軟正黑體" panose="020B0604030504040204" pitchFamily="34" charset="-120"/>
            </a:endParaRPr>
          </a:p>
          <a:p>
            <a:pPr indent="1524000">
              <a:spcBef>
                <a:spcPct val="0"/>
              </a:spcBef>
              <a:buClrTx/>
              <a:buSzTx/>
              <a:buNone/>
            </a:pPr>
            <a:r>
              <a:rPr lang="zh-TW" altLang="en-US" sz="1300" dirty="0">
                <a:latin typeface="微軟正黑體" panose="020B0604030504040204" pitchFamily="34" charset="-120"/>
                <a:ea typeface="微軟正黑體" panose="020B0604030504040204" pitchFamily="34" charset="-120"/>
              </a:rPr>
              <a:t>實收資本額</a:t>
            </a:r>
            <a:r>
              <a:rPr lang="zh-TW" altLang="en-US" sz="1300" dirty="0" smtClean="0">
                <a:latin typeface="微軟正黑體" panose="020B0604030504040204" pitchFamily="34" charset="-120"/>
                <a:ea typeface="微軟正黑體" panose="020B0604030504040204" pitchFamily="34" charset="-120"/>
              </a:rPr>
              <a:t>：</a:t>
            </a:r>
            <a:r>
              <a:rPr lang="en-US" altLang="zh-TW" sz="1300" dirty="0">
                <a:latin typeface="微軟正黑體" panose="020B0604030504040204" pitchFamily="34" charset="-120"/>
                <a:ea typeface="微軟正黑體" panose="020B0604030504040204" pitchFamily="34" charset="-120"/>
              </a:rPr>
              <a:t>:12,000</a:t>
            </a:r>
            <a:r>
              <a:rPr lang="zh-TW" altLang="en-US" sz="1300" dirty="0" smtClean="0">
                <a:latin typeface="微軟正黑體" panose="020B0604030504040204" pitchFamily="34" charset="-120"/>
                <a:ea typeface="微軟正黑體" panose="020B0604030504040204" pitchFamily="34" charset="-120"/>
              </a:rPr>
              <a:t>千</a:t>
            </a:r>
            <a:r>
              <a:rPr lang="zh-TW" altLang="en-US" sz="1300" dirty="0">
                <a:latin typeface="微軟正黑體" panose="020B0604030504040204" pitchFamily="34" charset="-120"/>
                <a:ea typeface="微軟正黑體" panose="020B0604030504040204" pitchFamily="34" charset="-120"/>
              </a:rPr>
              <a:t>元</a:t>
            </a:r>
            <a:r>
              <a:rPr lang="en-US" altLang="zh-TW" sz="1300" dirty="0">
                <a:latin typeface="微軟正黑體" panose="020B0604030504040204" pitchFamily="34" charset="-120"/>
                <a:ea typeface="微軟正黑體" panose="020B0604030504040204" pitchFamily="34" charset="-120"/>
              </a:rPr>
              <a:t> / </a:t>
            </a:r>
            <a:r>
              <a:rPr lang="zh-TW" altLang="en-US" sz="1300" dirty="0">
                <a:latin typeface="微軟正黑體" panose="020B0604030504040204" pitchFamily="34" charset="-120"/>
                <a:ea typeface="微軟正黑體" panose="020B0604030504040204" pitchFamily="34" charset="-120"/>
              </a:rPr>
              <a:t>員工</a:t>
            </a:r>
            <a:r>
              <a:rPr lang="zh-TW" altLang="en-US" sz="1300" dirty="0" smtClean="0">
                <a:latin typeface="微軟正黑體" panose="020B0604030504040204" pitchFamily="34" charset="-120"/>
                <a:ea typeface="微軟正黑體" panose="020B0604030504040204" pitchFamily="34" charset="-120"/>
              </a:rPr>
              <a:t>：</a:t>
            </a:r>
            <a:r>
              <a:rPr lang="en-US" altLang="zh-TW" sz="1300" dirty="0" smtClean="0">
                <a:latin typeface="微軟正黑體" panose="020B0604030504040204" pitchFamily="34" charset="-120"/>
                <a:ea typeface="微軟正黑體" panose="020B0604030504040204" pitchFamily="34" charset="-120"/>
              </a:rPr>
              <a:t>90</a:t>
            </a:r>
            <a:r>
              <a:rPr lang="zh-TW" altLang="en-US" sz="1300" dirty="0" smtClean="0">
                <a:latin typeface="微軟正黑體" panose="020B0604030504040204" pitchFamily="34" charset="-120"/>
                <a:ea typeface="微軟正黑體" panose="020B0604030504040204" pitchFamily="34" charset="-120"/>
              </a:rPr>
              <a:t>人</a:t>
            </a:r>
            <a:r>
              <a:rPr lang="en-US" altLang="zh-TW" sz="1300" dirty="0">
                <a:latin typeface="微軟正黑體" panose="020B0604030504040204" pitchFamily="34" charset="-120"/>
                <a:ea typeface="微軟正黑體" panose="020B0604030504040204" pitchFamily="34" charset="-120"/>
              </a:rPr>
              <a:t>/ </a:t>
            </a:r>
            <a:r>
              <a:rPr lang="zh-TW" altLang="en-US" sz="1300" dirty="0">
                <a:latin typeface="微軟正黑體" panose="020B0604030504040204" pitchFamily="34" charset="-120"/>
                <a:ea typeface="微軟正黑體" panose="020B0604030504040204" pitchFamily="34" charset="-120"/>
              </a:rPr>
              <a:t>營業額：</a:t>
            </a:r>
            <a:r>
              <a:rPr lang="en-US" altLang="zh-TW" sz="1300" dirty="0">
                <a:latin typeface="微軟正黑體" panose="020B0604030504040204" pitchFamily="34" charset="-120"/>
                <a:ea typeface="微軟正黑體" panose="020B0604030504040204" pitchFamily="34" charset="-120"/>
              </a:rPr>
              <a:t>110</a:t>
            </a:r>
            <a:r>
              <a:rPr lang="zh-TW" altLang="en-US" sz="1300" dirty="0" smtClean="0">
                <a:latin typeface="微軟正黑體" panose="020B0604030504040204" pitchFamily="34" charset="-120"/>
                <a:ea typeface="微軟正黑體" panose="020B0604030504040204" pitchFamily="34" charset="-120"/>
              </a:rPr>
              <a:t>年</a:t>
            </a:r>
            <a:r>
              <a:rPr lang="en-US" altLang="zh-TW" sz="1300" dirty="0">
                <a:latin typeface="微軟正黑體" panose="020B0604030504040204" pitchFamily="34" charset="-120"/>
                <a:ea typeface="微軟正黑體" panose="020B0604030504040204" pitchFamily="34" charset="-120"/>
              </a:rPr>
              <a:t>60,000</a:t>
            </a:r>
            <a:r>
              <a:rPr lang="zh-TW" altLang="en-US" sz="1300" dirty="0" smtClean="0">
                <a:latin typeface="微軟正黑體" panose="020B0604030504040204" pitchFamily="34" charset="-120"/>
                <a:ea typeface="微軟正黑體" panose="020B0604030504040204" pitchFamily="34" charset="-120"/>
              </a:rPr>
              <a:t>千</a:t>
            </a:r>
            <a:r>
              <a:rPr lang="zh-TW" altLang="en-US" sz="1300" dirty="0">
                <a:latin typeface="微軟正黑體" panose="020B0604030504040204" pitchFamily="34" charset="-120"/>
                <a:ea typeface="微軟正黑體" panose="020B0604030504040204" pitchFamily="34" charset="-120"/>
              </a:rPr>
              <a:t>元、</a:t>
            </a:r>
            <a:r>
              <a:rPr lang="en-US" altLang="zh-TW" sz="1300" dirty="0">
                <a:latin typeface="微軟正黑體" panose="020B0604030504040204" pitchFamily="34" charset="-120"/>
                <a:ea typeface="微軟正黑體" panose="020B0604030504040204" pitchFamily="34" charset="-120"/>
              </a:rPr>
              <a:t>111</a:t>
            </a:r>
            <a:r>
              <a:rPr lang="zh-TW" altLang="en-US" sz="1300" dirty="0" smtClean="0">
                <a:latin typeface="微軟正黑體" panose="020B0604030504040204" pitchFamily="34" charset="-120"/>
                <a:ea typeface="微軟正黑體" panose="020B0604030504040204" pitchFamily="34" charset="-120"/>
              </a:rPr>
              <a:t>年</a:t>
            </a:r>
            <a:r>
              <a:rPr lang="en-US" altLang="zh-TW" sz="1300" dirty="0" smtClean="0">
                <a:latin typeface="微軟正黑體" panose="020B0604030504040204" pitchFamily="34" charset="-120"/>
                <a:ea typeface="微軟正黑體" panose="020B0604030504040204" pitchFamily="34" charset="-120"/>
              </a:rPr>
              <a:t>62,000</a:t>
            </a:r>
            <a:r>
              <a:rPr lang="zh-TW" altLang="en-US" sz="1300" dirty="0" smtClean="0">
                <a:latin typeface="微軟正黑體" panose="020B0604030504040204" pitchFamily="34" charset="-120"/>
                <a:ea typeface="微軟正黑體" panose="020B0604030504040204" pitchFamily="34" charset="-120"/>
              </a:rPr>
              <a:t>千</a:t>
            </a:r>
            <a:r>
              <a:rPr lang="zh-TW" altLang="en-US" sz="1300" dirty="0">
                <a:latin typeface="微軟正黑體" panose="020B0604030504040204" pitchFamily="34" charset="-120"/>
                <a:ea typeface="微軟正黑體" panose="020B0604030504040204" pitchFamily="34" charset="-120"/>
              </a:rPr>
              <a:t>元</a:t>
            </a:r>
            <a:r>
              <a:rPr lang="en-US" altLang="zh-TW" sz="1300" dirty="0">
                <a:latin typeface="微軟正黑體" panose="020B0604030504040204" pitchFamily="34" charset="-120"/>
                <a:ea typeface="微軟正黑體" panose="020B0604030504040204" pitchFamily="34" charset="-120"/>
              </a:rPr>
              <a:t>(</a:t>
            </a:r>
            <a:r>
              <a:rPr lang="zh-TW" altLang="en-US" sz="1300" dirty="0">
                <a:latin typeface="微軟正黑體" panose="020B0604030504040204" pitchFamily="34" charset="-120"/>
                <a:ea typeface="微軟正黑體" panose="020B0604030504040204" pitchFamily="34" charset="-120"/>
              </a:rPr>
              <a:t>預估</a:t>
            </a:r>
            <a:r>
              <a:rPr lang="en-US" altLang="zh-TW" sz="1300" dirty="0">
                <a:latin typeface="微軟正黑體" panose="020B0604030504040204" pitchFamily="34" charset="-120"/>
                <a:ea typeface="微軟正黑體" panose="020B0604030504040204" pitchFamily="34" charset="-120"/>
              </a:rPr>
              <a:t>)</a:t>
            </a:r>
          </a:p>
          <a:p>
            <a:pPr marL="342900" indent="-342900">
              <a:spcBef>
                <a:spcPts val="300"/>
              </a:spcBef>
              <a:buClrTx/>
              <a:buSzTx/>
              <a:buFont typeface="Wingdings" panose="05000000000000000000" pitchFamily="2" charset="2"/>
              <a:buChar char="p"/>
            </a:pPr>
            <a:r>
              <a:rPr lang="zh-TW" altLang="en-US" sz="1600" dirty="0">
                <a:latin typeface="微軟正黑體" panose="020B0604030504040204" pitchFamily="34" charset="-120"/>
                <a:ea typeface="微軟正黑體" panose="020B0604030504040204" pitchFamily="34" charset="-120"/>
              </a:rPr>
              <a:t>政府款</a:t>
            </a:r>
            <a:r>
              <a:rPr lang="zh-TW" altLang="en-US" sz="1600" dirty="0" smtClean="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1,880</a:t>
            </a:r>
            <a:r>
              <a:rPr lang="zh-TW" altLang="en-US" sz="1600" dirty="0" smtClean="0">
                <a:latin typeface="微軟正黑體" panose="020B0604030504040204" pitchFamily="34" charset="-120"/>
                <a:ea typeface="微軟正黑體" panose="020B0604030504040204" pitchFamily="34" charset="-120"/>
              </a:rPr>
              <a:t>千</a:t>
            </a:r>
            <a:r>
              <a:rPr lang="zh-TW" altLang="en-US" sz="1600" dirty="0">
                <a:latin typeface="微軟正黑體" panose="020B0604030504040204" pitchFamily="34" charset="-120"/>
                <a:ea typeface="微軟正黑體" panose="020B0604030504040204" pitchFamily="34" charset="-120"/>
              </a:rPr>
              <a:t>元、自籌款</a:t>
            </a:r>
            <a:r>
              <a:rPr lang="zh-TW" altLang="en-US" sz="1600" dirty="0" smtClean="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862</a:t>
            </a:r>
            <a:r>
              <a:rPr lang="zh-TW" altLang="en-US" sz="1600" dirty="0" smtClean="0">
                <a:latin typeface="微軟正黑體" panose="020B0604030504040204" pitchFamily="34" charset="-120"/>
                <a:ea typeface="微軟正黑體" panose="020B0604030504040204" pitchFamily="34" charset="-120"/>
              </a:rPr>
              <a:t>千</a:t>
            </a:r>
            <a:r>
              <a:rPr lang="zh-TW" altLang="en-US" sz="1600" dirty="0">
                <a:latin typeface="微軟正黑體" panose="020B0604030504040204" pitchFamily="34" charset="-120"/>
                <a:ea typeface="微軟正黑體" panose="020B0604030504040204" pitchFamily="34" charset="-120"/>
              </a:rPr>
              <a:t>元</a:t>
            </a:r>
            <a:r>
              <a:rPr lang="en-US" altLang="zh-TW" sz="1600" dirty="0">
                <a:solidFill>
                  <a:srgbClr val="FF0000"/>
                </a:solidFill>
                <a:latin typeface="微軟正黑體" panose="020B0604030504040204" pitchFamily="34" charset="-120"/>
                <a:ea typeface="微軟正黑體" panose="020B0604030504040204" pitchFamily="34" charset="-120"/>
              </a:rPr>
              <a:t>(</a:t>
            </a:r>
            <a:r>
              <a:rPr lang="zh-TW" altLang="en-US" sz="1600" dirty="0">
                <a:solidFill>
                  <a:srgbClr val="FF0000"/>
                </a:solidFill>
                <a:latin typeface="微軟正黑體" panose="020B0604030504040204" pitchFamily="34" charset="-120"/>
                <a:ea typeface="微軟正黑體" panose="020B0604030504040204" pitchFamily="34" charset="-120"/>
              </a:rPr>
              <a:t>至</a:t>
            </a:r>
            <a:r>
              <a:rPr lang="en-US" altLang="zh-TW" sz="1600" dirty="0">
                <a:solidFill>
                  <a:srgbClr val="FF0000"/>
                </a:solidFill>
                <a:latin typeface="微軟正黑體" panose="020B0604030504040204" pitchFamily="34" charset="-120"/>
                <a:ea typeface="微軟正黑體" panose="020B0604030504040204" pitchFamily="34" charset="-120"/>
              </a:rPr>
              <a:t>10/31</a:t>
            </a:r>
            <a:r>
              <a:rPr lang="zh-TW" altLang="en-US" sz="1600" dirty="0">
                <a:solidFill>
                  <a:srgbClr val="FF0000"/>
                </a:solidFill>
                <a:latin typeface="微軟正黑體" panose="020B0604030504040204" pitchFamily="34" charset="-120"/>
                <a:ea typeface="微軟正黑體" panose="020B0604030504040204" pitchFamily="34" charset="-120"/>
              </a:rPr>
              <a:t>已</a:t>
            </a:r>
            <a:r>
              <a:rPr lang="zh-TW" altLang="en-US" sz="1600" dirty="0" smtClean="0">
                <a:solidFill>
                  <a:srgbClr val="FF0000"/>
                </a:solidFill>
                <a:latin typeface="微軟正黑體" panose="020B0604030504040204" pitchFamily="34" charset="-120"/>
                <a:ea typeface="微軟正黑體" panose="020B0604030504040204" pitchFamily="34" charset="-120"/>
              </a:rPr>
              <a:t>收取</a:t>
            </a:r>
            <a:r>
              <a:rPr lang="en-US" altLang="zh-TW" sz="1600" dirty="0">
                <a:solidFill>
                  <a:srgbClr val="FF0000"/>
                </a:solidFill>
                <a:latin typeface="微軟正黑體" panose="020B0604030504040204" pitchFamily="34" charset="-120"/>
                <a:ea typeface="微軟正黑體" panose="020B0604030504040204" pitchFamily="34" charset="-120"/>
              </a:rPr>
              <a:t>862</a:t>
            </a:r>
            <a:r>
              <a:rPr lang="zh-TW" altLang="en-US" sz="1600" dirty="0" smtClean="0">
                <a:solidFill>
                  <a:srgbClr val="FF0000"/>
                </a:solidFill>
                <a:latin typeface="微軟正黑體" panose="020B0604030504040204" pitchFamily="34" charset="-120"/>
                <a:ea typeface="微軟正黑體" panose="020B0604030504040204" pitchFamily="34" charset="-120"/>
              </a:rPr>
              <a:t>千</a:t>
            </a:r>
            <a:r>
              <a:rPr lang="zh-TW" altLang="en-US" sz="1600" dirty="0">
                <a:solidFill>
                  <a:srgbClr val="FF0000"/>
                </a:solidFill>
                <a:latin typeface="微軟正黑體" panose="020B0604030504040204" pitchFamily="34" charset="-120"/>
                <a:ea typeface="微軟正黑體" panose="020B0604030504040204" pitchFamily="34" charset="-120"/>
              </a:rPr>
              <a:t>元</a:t>
            </a:r>
            <a:r>
              <a:rPr lang="en-US" altLang="zh-TW" sz="1600" dirty="0">
                <a:solidFill>
                  <a:srgbClr val="FF0000"/>
                </a:solidFill>
                <a:latin typeface="微軟正黑體" panose="020B0604030504040204" pitchFamily="34" charset="-120"/>
                <a:ea typeface="微軟正黑體" panose="020B0604030504040204" pitchFamily="34" charset="-120"/>
              </a:rPr>
              <a:t>,</a:t>
            </a:r>
            <a:r>
              <a:rPr lang="zh-TW" altLang="en-US" sz="1600" dirty="0" smtClean="0">
                <a:solidFill>
                  <a:srgbClr val="FF0000"/>
                </a:solidFill>
                <a:latin typeface="微軟正黑體" panose="020B0604030504040204" pitchFamily="34" charset="-120"/>
                <a:ea typeface="微軟正黑體" panose="020B0604030504040204" pitchFamily="34" charset="-120"/>
              </a:rPr>
              <a:t>約</a:t>
            </a:r>
            <a:r>
              <a:rPr lang="en-US" altLang="zh-TW" sz="1600" dirty="0" smtClean="0">
                <a:solidFill>
                  <a:srgbClr val="FF0000"/>
                </a:solidFill>
                <a:latin typeface="微軟正黑體" panose="020B0604030504040204" pitchFamily="34" charset="-120"/>
                <a:ea typeface="微軟正黑體" panose="020B0604030504040204" pitchFamily="34" charset="-120"/>
              </a:rPr>
              <a:t>100%)</a:t>
            </a:r>
            <a:endParaRPr lang="en-US" altLang="zh-TW" sz="1600" dirty="0">
              <a:solidFill>
                <a:srgbClr val="FF0000"/>
              </a:solidFill>
              <a:latin typeface="微軟正黑體" panose="020B0604030504040204" pitchFamily="34" charset="-120"/>
              <a:ea typeface="微軟正黑體" panose="020B0604030504040204" pitchFamily="34" charset="-120"/>
            </a:endParaRPr>
          </a:p>
        </p:txBody>
      </p:sp>
      <p:sp>
        <p:nvSpPr>
          <p:cNvPr id="4" name="Text Box 6">
            <a:extLst>
              <a:ext uri="{FF2B5EF4-FFF2-40B4-BE49-F238E27FC236}">
                <a16:creationId xmlns:a16="http://schemas.microsoft.com/office/drawing/2014/main" id="{9CFD86B0-34ED-4DA7-94F3-60D1B6626111}"/>
              </a:ext>
            </a:extLst>
          </p:cNvPr>
          <p:cNvSpPr txBox="1">
            <a:spLocks noChangeArrowheads="1"/>
          </p:cNvSpPr>
          <p:nvPr/>
        </p:nvSpPr>
        <p:spPr bwMode="auto">
          <a:xfrm>
            <a:off x="209901" y="1674505"/>
            <a:ext cx="4650131" cy="1980000"/>
          </a:xfrm>
          <a:prstGeom prst="rect">
            <a:avLst/>
          </a:prstGeom>
          <a:ln w="28575"/>
          <a:extLst/>
        </p:spPr>
        <p:style>
          <a:lnRef idx="2">
            <a:schemeClr val="accent6"/>
          </a:lnRef>
          <a:fillRef idx="1">
            <a:schemeClr val="lt1"/>
          </a:fillRef>
          <a:effectRef idx="0">
            <a:schemeClr val="accent6"/>
          </a:effectRef>
          <a:fontRef idx="minor">
            <a:schemeClr val="dk1"/>
          </a:fontRef>
        </p:style>
        <p:txBody>
          <a:bodyPr/>
          <a:lstStyle/>
          <a:p>
            <a:pPr marL="160424" indent="-160424" algn="just"/>
            <a:r>
              <a:rPr kumimoji="0"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輔導重點</a:t>
            </a:r>
            <a:endParaRPr kumimoji="0"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416235" indent="-416235" algn="just">
              <a:buFont typeface="+mj-lt"/>
              <a:buAutoNum type="arabicPeriod"/>
            </a:pPr>
            <a:r>
              <a:rPr kumimoji="0"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分項計畫一：感測資料模組</a:t>
            </a:r>
            <a:endParaRPr kumimoji="0"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533400" lvl="1" indent="-76200" algn="just">
              <a:buFont typeface="Arial" panose="020B0604020202020204" pitchFamily="34" charset="0"/>
              <a:buChar char="•"/>
              <a:defRPr/>
            </a:pPr>
            <a:r>
              <a:rPr lang="zh-TW" altLang="en-US" sz="1400" b="1" dirty="0">
                <a:solidFill>
                  <a:schemeClr val="tx1"/>
                </a:solidFill>
                <a:latin typeface="微軟正黑體" panose="020B0604030504040204" pitchFamily="34" charset="-120"/>
                <a:ea typeface="微軟正黑體" panose="020B0604030504040204" pitchFamily="34" charset="-120"/>
                <a:cs typeface="Times New Roman" pitchFamily="18" charset="0"/>
              </a:rPr>
              <a:t>訊號擷取規劃、訊號擷取系統建置</a:t>
            </a:r>
          </a:p>
          <a:p>
            <a:pPr marL="416235" indent="-416235" algn="just">
              <a:buFont typeface="+mj-lt"/>
              <a:buAutoNum type="arabicPeriod"/>
            </a:pPr>
            <a:r>
              <a:rPr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分項計畫二：資料前處理模組建置</a:t>
            </a:r>
            <a:endParaRPr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533400" lvl="1" indent="-76200" algn="just">
              <a:buFont typeface="Arial" panose="020B0604020202020204" pitchFamily="34" charset="0"/>
              <a:buChar char="•"/>
              <a:defRPr/>
            </a:pPr>
            <a:r>
              <a:rPr lang="zh-TW" altLang="en-US" sz="1400" b="1" dirty="0">
                <a:solidFill>
                  <a:schemeClr val="tx1"/>
                </a:solidFill>
                <a:latin typeface="微軟正黑體" panose="020B0604030504040204" pitchFamily="34" charset="-120"/>
                <a:ea typeface="微軟正黑體" panose="020B0604030504040204" pitchFamily="34" charset="-120"/>
                <a:cs typeface="Times New Roman" pitchFamily="18" charset="0"/>
              </a:rPr>
              <a:t>生產履歷暨製程參數資料庫建置</a:t>
            </a:r>
            <a:endParaRPr lang="en-US"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endParaRPr>
          </a:p>
          <a:p>
            <a:pPr marL="416235" indent="-416235" algn="just">
              <a:buFont typeface="+mj-lt"/>
              <a:buAutoNum type="arabicPeriod"/>
              <a:defRPr/>
            </a:pPr>
            <a:r>
              <a:rPr kumimoji="0"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分項計畫三：回收塑料貼合品質關聯</a:t>
            </a:r>
            <a:r>
              <a:rPr kumimoji="0"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AI</a:t>
            </a:r>
            <a:r>
              <a:rPr kumimoji="0"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分析模組</a:t>
            </a:r>
            <a:endParaRPr kumimoji="0" lang="zh-TW"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533400" lvl="1" indent="-76200" algn="just">
              <a:buFont typeface="Arial" panose="020B0604020202020204" pitchFamily="34" charset="0"/>
              <a:buChar char="•"/>
              <a:defRPr/>
            </a:pPr>
            <a:r>
              <a:rPr lang="zh-TW" altLang="en-US" sz="1400" b="1" dirty="0">
                <a:solidFill>
                  <a:schemeClr val="tx1"/>
                </a:solidFill>
                <a:latin typeface="微軟正黑體" panose="020B0604030504040204" pitchFamily="34" charset="-120"/>
                <a:ea typeface="微軟正黑體" panose="020B0604030504040204" pitchFamily="34" charset="-120"/>
                <a:cs typeface="Times New Roman" pitchFamily="18" charset="0"/>
              </a:rPr>
              <a:t>品質關聯模型建立、</a:t>
            </a:r>
            <a:r>
              <a:rPr lang="en-US"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rPr>
              <a:t>AI</a:t>
            </a:r>
            <a:r>
              <a:rPr lang="zh-TW" altLang="en-US" sz="1400" b="1" dirty="0">
                <a:solidFill>
                  <a:schemeClr val="tx1"/>
                </a:solidFill>
                <a:latin typeface="微軟正黑體" panose="020B0604030504040204" pitchFamily="34" charset="-120"/>
                <a:ea typeface="微軟正黑體" panose="020B0604030504040204" pitchFamily="34" charset="-120"/>
                <a:cs typeface="Times New Roman" pitchFamily="18" charset="0"/>
              </a:rPr>
              <a:t>模型導入與驗證</a:t>
            </a:r>
            <a:endParaRPr lang="en-US"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endParaRPr>
          </a:p>
          <a:p>
            <a:pPr marL="416235" indent="-416235" algn="just">
              <a:buFont typeface="+mj-lt"/>
              <a:buAutoNum type="arabicPeriod"/>
              <a:defRPr/>
            </a:pPr>
            <a:r>
              <a:rPr kumimoji="0"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分項計畫四：資訊安全導入</a:t>
            </a:r>
            <a:endParaRPr kumimoji="0"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533400" lvl="1" indent="-76200" algn="just">
              <a:buFont typeface="Arial" panose="020B0604020202020204" pitchFamily="34" charset="0"/>
              <a:buChar char="•"/>
              <a:defRPr/>
            </a:pPr>
            <a:r>
              <a:rPr lang="zh-TW" altLang="en-US" sz="1400" b="1" dirty="0">
                <a:solidFill>
                  <a:schemeClr val="tx1"/>
                </a:solidFill>
                <a:latin typeface="微軟正黑體" panose="020B0604030504040204" pitchFamily="34" charset="-120"/>
                <a:ea typeface="微軟正黑體" panose="020B0604030504040204" pitchFamily="34" charset="-120"/>
                <a:cs typeface="Times New Roman" pitchFamily="18" charset="0"/>
              </a:rPr>
              <a:t>資訊安全</a:t>
            </a:r>
            <a:r>
              <a:rPr lang="zh-TW" altLang="en-US" sz="1400" b="1" dirty="0" smtClean="0">
                <a:solidFill>
                  <a:schemeClr val="tx1"/>
                </a:solidFill>
                <a:latin typeface="微軟正黑體" panose="020B0604030504040204" pitchFamily="34" charset="-120"/>
                <a:ea typeface="微軟正黑體" panose="020B0604030504040204" pitchFamily="34" charset="-120"/>
                <a:cs typeface="Times New Roman" pitchFamily="18" charset="0"/>
              </a:rPr>
              <a:t>建置</a:t>
            </a:r>
          </a:p>
        </p:txBody>
      </p:sp>
      <p:sp>
        <p:nvSpPr>
          <p:cNvPr id="5" name="Text Box 6">
            <a:extLst>
              <a:ext uri="{FF2B5EF4-FFF2-40B4-BE49-F238E27FC236}">
                <a16:creationId xmlns:a16="http://schemas.microsoft.com/office/drawing/2014/main" id="{279141C8-3912-40B8-89A8-80E6FAA9694F}"/>
              </a:ext>
            </a:extLst>
          </p:cNvPr>
          <p:cNvSpPr txBox="1">
            <a:spLocks noChangeArrowheads="1"/>
          </p:cNvSpPr>
          <p:nvPr/>
        </p:nvSpPr>
        <p:spPr bwMode="auto">
          <a:xfrm>
            <a:off x="4932040" y="1674505"/>
            <a:ext cx="4058524" cy="1980000"/>
          </a:xfrm>
          <a:prstGeom prst="rect">
            <a:avLst/>
          </a:prstGeom>
          <a:ln w="28575"/>
          <a:extLst/>
        </p:spPr>
        <p:style>
          <a:lnRef idx="2">
            <a:schemeClr val="accent6"/>
          </a:lnRef>
          <a:fillRef idx="1">
            <a:schemeClr val="lt1"/>
          </a:fillRef>
          <a:effectRef idx="0">
            <a:schemeClr val="accent6"/>
          </a:effectRef>
          <a:fontRef idx="minor">
            <a:schemeClr val="dk1"/>
          </a:fontRef>
        </p:style>
        <p:txBody>
          <a:bodyPr/>
          <a:lstStyle/>
          <a:p>
            <a:pPr marL="176213" indent="-176213">
              <a:defRPr/>
            </a:pPr>
            <a:r>
              <a:rPr kumimoji="0"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目標規格與驗收規格</a:t>
            </a:r>
            <a:endParaRPr kumimoji="0"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457200" indent="-457200" algn="just">
              <a:buFont typeface="+mj-lt"/>
              <a:buAutoNum type="arabicPeriod"/>
              <a:defRPr/>
            </a:pPr>
            <a:r>
              <a:rPr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項目一</a:t>
            </a:r>
            <a:endParaRPr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533400" lvl="1" indent="-76200" algn="just">
              <a:buFont typeface="Arial" panose="020B0604020202020204" pitchFamily="34" charset="0"/>
              <a:buChar char="•"/>
              <a:defRPr/>
            </a:pPr>
            <a:r>
              <a:rPr lang="zh-TW"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rPr>
              <a:t>訊號擷取規劃報告書</a:t>
            </a:r>
            <a:endParaRPr lang="zh-TW" altLang="en-US" sz="1400" b="1" dirty="0">
              <a:solidFill>
                <a:schemeClr val="tx1"/>
              </a:solidFill>
              <a:latin typeface="微軟正黑體" panose="020B0604030504040204" pitchFamily="34" charset="-120"/>
              <a:ea typeface="微軟正黑體" panose="020B0604030504040204" pitchFamily="34" charset="-120"/>
              <a:cs typeface="Times New Roman" pitchFamily="18" charset="0"/>
            </a:endParaRPr>
          </a:p>
          <a:p>
            <a:pPr marL="457200" indent="-457200" algn="just">
              <a:buFont typeface="+mj-lt"/>
              <a:buAutoNum type="arabicPeriod"/>
              <a:defRPr/>
            </a:pPr>
            <a:r>
              <a:rPr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項目二</a:t>
            </a:r>
            <a:endParaRPr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533400" lvl="1" indent="-76200" algn="just">
              <a:buFont typeface="Arial" panose="020B0604020202020204" pitchFamily="34" charset="0"/>
              <a:buChar char="•"/>
              <a:defRPr/>
            </a:pPr>
            <a:r>
              <a:rPr lang="zh-TW"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rPr>
              <a:t>特徵工程報告書</a:t>
            </a:r>
            <a:endParaRPr lang="en-US"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endParaRPr>
          </a:p>
          <a:p>
            <a:pPr marL="457200" indent="-457200" algn="just">
              <a:buFont typeface="+mj-lt"/>
              <a:buAutoNum type="arabicPeriod"/>
              <a:defRPr/>
            </a:pPr>
            <a:r>
              <a:rPr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項目三</a:t>
            </a:r>
            <a:endParaRPr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533400" lvl="1" indent="-76200" algn="just">
              <a:buFont typeface="Arial" panose="020B0604020202020204" pitchFamily="34" charset="0"/>
              <a:buChar char="•"/>
              <a:defRPr/>
            </a:pPr>
            <a:r>
              <a:rPr lang="zh-TW"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rPr>
              <a:t>建模系統架構書</a:t>
            </a:r>
            <a:endParaRPr lang="en-US"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endParaRPr>
          </a:p>
          <a:p>
            <a:pPr marL="457200" indent="-457200" algn="just">
              <a:buFont typeface="+mj-lt"/>
              <a:buAutoNum type="arabicPeriod"/>
              <a:defRPr/>
            </a:pPr>
            <a:r>
              <a:rPr lang="zh-TW" altLang="en-US" sz="1400" b="1" dirty="0">
                <a:solidFill>
                  <a:srgbClr val="3333FF"/>
                </a:solidFill>
                <a:latin typeface="微軟正黑體" panose="020B0604030504040204" pitchFamily="34" charset="-120"/>
                <a:ea typeface="微軟正黑體" panose="020B0604030504040204" pitchFamily="34" charset="-120"/>
                <a:cs typeface="Times New Roman" pitchFamily="18" charset="0"/>
              </a:rPr>
              <a:t>項目四</a:t>
            </a:r>
            <a:endParaRPr lang="en-US" altLang="zh-TW" sz="1400" b="1" dirty="0">
              <a:solidFill>
                <a:srgbClr val="3333FF"/>
              </a:solidFill>
              <a:latin typeface="微軟正黑體" panose="020B0604030504040204" pitchFamily="34" charset="-120"/>
              <a:ea typeface="微軟正黑體" panose="020B0604030504040204" pitchFamily="34" charset="-120"/>
              <a:cs typeface="Times New Roman" pitchFamily="18" charset="0"/>
            </a:endParaRPr>
          </a:p>
          <a:p>
            <a:pPr marL="533400" lvl="1" indent="-76200" algn="just">
              <a:buFont typeface="Arial" panose="020B0604020202020204" pitchFamily="34" charset="0"/>
              <a:buChar char="•"/>
              <a:defRPr/>
            </a:pPr>
            <a:r>
              <a:rPr lang="zh-TW"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rPr>
              <a:t>資安施行建置報告</a:t>
            </a:r>
            <a:endParaRPr lang="en-US" altLang="zh-TW" sz="1400" b="1" dirty="0">
              <a:solidFill>
                <a:schemeClr val="tx1"/>
              </a:solidFill>
              <a:latin typeface="微軟正黑體" panose="020B0604030504040204" pitchFamily="34" charset="-120"/>
              <a:ea typeface="微軟正黑體" panose="020B0604030504040204" pitchFamily="34" charset="-120"/>
              <a:cs typeface="Times New Roman" pitchFamily="18" charset="0"/>
            </a:endParaRPr>
          </a:p>
        </p:txBody>
      </p:sp>
      <p:graphicFrame>
        <p:nvGraphicFramePr>
          <p:cNvPr id="8" name="表格 7">
            <a:extLst>
              <a:ext uri="{FF2B5EF4-FFF2-40B4-BE49-F238E27FC236}">
                <a16:creationId xmlns:a16="http://schemas.microsoft.com/office/drawing/2014/main" id="{D3748A3F-02DA-4712-B515-63F3EA8B5F9E}"/>
              </a:ext>
            </a:extLst>
          </p:cNvPr>
          <p:cNvGraphicFramePr>
            <a:graphicFrameLocks noGrp="1"/>
          </p:cNvGraphicFramePr>
          <p:nvPr>
            <p:extLst>
              <p:ext uri="{D42A27DB-BD31-4B8C-83A1-F6EECF244321}">
                <p14:modId xmlns:p14="http://schemas.microsoft.com/office/powerpoint/2010/main" val="1469495814"/>
              </p:ext>
            </p:extLst>
          </p:nvPr>
        </p:nvGraphicFramePr>
        <p:xfrm>
          <a:off x="201568" y="3730752"/>
          <a:ext cx="8788996" cy="346320"/>
        </p:xfrm>
        <a:graphic>
          <a:graphicData uri="http://schemas.openxmlformats.org/drawingml/2006/table">
            <a:tbl>
              <a:tblPr firstRow="1" bandRow="1">
                <a:tableStyleId>{5C22544A-7EE6-4342-B048-85BDC9FD1C3A}</a:tableStyleId>
              </a:tblPr>
              <a:tblGrid>
                <a:gridCol w="1517555">
                  <a:extLst>
                    <a:ext uri="{9D8B030D-6E8A-4147-A177-3AD203B41FA5}">
                      <a16:colId xmlns:a16="http://schemas.microsoft.com/office/drawing/2014/main" val="20000"/>
                    </a:ext>
                  </a:extLst>
                </a:gridCol>
                <a:gridCol w="910634">
                  <a:extLst>
                    <a:ext uri="{9D8B030D-6E8A-4147-A177-3AD203B41FA5}">
                      <a16:colId xmlns:a16="http://schemas.microsoft.com/office/drawing/2014/main" val="20001"/>
                    </a:ext>
                  </a:extLst>
                </a:gridCol>
                <a:gridCol w="569083">
                  <a:extLst>
                    <a:ext uri="{9D8B030D-6E8A-4147-A177-3AD203B41FA5}">
                      <a16:colId xmlns:a16="http://schemas.microsoft.com/office/drawing/2014/main" val="20002"/>
                    </a:ext>
                  </a:extLst>
                </a:gridCol>
                <a:gridCol w="910634">
                  <a:extLst>
                    <a:ext uri="{9D8B030D-6E8A-4147-A177-3AD203B41FA5}">
                      <a16:colId xmlns:a16="http://schemas.microsoft.com/office/drawing/2014/main" val="20003"/>
                    </a:ext>
                  </a:extLst>
                </a:gridCol>
                <a:gridCol w="569083">
                  <a:extLst>
                    <a:ext uri="{9D8B030D-6E8A-4147-A177-3AD203B41FA5}">
                      <a16:colId xmlns:a16="http://schemas.microsoft.com/office/drawing/2014/main" val="20004"/>
                    </a:ext>
                  </a:extLst>
                </a:gridCol>
                <a:gridCol w="832413">
                  <a:extLst>
                    <a:ext uri="{9D8B030D-6E8A-4147-A177-3AD203B41FA5}">
                      <a16:colId xmlns:a16="http://schemas.microsoft.com/office/drawing/2014/main" val="20005"/>
                    </a:ext>
                  </a:extLst>
                </a:gridCol>
                <a:gridCol w="569083">
                  <a:extLst>
                    <a:ext uri="{9D8B030D-6E8A-4147-A177-3AD203B41FA5}">
                      <a16:colId xmlns:a16="http://schemas.microsoft.com/office/drawing/2014/main" val="20006"/>
                    </a:ext>
                  </a:extLst>
                </a:gridCol>
                <a:gridCol w="834748">
                  <a:extLst>
                    <a:ext uri="{9D8B030D-6E8A-4147-A177-3AD203B41FA5}">
                      <a16:colId xmlns:a16="http://schemas.microsoft.com/office/drawing/2014/main" val="20007"/>
                    </a:ext>
                  </a:extLst>
                </a:gridCol>
                <a:gridCol w="569083">
                  <a:extLst>
                    <a:ext uri="{9D8B030D-6E8A-4147-A177-3AD203B41FA5}">
                      <a16:colId xmlns:a16="http://schemas.microsoft.com/office/drawing/2014/main" val="20008"/>
                    </a:ext>
                  </a:extLst>
                </a:gridCol>
                <a:gridCol w="937597">
                  <a:extLst>
                    <a:ext uri="{9D8B030D-6E8A-4147-A177-3AD203B41FA5}">
                      <a16:colId xmlns:a16="http://schemas.microsoft.com/office/drawing/2014/main" val="20009"/>
                    </a:ext>
                  </a:extLst>
                </a:gridCol>
                <a:gridCol w="569083">
                  <a:extLst>
                    <a:ext uri="{9D8B030D-6E8A-4147-A177-3AD203B41FA5}">
                      <a16:colId xmlns:a16="http://schemas.microsoft.com/office/drawing/2014/main" val="20010"/>
                    </a:ext>
                  </a:extLst>
                </a:gridCol>
              </a:tblGrid>
              <a:tr h="321501">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智慧化層次</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聯網化</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ysClr val="windowText" lastClr="000000"/>
                          </a:solidFill>
                          <a:latin typeface="微軟正黑體" panose="020B0604030504040204" pitchFamily="34" charset="-120"/>
                          <a:ea typeface="微軟正黑體" panose="020B0604030504040204" pitchFamily="34" charset="-120"/>
                          <a:cs typeface="+mn-cs"/>
                        </a:rPr>
                        <a:t>√</a:t>
                      </a:r>
                      <a:endParaRPr lang="zh-TW" altLang="en-US" sz="1800" b="1" kern="1200" dirty="0">
                        <a:solidFill>
                          <a:sysClr val="windowText" lastClr="000000"/>
                        </a:solidFill>
                        <a:latin typeface="微軟正黑體" panose="020B0604030504040204" pitchFamily="34" charset="-120"/>
                        <a:ea typeface="微軟正黑體" panose="020B0604030504040204" pitchFamily="34" charset="-120"/>
                        <a:cs typeface="+mn-cs"/>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可視化</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ysClr val="windowText" lastClr="000000"/>
                          </a:solidFill>
                          <a:latin typeface="微軟正黑體" panose="020B0604030504040204" pitchFamily="34" charset="-120"/>
                          <a:ea typeface="微軟正黑體" panose="020B0604030504040204" pitchFamily="34" charset="-120"/>
                          <a:cs typeface="+mn-cs"/>
                        </a:rPr>
                        <a:t>√</a:t>
                      </a:r>
                      <a:endParaRPr lang="zh-TW" altLang="en-US" sz="1800" b="1" kern="1200" dirty="0">
                        <a:solidFill>
                          <a:sysClr val="windowText" lastClr="000000"/>
                        </a:solidFill>
                        <a:latin typeface="微軟正黑體" panose="020B0604030504040204" pitchFamily="34" charset="-120"/>
                        <a:ea typeface="微軟正黑體" panose="020B0604030504040204" pitchFamily="34" charset="-120"/>
                        <a:cs typeface="+mn-cs"/>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透明化</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ysClr val="windowText" lastClr="000000"/>
                          </a:solidFill>
                          <a:latin typeface="微軟正黑體" panose="020B0604030504040204" pitchFamily="34" charset="-120"/>
                          <a:ea typeface="微軟正黑體" panose="020B0604030504040204" pitchFamily="34" charset="-120"/>
                          <a:cs typeface="+mn-cs"/>
                        </a:rPr>
                        <a:t>√</a:t>
                      </a:r>
                      <a:endParaRPr lang="zh-TW" altLang="en-US" sz="1800" b="1" kern="1200" dirty="0">
                        <a:solidFill>
                          <a:sysClr val="windowText" lastClr="000000"/>
                        </a:solidFill>
                        <a:latin typeface="微軟正黑體" panose="020B0604030504040204" pitchFamily="34" charset="-120"/>
                        <a:ea typeface="微軟正黑體" panose="020B0604030504040204" pitchFamily="34" charset="-120"/>
                        <a:cs typeface="+mn-cs"/>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預測化</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ysClr val="windowText" lastClr="000000"/>
                          </a:solidFill>
                          <a:latin typeface="微軟正黑體" panose="020B0604030504040204" pitchFamily="34" charset="-120"/>
                          <a:ea typeface="微軟正黑體" panose="020B0604030504040204" pitchFamily="34" charset="-120"/>
                          <a:cs typeface="+mn-cs"/>
                        </a:rPr>
                        <a:t>√</a:t>
                      </a:r>
                      <a:endParaRPr lang="zh-TW" altLang="en-US" sz="1800" b="1" kern="1200" dirty="0">
                        <a:solidFill>
                          <a:sysClr val="windowText" lastClr="000000"/>
                        </a:solidFill>
                        <a:latin typeface="微軟正黑體" panose="020B0604030504040204" pitchFamily="34" charset="-120"/>
                        <a:ea typeface="微軟正黑體" panose="020B0604030504040204" pitchFamily="34" charset="-120"/>
                        <a:cs typeface="+mn-cs"/>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自適化</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9" name="文字方塊 8">
            <a:extLst>
              <a:ext uri="{FF2B5EF4-FFF2-40B4-BE49-F238E27FC236}">
                <a16:creationId xmlns:a16="http://schemas.microsoft.com/office/drawing/2014/main" id="{DA08466A-E54B-425A-8983-6CAE8852D62C}"/>
              </a:ext>
            </a:extLst>
          </p:cNvPr>
          <p:cNvSpPr txBox="1"/>
          <p:nvPr/>
        </p:nvSpPr>
        <p:spPr>
          <a:xfrm>
            <a:off x="9612560" y="3580746"/>
            <a:ext cx="3484854" cy="646331"/>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marL="285750" indent="-285750">
              <a:buFont typeface="Arial" panose="020B0604020202020204" pitchFamily="34" charset="0"/>
              <a:buChar char="•"/>
            </a:pPr>
            <a:r>
              <a:rPr lang="zh-TW" altLang="en-US" sz="1800" dirty="0">
                <a:solidFill>
                  <a:prstClr val="black"/>
                </a:solidFill>
                <a:latin typeface="微軟正黑體" panose="020B0604030504040204" pitchFamily="34" charset="-120"/>
                <a:ea typeface="微軟正黑體" panose="020B0604030504040204" pitchFamily="34" charset="-120"/>
              </a:rPr>
              <a:t>智慧化層次定義請參考</a:t>
            </a:r>
            <a:r>
              <a:rPr lang="en-US" altLang="zh-TW" sz="1800" dirty="0">
                <a:solidFill>
                  <a:prstClr val="black"/>
                </a:solidFill>
                <a:latin typeface="微軟正黑體" panose="020B0604030504040204" pitchFamily="34" charset="-120"/>
                <a:ea typeface="微軟正黑體" panose="020B0604030504040204" pitchFamily="34" charset="-120"/>
              </a:rPr>
              <a:t>p19</a:t>
            </a:r>
            <a:r>
              <a:rPr lang="zh-TW" altLang="en-US" sz="1800" dirty="0">
                <a:solidFill>
                  <a:prstClr val="black"/>
                </a:solidFill>
                <a:latin typeface="微軟正黑體" panose="020B0604030504040204" pitchFamily="34" charset="-120"/>
                <a:ea typeface="微軟正黑體" panose="020B0604030504040204" pitchFamily="34" charset="-120"/>
              </a:rPr>
              <a:t>附件三</a:t>
            </a:r>
            <a:endParaRPr lang="en-US" altLang="zh-TW" sz="1800" dirty="0">
              <a:solidFill>
                <a:prstClr val="black"/>
              </a:solidFill>
              <a:latin typeface="微軟正黑體" panose="020B0604030504040204" pitchFamily="34" charset="-120"/>
              <a:ea typeface="微軟正黑體" panose="020B0604030504040204" pitchFamily="34" charset="-120"/>
            </a:endParaRPr>
          </a:p>
        </p:txBody>
      </p:sp>
      <p:sp>
        <p:nvSpPr>
          <p:cNvPr id="10" name="流程圖: 替代處理程序 21">
            <a:extLst>
              <a:ext uri="{FF2B5EF4-FFF2-40B4-BE49-F238E27FC236}">
                <a16:creationId xmlns:a16="http://schemas.microsoft.com/office/drawing/2014/main" id="{4565816D-43C0-483C-9508-E103FC1A7C9E}"/>
              </a:ext>
            </a:extLst>
          </p:cNvPr>
          <p:cNvSpPr/>
          <p:nvPr/>
        </p:nvSpPr>
        <p:spPr>
          <a:xfrm>
            <a:off x="65265" y="4165567"/>
            <a:ext cx="408104" cy="2629256"/>
          </a:xfrm>
          <a:prstGeom prst="flowChartAlternateProcess">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執行</a:t>
            </a:r>
            <a:endParaRPr kumimoji="0" lang="en-US" altLang="zh-TW" sz="16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重點</a:t>
            </a:r>
            <a:endParaRPr kumimoji="0" lang="en-US" altLang="zh-TW" sz="16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7A1F92F8-D0A1-4D79-B2E8-597A015EDD55}"/>
              </a:ext>
            </a:extLst>
          </p:cNvPr>
          <p:cNvSpPr txBox="1"/>
          <p:nvPr/>
        </p:nvSpPr>
        <p:spPr>
          <a:xfrm>
            <a:off x="564894" y="4149080"/>
            <a:ext cx="2062890" cy="29975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lIns="0" tIns="0" rIns="0" bIns="0" anchor="ctr" anchorCtr="0">
            <a:noAutofit/>
          </a:bodyPr>
          <a:lstStyle>
            <a:defPPr>
              <a:defRPr lang="zh-TW"/>
            </a:defPPr>
            <a:lvl1pPr algn="ctr">
              <a:defRPr sz="1381" kern="0">
                <a:solidFill>
                  <a:srgbClr val="0000CC"/>
                </a:solidFill>
                <a:latin typeface="微軟正黑體" panose="020B0604030504040204" pitchFamily="34" charset="-120"/>
                <a:ea typeface="微軟正黑體" panose="020B0604030504040204" pitchFamily="34" charset="-12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eaLnBrk="0" fontAlgn="base" hangingPunct="0">
              <a:spcBef>
                <a:spcPct val="0"/>
              </a:spcBef>
              <a:spcAft>
                <a:spcPct val="0"/>
              </a:spcAft>
            </a:pPr>
            <a:r>
              <a:rPr kumimoji="1" lang="zh-TW" altLang="en-US" sz="1600" b="1" u="sng" dirty="0"/>
              <a:t>本年度重點執行成果</a:t>
            </a:r>
          </a:p>
        </p:txBody>
      </p:sp>
      <p:sp>
        <p:nvSpPr>
          <p:cNvPr id="12" name="文字方塊 11">
            <a:extLst>
              <a:ext uri="{FF2B5EF4-FFF2-40B4-BE49-F238E27FC236}">
                <a16:creationId xmlns:a16="http://schemas.microsoft.com/office/drawing/2014/main" id="{A67B5D80-858A-4399-A4BA-CEF272B45C5D}"/>
              </a:ext>
            </a:extLst>
          </p:cNvPr>
          <p:cNvSpPr txBox="1"/>
          <p:nvPr/>
        </p:nvSpPr>
        <p:spPr>
          <a:xfrm>
            <a:off x="9612560" y="4607526"/>
            <a:ext cx="3461874" cy="830997"/>
          </a:xfrm>
          <a:prstGeom prst="rect">
            <a:avLst/>
          </a:prstGeom>
          <a:solidFill>
            <a:srgbClr val="66FFFF"/>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pPr marL="285750" indent="-285750">
              <a:buFont typeface="Arial" panose="020B0604020202020204" pitchFamily="34" charset="0"/>
              <a:buChar char="•"/>
            </a:pPr>
            <a:r>
              <a:rPr lang="zh-TW" altLang="en-US" dirty="0">
                <a:solidFill>
                  <a:prstClr val="black"/>
                </a:solidFill>
                <a:latin typeface="微軟正黑體" panose="020B0604030504040204" pitchFamily="34" charset="-120"/>
                <a:ea typeface="微軟正黑體" panose="020B0604030504040204" pitchFamily="34" charset="-120"/>
              </a:rPr>
              <a:t>請以實際圖片</a:t>
            </a:r>
            <a:r>
              <a:rPr lang="en-US" altLang="zh-TW" dirty="0">
                <a:solidFill>
                  <a:prstClr val="black"/>
                </a:solidFill>
                <a:latin typeface="微軟正黑體" panose="020B0604030504040204" pitchFamily="34" charset="-120"/>
                <a:ea typeface="微軟正黑體" panose="020B0604030504040204" pitchFamily="34" charset="-120"/>
              </a:rPr>
              <a:t>/</a:t>
            </a:r>
            <a:r>
              <a:rPr lang="zh-TW" altLang="en-US" dirty="0">
                <a:solidFill>
                  <a:prstClr val="black"/>
                </a:solidFill>
                <a:latin typeface="微軟正黑體" panose="020B0604030504040204" pitchFamily="34" charset="-120"/>
                <a:ea typeface="微軟正黑體" panose="020B0604030504040204" pitchFamily="34" charset="-120"/>
              </a:rPr>
              <a:t>照片與文字敘述執行進度</a:t>
            </a:r>
            <a:endParaRPr lang="en-US" altLang="zh-TW" dirty="0">
              <a:solidFill>
                <a:prstClr val="black"/>
              </a:solidFill>
              <a:latin typeface="微軟正黑體" panose="020B0604030504040204" pitchFamily="34" charset="-120"/>
              <a:ea typeface="微軟正黑體" panose="020B0604030504040204" pitchFamily="34" charset="-120"/>
            </a:endParaRPr>
          </a:p>
        </p:txBody>
      </p:sp>
      <p:sp>
        <p:nvSpPr>
          <p:cNvPr id="16" name="圓角矩形 30">
            <a:extLst>
              <a:ext uri="{FF2B5EF4-FFF2-40B4-BE49-F238E27FC236}">
                <a16:creationId xmlns:a16="http://schemas.microsoft.com/office/drawing/2014/main" id="{BD789148-5C6C-48C8-9942-683E0EA11AFE}"/>
              </a:ext>
            </a:extLst>
          </p:cNvPr>
          <p:cNvSpPr/>
          <p:nvPr/>
        </p:nvSpPr>
        <p:spPr>
          <a:xfrm>
            <a:off x="6217201" y="4149080"/>
            <a:ext cx="2744210" cy="1187537"/>
          </a:xfrm>
          <a:prstGeom prst="roundRect">
            <a:avLst>
              <a:gd name="adj" fmla="val 5281"/>
            </a:avLst>
          </a:prstGeom>
          <a:noFill/>
          <a:ln>
            <a:noFill/>
          </a:ln>
        </p:spPr>
        <p:style>
          <a:lnRef idx="1">
            <a:schemeClr val="accent3"/>
          </a:lnRef>
          <a:fillRef idx="2">
            <a:schemeClr val="accent3"/>
          </a:fillRef>
          <a:effectRef idx="1">
            <a:schemeClr val="accent3"/>
          </a:effectRef>
          <a:fontRef idx="minor">
            <a:schemeClr val="dk1"/>
          </a:fontRef>
        </p:style>
        <p:txBody>
          <a:bodyPr lIns="0" tIns="0" rIns="0" bIns="0" anchor="t" anchorCtr="0">
            <a:noAutofit/>
          </a:bodyPr>
          <a:lstStyle/>
          <a:p>
            <a:pPr marL="171450" indent="-171450" eaLnBrk="0" fontAlgn="base" hangingPunct="0">
              <a:spcBef>
                <a:spcPct val="0"/>
              </a:spcBef>
              <a:spcAft>
                <a:spcPct val="0"/>
              </a:spcAft>
              <a:buFont typeface="Arial" panose="020B0604020202020204" pitchFamily="34" charset="0"/>
              <a:buChar char="•"/>
              <a:defRPr/>
            </a:pPr>
            <a:r>
              <a:rPr kumimoji="1" lang="zh-TW" altLang="en-US" sz="1300" kern="0" dirty="0">
                <a:solidFill>
                  <a:srgbClr val="0000CC"/>
                </a:solidFill>
                <a:latin typeface="微軟正黑體" panose="020B0604030504040204" pitchFamily="34" charset="-120"/>
                <a:ea typeface="微軟正黑體" panose="020B0604030504040204" pitchFamily="34" charset="-120"/>
              </a:rPr>
              <a:t>收集</a:t>
            </a:r>
            <a:r>
              <a:rPr kumimoji="1" lang="en-US" altLang="zh-TW" sz="1300" strike="sngStrike" kern="0" dirty="0">
                <a:solidFill>
                  <a:srgbClr val="FF0000"/>
                </a:solidFill>
                <a:latin typeface="微軟正黑體" panose="020B0604030504040204" pitchFamily="34" charset="-120"/>
                <a:ea typeface="微軟正黑體" panose="020B0604030504040204" pitchFamily="34" charset="-120"/>
              </a:rPr>
              <a:t>1000</a:t>
            </a:r>
            <a:r>
              <a:rPr kumimoji="1" lang="zh-TW" altLang="en-US" sz="1300" kern="0" dirty="0">
                <a:solidFill>
                  <a:srgbClr val="0000CC"/>
                </a:solidFill>
                <a:latin typeface="微軟正黑體" panose="020B0604030504040204" pitchFamily="34" charset="-120"/>
                <a:ea typeface="微軟正黑體" panose="020B0604030504040204" pitchFamily="34" charset="-120"/>
              </a:rPr>
              <a:t>筆製程資料</a:t>
            </a:r>
            <a:endParaRPr kumimoji="1" lang="en-US" altLang="zh-TW" sz="1300" kern="0" dirty="0">
              <a:solidFill>
                <a:srgbClr val="0000CC"/>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defRPr/>
            </a:pPr>
            <a:r>
              <a:rPr kumimoji="1" lang="zh-TW" altLang="en-US" sz="1300" kern="0" dirty="0" smtClean="0">
                <a:solidFill>
                  <a:srgbClr val="0000CC"/>
                </a:solidFill>
                <a:latin typeface="微軟正黑體" panose="020B0604030504040204" pitchFamily="34" charset="-120"/>
                <a:ea typeface="微軟正黑體" panose="020B0604030504040204" pitchFamily="34" charset="-120"/>
              </a:rPr>
              <a:t>以</a:t>
            </a:r>
            <a:r>
              <a:rPr lang="en-US" altLang="zh-TW" sz="1300" kern="0" dirty="0">
                <a:solidFill>
                  <a:srgbClr val="0000CC"/>
                </a:solidFill>
                <a:latin typeface="微軟正黑體" panose="020B0604030504040204" pitchFamily="34" charset="-120"/>
                <a:ea typeface="微軟正黑體" panose="020B0604030504040204" pitchFamily="34" charset="-120"/>
              </a:rPr>
              <a:t>KNN</a:t>
            </a:r>
            <a:r>
              <a:rPr lang="zh-TW" altLang="en-US" sz="1300" kern="0" dirty="0">
                <a:solidFill>
                  <a:srgbClr val="0000CC"/>
                </a:solidFill>
                <a:latin typeface="微軟正黑體" panose="020B0604030504040204" pitchFamily="34" charset="-120"/>
                <a:ea typeface="微軟正黑體" panose="020B0604030504040204" pitchFamily="34" charset="-120"/>
              </a:rPr>
              <a:t>建置建置</a:t>
            </a:r>
            <a:r>
              <a:rPr lang="zh-TW" altLang="en-US" sz="1300" dirty="0">
                <a:solidFill>
                  <a:srgbClr val="FF0000"/>
                </a:solidFill>
                <a:latin typeface="微軟正黑體" panose="020B0604030504040204" pitchFamily="34" charset="-120"/>
                <a:ea typeface="微軟正黑體" panose="020B0604030504040204" pitchFamily="34" charset="-120"/>
              </a:rPr>
              <a:t>貼合品質預測分析</a:t>
            </a:r>
            <a:r>
              <a:rPr lang="en-US" altLang="zh-TW" sz="1300" dirty="0">
                <a:solidFill>
                  <a:srgbClr val="FF0000"/>
                </a:solidFill>
                <a:latin typeface="微軟正黑體" panose="020B0604030504040204" pitchFamily="34" charset="-120"/>
                <a:ea typeface="微軟正黑體" panose="020B0604030504040204" pitchFamily="34" charset="-120"/>
              </a:rPr>
              <a:t>AI</a:t>
            </a:r>
            <a:r>
              <a:rPr lang="zh-TW" altLang="en-US" sz="1300" dirty="0">
                <a:solidFill>
                  <a:srgbClr val="FF0000"/>
                </a:solidFill>
                <a:latin typeface="微軟正黑體" panose="020B0604030504040204" pitchFamily="34" charset="-120"/>
                <a:ea typeface="微軟正黑體" panose="020B0604030504040204" pitchFamily="34" charset="-120"/>
              </a:rPr>
              <a:t>模組</a:t>
            </a:r>
            <a:endParaRPr kumimoji="1" lang="en-US" altLang="zh-TW" sz="1300" kern="0" dirty="0" smtClean="0">
              <a:solidFill>
                <a:srgbClr val="0000CC"/>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defRPr/>
            </a:pPr>
            <a:r>
              <a:rPr kumimoji="1" lang="zh-TW" altLang="en-US" sz="1300" kern="0" dirty="0" smtClean="0">
                <a:solidFill>
                  <a:srgbClr val="0000CC"/>
                </a:solidFill>
                <a:latin typeface="微軟正黑體" panose="020B0604030504040204" pitchFamily="34" charset="-120"/>
                <a:ea typeface="微軟正黑體" panose="020B0604030504040204" pitchFamily="34" charset="-120"/>
              </a:rPr>
              <a:t>實機驗證，</a:t>
            </a:r>
            <a:r>
              <a:rPr lang="zh-TW" altLang="en-US" sz="1300" kern="0" dirty="0">
                <a:solidFill>
                  <a:srgbClr val="0000CC"/>
                </a:solidFill>
                <a:latin typeface="微軟正黑體" panose="020B0604030504040204" pitchFamily="34" charset="-120"/>
                <a:ea typeface="微軟正黑體" panose="020B0604030504040204" pitchFamily="34" charset="-120"/>
              </a:rPr>
              <a:t>預計測試貼合後厚度，</a:t>
            </a:r>
            <a:r>
              <a:rPr kumimoji="1" lang="zh-TW" altLang="en-US" sz="1300" kern="0" dirty="0" smtClean="0">
                <a:solidFill>
                  <a:srgbClr val="0000CC"/>
                </a:solidFill>
                <a:latin typeface="微軟正黑體" panose="020B0604030504040204" pitchFamily="34" charset="-120"/>
                <a:ea typeface="微軟正黑體" panose="020B0604030504040204" pitchFamily="34" charset="-120"/>
              </a:rPr>
              <a:t>辨識正確率目標</a:t>
            </a:r>
            <a:r>
              <a:rPr lang="en-US" altLang="zh-TW" sz="1300" kern="0" dirty="0">
                <a:solidFill>
                  <a:srgbClr val="0000CC"/>
                </a:solidFill>
                <a:latin typeface="微軟正黑體" panose="020B0604030504040204" pitchFamily="34" charset="-120"/>
                <a:ea typeface="微軟正黑體" panose="020B0604030504040204" pitchFamily="34" charset="-120"/>
              </a:rPr>
              <a:t>Recall Rate 80%</a:t>
            </a:r>
            <a:endParaRPr lang="zh-TW" altLang="en-US" sz="1300" kern="0" dirty="0" smtClean="0">
              <a:solidFill>
                <a:srgbClr val="0000CC"/>
              </a:solidFill>
              <a:latin typeface="微軟正黑體" panose="020B0604030504040204" pitchFamily="34" charset="-120"/>
              <a:ea typeface="微軟正黑體" panose="020B0604030504040204" pitchFamily="34" charset="-120"/>
            </a:endParaRPr>
          </a:p>
          <a:p>
            <a:pPr marL="171450" indent="-171450" eaLnBrk="0" fontAlgn="base" hangingPunct="0">
              <a:spcBef>
                <a:spcPct val="0"/>
              </a:spcBef>
              <a:spcAft>
                <a:spcPct val="0"/>
              </a:spcAft>
              <a:buFont typeface="Arial" panose="020B0604020202020204" pitchFamily="34" charset="0"/>
              <a:buChar char="•"/>
              <a:defRPr/>
            </a:pPr>
            <a:endParaRPr kumimoji="1" lang="en-US" altLang="zh-TW" sz="1300" kern="0" dirty="0">
              <a:solidFill>
                <a:srgbClr val="0000CC"/>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1809DD0B-77D4-49BA-9C52-5D2B27622C77}"/>
              </a:ext>
            </a:extLst>
          </p:cNvPr>
          <p:cNvSpPr txBox="1"/>
          <p:nvPr/>
        </p:nvSpPr>
        <p:spPr>
          <a:xfrm>
            <a:off x="86572" y="-582351"/>
            <a:ext cx="2268374" cy="830997"/>
          </a:xfrm>
          <a:prstGeom prst="rect">
            <a:avLst/>
          </a:prstGeom>
          <a:solidFill>
            <a:srgbClr val="FFFF00"/>
          </a:solidFill>
          <a:ln w="73025" cmpd="sng">
            <a:solidFill>
              <a:srgbClr val="FF0000"/>
            </a:solidFill>
          </a:ln>
          <a:effectLst>
            <a:outerShdw blurRad="76200" dist="12700" dir="2700000" sy="-23000" kx="-800400" algn="bl" rotWithShape="0">
              <a:prstClr val="black">
                <a:alpha val="20000"/>
              </a:prstClr>
            </a:outerShdw>
          </a:effectLst>
        </p:spPr>
        <p:txBody>
          <a:bodyPr wrap="square" rtlCol="0">
            <a:spAutoFit/>
          </a:bodyPr>
          <a:lstStyle/>
          <a:p>
            <a:r>
              <a:rPr lang="zh-TW" altLang="en-US" dirty="0">
                <a:solidFill>
                  <a:prstClr val="black"/>
                </a:solidFill>
                <a:latin typeface="微軟正黑體" panose="020B0604030504040204" pitchFamily="34" charset="-120"/>
                <a:ea typeface="微軟正黑體" panose="020B0604030504040204" pitchFamily="34" charset="-120"/>
              </a:rPr>
              <a:t>輔導案簡報格式範例</a:t>
            </a:r>
            <a:r>
              <a:rPr lang="en-US" altLang="zh-TW" dirty="0">
                <a:solidFill>
                  <a:prstClr val="black"/>
                </a:solidFill>
                <a:latin typeface="微軟正黑體" panose="020B0604030504040204" pitchFamily="34" charset="-120"/>
                <a:ea typeface="微軟正黑體" panose="020B0604030504040204" pitchFamily="34" charset="-120"/>
              </a:rPr>
              <a:t>_p2</a:t>
            </a:r>
          </a:p>
        </p:txBody>
      </p:sp>
      <p:pic>
        <p:nvPicPr>
          <p:cNvPr id="20" name="圖片 19">
            <a:extLst>
              <a:ext uri="{FF2B5EF4-FFF2-40B4-BE49-F238E27FC236}">
                <a16:creationId xmlns:a16="http://schemas.microsoft.com/office/drawing/2014/main" id="{AE729B80-4790-4039-AE72-41A308862DBB}"/>
              </a:ext>
            </a:extLst>
          </p:cNvPr>
          <p:cNvPicPr/>
          <p:nvPr/>
        </p:nvPicPr>
        <p:blipFill rotWithShape="1">
          <a:blip r:embed="rId2" cstate="hqprint">
            <a:extLst>
              <a:ext uri="{28A0092B-C50C-407E-A947-70E740481C1C}">
                <a14:useLocalDpi xmlns:a14="http://schemas.microsoft.com/office/drawing/2010/main" val="0"/>
              </a:ext>
            </a:extLst>
          </a:blip>
          <a:srcRect l="4272" t="11360" r="4272" b="6077"/>
          <a:stretch/>
        </p:blipFill>
        <p:spPr>
          <a:xfrm>
            <a:off x="564894" y="5286551"/>
            <a:ext cx="1943785" cy="1094777"/>
          </a:xfrm>
          <a:prstGeom prst="rect">
            <a:avLst/>
          </a:prstGeom>
        </p:spPr>
      </p:pic>
      <p:sp>
        <p:nvSpPr>
          <p:cNvPr id="21" name="文字方塊 20">
            <a:extLst>
              <a:ext uri="{FF2B5EF4-FFF2-40B4-BE49-F238E27FC236}">
                <a16:creationId xmlns:a16="http://schemas.microsoft.com/office/drawing/2014/main" id="{F5BD3CD2-D046-F94B-AC59-110D642BBE42}"/>
              </a:ext>
            </a:extLst>
          </p:cNvPr>
          <p:cNvSpPr txBox="1"/>
          <p:nvPr/>
        </p:nvSpPr>
        <p:spPr>
          <a:xfrm>
            <a:off x="539552" y="6362508"/>
            <a:ext cx="1387610" cy="461665"/>
          </a:xfrm>
          <a:prstGeom prst="rect">
            <a:avLst/>
          </a:prstGeom>
          <a:noFill/>
        </p:spPr>
        <p:txBody>
          <a:bodyPr wrap="square">
            <a:spAutoFit/>
          </a:bodyPr>
          <a:lstStyle>
            <a:defPPr rtl="0">
              <a:defRPr lang="zh-tw"/>
            </a:defPPr>
            <a:lvl1pPr algn="just">
              <a:defRPr b="1" kern="10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zh-TW" altLang="en-US" sz="1200" dirty="0"/>
              <a:t>感測器現場安裝與點對點測試</a:t>
            </a:r>
          </a:p>
        </p:txBody>
      </p:sp>
      <p:pic>
        <p:nvPicPr>
          <p:cNvPr id="22" name="圖片 21"/>
          <p:cNvPicPr>
            <a:picLocks noChangeAspect="1"/>
          </p:cNvPicPr>
          <p:nvPr/>
        </p:nvPicPr>
        <p:blipFill>
          <a:blip r:embed="rId3"/>
          <a:stretch>
            <a:fillRect/>
          </a:stretch>
        </p:blipFill>
        <p:spPr>
          <a:xfrm>
            <a:off x="1923271" y="5819719"/>
            <a:ext cx="1352585" cy="990000"/>
          </a:xfrm>
          <a:prstGeom prst="rect">
            <a:avLst/>
          </a:prstGeom>
        </p:spPr>
      </p:pic>
      <p:pic>
        <p:nvPicPr>
          <p:cNvPr id="23" name="圖片 22">
            <a:extLst>
              <a:ext uri="{FF2B5EF4-FFF2-40B4-BE49-F238E27FC236}">
                <a16:creationId xmlns:a16="http://schemas.microsoft.com/office/drawing/2014/main" id="{ED940E67-DEB8-F64F-A9C9-73BD3285112A}"/>
              </a:ext>
            </a:extLst>
          </p:cNvPr>
          <p:cNvPicPr>
            <a:picLocks noChangeAspect="1"/>
          </p:cNvPicPr>
          <p:nvPr/>
        </p:nvPicPr>
        <p:blipFill>
          <a:blip r:embed="rId4"/>
          <a:stretch>
            <a:fillRect/>
          </a:stretch>
        </p:blipFill>
        <p:spPr>
          <a:xfrm>
            <a:off x="3418061" y="5524428"/>
            <a:ext cx="2358721" cy="1082437"/>
          </a:xfrm>
          <a:prstGeom prst="rect">
            <a:avLst/>
          </a:prstGeom>
          <a:ln w="12700">
            <a:solidFill>
              <a:schemeClr val="tx1"/>
            </a:solidFill>
          </a:ln>
        </p:spPr>
      </p:pic>
      <p:sp>
        <p:nvSpPr>
          <p:cNvPr id="24" name="文字方塊 23">
            <a:extLst>
              <a:ext uri="{FF2B5EF4-FFF2-40B4-BE49-F238E27FC236}">
                <a16:creationId xmlns:a16="http://schemas.microsoft.com/office/drawing/2014/main" id="{A0071731-45CA-524A-931A-F07F03FB0007}"/>
              </a:ext>
            </a:extLst>
          </p:cNvPr>
          <p:cNvSpPr txBox="1"/>
          <p:nvPr/>
        </p:nvSpPr>
        <p:spPr>
          <a:xfrm>
            <a:off x="3431087" y="6576228"/>
            <a:ext cx="2405420" cy="276999"/>
          </a:xfrm>
          <a:prstGeom prst="rect">
            <a:avLst/>
          </a:prstGeom>
          <a:noFill/>
        </p:spPr>
        <p:txBody>
          <a:bodyPr wrap="square">
            <a:spAutoFit/>
          </a:bodyPr>
          <a:lstStyle>
            <a:defPPr rtl="0">
              <a:defRPr lang="zh-tw"/>
            </a:defPPr>
            <a:lvl1pPr algn="just">
              <a:defRPr sz="2000" b="1" kern="10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TW" altLang="en-US" sz="1200" dirty="0"/>
              <a:t>戰情看板</a:t>
            </a:r>
            <a:r>
              <a:rPr lang="en-US" altLang="zh-TW" sz="1200" dirty="0"/>
              <a:t>-</a:t>
            </a:r>
            <a:r>
              <a:rPr lang="zh-TW" altLang="en-US" sz="1200" dirty="0"/>
              <a:t>感測器數據可視化介面</a:t>
            </a:r>
          </a:p>
        </p:txBody>
      </p:sp>
      <p:grpSp>
        <p:nvGrpSpPr>
          <p:cNvPr id="25" name="群組 24"/>
          <p:cNvGrpSpPr/>
          <p:nvPr/>
        </p:nvGrpSpPr>
        <p:grpSpPr>
          <a:xfrm>
            <a:off x="5999109" y="5683234"/>
            <a:ext cx="1420538" cy="1008113"/>
            <a:chOff x="6175798" y="5661247"/>
            <a:chExt cx="1420538" cy="1008113"/>
          </a:xfrm>
        </p:grpSpPr>
        <p:sp>
          <p:nvSpPr>
            <p:cNvPr id="26" name="矩形 25"/>
            <p:cNvSpPr/>
            <p:nvPr/>
          </p:nvSpPr>
          <p:spPr bwMode="auto">
            <a:xfrm>
              <a:off x="7056336" y="5661247"/>
              <a:ext cx="540000" cy="216000"/>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smtClean="0">
                  <a:ln>
                    <a:noFill/>
                  </a:ln>
                  <a:solidFill>
                    <a:srgbClr val="FF0000"/>
                  </a:solidFill>
                  <a:effectLst/>
                  <a:latin typeface="微軟正黑體" panose="020B0604030504040204" pitchFamily="34" charset="-120"/>
                  <a:ea typeface="微軟正黑體" panose="020B0604030504040204" pitchFamily="34" charset="-120"/>
                </a:rPr>
                <a:t>過厚</a:t>
              </a:r>
            </a:p>
          </p:txBody>
        </p:sp>
        <p:sp>
          <p:nvSpPr>
            <p:cNvPr id="27" name="矩形 26"/>
            <p:cNvSpPr/>
            <p:nvPr/>
          </p:nvSpPr>
          <p:spPr bwMode="auto">
            <a:xfrm>
              <a:off x="7056336" y="6453360"/>
              <a:ext cx="540000" cy="216000"/>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zh-TW" altLang="en-US" sz="1400" b="1" dirty="0">
                  <a:solidFill>
                    <a:srgbClr val="FF0000"/>
                  </a:solidFill>
                  <a:latin typeface="微軟正黑體" panose="020B0604030504040204" pitchFamily="34" charset="-120"/>
                  <a:ea typeface="微軟正黑體" panose="020B0604030504040204" pitchFamily="34" charset="-120"/>
                </a:rPr>
                <a:t>過薄</a:t>
              </a:r>
            </a:p>
          </p:txBody>
        </p:sp>
        <p:sp>
          <p:nvSpPr>
            <p:cNvPr id="28" name="矩形 27"/>
            <p:cNvSpPr/>
            <p:nvPr/>
          </p:nvSpPr>
          <p:spPr bwMode="auto">
            <a:xfrm>
              <a:off x="6175798" y="5661247"/>
              <a:ext cx="864000" cy="216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zh-TW" altLang="en-US" sz="1400" dirty="0" smtClean="0">
                  <a:latin typeface="微軟正黑體" panose="020B0604030504040204" pitchFamily="34" charset="-120"/>
                  <a:ea typeface="微軟正黑體" panose="020B0604030504040204" pitchFamily="34" charset="-120"/>
                </a:rPr>
                <a:t>厚度 </a:t>
              </a:r>
              <a:r>
                <a:rPr kumimoji="0" lang="en-US" altLang="zh-TW" sz="1400" dirty="0">
                  <a:latin typeface="微軟正黑體" panose="020B0604030504040204" pitchFamily="34" charset="-120"/>
                  <a:ea typeface="微軟正黑體" panose="020B0604030504040204" pitchFamily="34" charset="-120"/>
                </a:rPr>
                <a:t>&gt; 3</a:t>
              </a:r>
            </a:p>
          </p:txBody>
        </p:sp>
        <p:sp>
          <p:nvSpPr>
            <p:cNvPr id="29" name="矩形 28"/>
            <p:cNvSpPr/>
            <p:nvPr/>
          </p:nvSpPr>
          <p:spPr bwMode="auto">
            <a:xfrm>
              <a:off x="6175799" y="6453360"/>
              <a:ext cx="864000" cy="21600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zh-TW" altLang="en-US" sz="1400" dirty="0">
                  <a:latin typeface="微軟正黑體" panose="020B0604030504040204" pitchFamily="34" charset="-120"/>
                  <a:ea typeface="微軟正黑體" panose="020B0604030504040204" pitchFamily="34" charset="-120"/>
                </a:rPr>
                <a:t>厚度 </a:t>
              </a:r>
              <a:r>
                <a:rPr kumimoji="0" lang="en-US" altLang="zh-TW" sz="1400" dirty="0">
                  <a:latin typeface="微軟正黑體" panose="020B0604030504040204" pitchFamily="34" charset="-120"/>
                  <a:ea typeface="微軟正黑體" panose="020B0604030504040204" pitchFamily="34" charset="-120"/>
                </a:rPr>
                <a:t>&lt; 2</a:t>
              </a:r>
            </a:p>
          </p:txBody>
        </p:sp>
        <p:sp>
          <p:nvSpPr>
            <p:cNvPr id="30" name="矩形 29"/>
            <p:cNvSpPr/>
            <p:nvPr/>
          </p:nvSpPr>
          <p:spPr bwMode="auto">
            <a:xfrm>
              <a:off x="6175798" y="5949303"/>
              <a:ext cx="1404000" cy="4320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zh-TW" altLang="en-US" sz="1400" b="0" i="0" u="none" strike="noStrike" cap="none" normalizeH="0" baseline="0" dirty="0" smtClean="0">
                  <a:ln>
                    <a:noFill/>
                  </a:ln>
                  <a:solidFill>
                    <a:srgbClr val="0000FF"/>
                  </a:solidFill>
                  <a:effectLst/>
                  <a:latin typeface="微軟正黑體" panose="020B0604030504040204" pitchFamily="34" charset="-120"/>
                  <a:ea typeface="微軟正黑體" panose="020B0604030504040204" pitchFamily="34" charset="-120"/>
                </a:rPr>
                <a:t>品質允</a:t>
              </a:r>
              <a:r>
                <a:rPr kumimoji="0" lang="zh-TW" altLang="en-US" sz="1400" dirty="0" smtClean="0">
                  <a:solidFill>
                    <a:srgbClr val="0000FF"/>
                  </a:solidFill>
                  <a:latin typeface="微軟正黑體" panose="020B0604030504040204" pitchFamily="34" charset="-120"/>
                  <a:ea typeface="微軟正黑體" panose="020B0604030504040204" pitchFamily="34" charset="-120"/>
                </a:rPr>
                <a:t>收區間</a:t>
              </a:r>
              <a:r>
                <a:rPr kumimoji="0" lang="zh-TW" altLang="en-US" sz="1400" dirty="0">
                  <a:solidFill>
                    <a:srgbClr val="0000FF"/>
                  </a:solidFill>
                  <a:latin typeface="微軟正黑體" panose="020B0604030504040204" pitchFamily="34" charset="-120"/>
                  <a:ea typeface="微軟正黑體" panose="020B0604030504040204" pitchFamily="34" charset="-120"/>
                </a:rPr>
                <a:t>厚度</a:t>
              </a:r>
              <a:r>
                <a:rPr kumimoji="0" lang="en-US" altLang="zh-TW" sz="1400" dirty="0">
                  <a:solidFill>
                    <a:srgbClr val="0000FF"/>
                  </a:solidFill>
                  <a:latin typeface="微軟正黑體" panose="020B0604030504040204" pitchFamily="34" charset="-120"/>
                  <a:ea typeface="微軟正黑體" panose="020B0604030504040204" pitchFamily="34" charset="-120"/>
                </a:rPr>
                <a:t>2~3 mm</a:t>
              </a:r>
            </a:p>
          </p:txBody>
        </p:sp>
      </p:grpSp>
      <p:pic>
        <p:nvPicPr>
          <p:cNvPr id="31" name="圖片 30"/>
          <p:cNvPicPr>
            <a:picLocks noChangeAspect="1"/>
          </p:cNvPicPr>
          <p:nvPr/>
        </p:nvPicPr>
        <p:blipFill>
          <a:blip r:embed="rId5"/>
          <a:stretch>
            <a:fillRect/>
          </a:stretch>
        </p:blipFill>
        <p:spPr>
          <a:xfrm>
            <a:off x="7524328" y="5633213"/>
            <a:ext cx="1499128" cy="1108155"/>
          </a:xfrm>
          <a:prstGeom prst="rect">
            <a:avLst/>
          </a:prstGeom>
        </p:spPr>
      </p:pic>
      <p:sp>
        <p:nvSpPr>
          <p:cNvPr id="32" name="圓角矩形 31"/>
          <p:cNvSpPr/>
          <p:nvPr/>
        </p:nvSpPr>
        <p:spPr>
          <a:xfrm>
            <a:off x="617979" y="4581128"/>
            <a:ext cx="2272272" cy="582794"/>
          </a:xfrm>
          <a:prstGeom prst="roundRect">
            <a:avLst>
              <a:gd name="adj" fmla="val 5281"/>
            </a:avLst>
          </a:prstGeom>
          <a:noFill/>
          <a:ln>
            <a:noFill/>
          </a:ln>
        </p:spPr>
        <p:style>
          <a:lnRef idx="1">
            <a:schemeClr val="accent3"/>
          </a:lnRef>
          <a:fillRef idx="2">
            <a:schemeClr val="accent3"/>
          </a:fillRef>
          <a:effectRef idx="1">
            <a:schemeClr val="accent3"/>
          </a:effectRef>
          <a:fontRef idx="minor">
            <a:schemeClr val="dk1"/>
          </a:fontRef>
        </p:style>
        <p:txBody>
          <a:bodyPr lIns="0" tIns="0" rIns="0" bIns="0" anchor="ctr" anchorCtr="0">
            <a:noAutofit/>
          </a:bodyPr>
          <a:lstStyle/>
          <a:p>
            <a:pPr marL="95250" indent="-95250">
              <a:buFont typeface="Arial" panose="020B0604020202020204" pitchFamily="34" charset="0"/>
              <a:buChar char="•"/>
              <a:defRPr/>
            </a:pPr>
            <a:r>
              <a:rPr lang="zh-TW" altLang="en-US" sz="1300" kern="0" dirty="0">
                <a:solidFill>
                  <a:srgbClr val="0000CC"/>
                </a:solidFill>
                <a:latin typeface="微軟正黑體" panose="020B0604030504040204" pitchFamily="34" charset="-120"/>
                <a:ea typeface="微軟正黑體" panose="020B0604030504040204" pitchFamily="34" charset="-120"/>
              </a:rPr>
              <a:t>完成宏英</a:t>
            </a:r>
            <a:r>
              <a:rPr lang="zh-TW" altLang="en-US" sz="1300" kern="0" dirty="0" smtClean="0">
                <a:solidFill>
                  <a:srgbClr val="0000CC"/>
                </a:solidFill>
                <a:latin typeface="微軟正黑體" panose="020B0604030504040204" pitchFamily="34" charset="-120"/>
                <a:ea typeface="微軟正黑體" panose="020B0604030504040204" pitchFamily="34" charset="-120"/>
              </a:rPr>
              <a:t>工業</a:t>
            </a:r>
            <a:endParaRPr lang="en-US" altLang="zh-TW" sz="1300" kern="0" dirty="0" smtClean="0">
              <a:solidFill>
                <a:srgbClr val="0000CC"/>
              </a:solidFill>
              <a:latin typeface="微軟正黑體" panose="020B0604030504040204" pitchFamily="34" charset="-120"/>
              <a:ea typeface="微軟正黑體" panose="020B0604030504040204" pitchFamily="34" charset="-120"/>
            </a:endParaRPr>
          </a:p>
          <a:p>
            <a:pPr marL="342900" indent="-342900">
              <a:buFont typeface="+mj-lt"/>
              <a:buAutoNum type="arabicPeriod"/>
              <a:defRPr/>
            </a:pPr>
            <a:r>
              <a:rPr lang="zh-TW" altLang="en-US" sz="1300" kern="0" dirty="0" smtClean="0">
                <a:solidFill>
                  <a:srgbClr val="0000CC"/>
                </a:solidFill>
                <a:latin typeface="微軟正黑體" panose="020B0604030504040204" pitchFamily="34" charset="-120"/>
                <a:ea typeface="微軟正黑體" panose="020B0604030504040204" pitchFamily="34" charset="-120"/>
              </a:rPr>
              <a:t>現場感測器建置與規劃</a:t>
            </a:r>
          </a:p>
          <a:p>
            <a:pPr marL="342900" indent="-342900">
              <a:buFont typeface="+mj-lt"/>
              <a:buAutoNum type="arabicPeriod"/>
              <a:defRPr/>
            </a:pPr>
            <a:r>
              <a:rPr lang="zh-TW" altLang="en-US" sz="1300" kern="0" dirty="0" smtClean="0">
                <a:solidFill>
                  <a:srgbClr val="0000CC"/>
                </a:solidFill>
                <a:latin typeface="微軟正黑體" panose="020B0604030504040204" pitchFamily="34" charset="-120"/>
                <a:ea typeface="微軟正黑體" panose="020B0604030504040204" pitchFamily="34" charset="-120"/>
              </a:rPr>
              <a:t>控制器參數擷取，已收取</a:t>
            </a:r>
            <a:r>
              <a:rPr lang="en-US" altLang="zh-TW" sz="1400" kern="0" dirty="0" smtClean="0">
                <a:solidFill>
                  <a:srgbClr val="0000CC"/>
                </a:solidFill>
                <a:latin typeface="微軟正黑體" panose="020B0604030504040204" pitchFamily="34" charset="-120"/>
                <a:ea typeface="微軟正黑體" panose="020B0604030504040204" pitchFamily="34" charset="-120"/>
              </a:rPr>
              <a:t>113743</a:t>
            </a:r>
            <a:r>
              <a:rPr lang="zh-TW" altLang="en-US" sz="1400" kern="0" dirty="0" smtClean="0">
                <a:solidFill>
                  <a:srgbClr val="0000CC"/>
                </a:solidFill>
                <a:latin typeface="微軟正黑體" panose="020B0604030504040204" pitchFamily="34" charset="-120"/>
                <a:ea typeface="微軟正黑體" panose="020B0604030504040204" pitchFamily="34" charset="-120"/>
              </a:rPr>
              <a:t>組</a:t>
            </a:r>
            <a:r>
              <a:rPr lang="zh-TW" altLang="en-US" sz="1300" kern="0" dirty="0" smtClean="0">
                <a:solidFill>
                  <a:srgbClr val="0000CC"/>
                </a:solidFill>
                <a:latin typeface="微軟正黑體" panose="020B0604030504040204" pitchFamily="34" charset="-120"/>
                <a:ea typeface="微軟正黑體" panose="020B0604030504040204" pitchFamily="34" charset="-120"/>
              </a:rPr>
              <a:t>的生產資料</a:t>
            </a:r>
            <a:endParaRPr lang="en-US" altLang="zh-TW" sz="1300" kern="0" dirty="0" smtClean="0">
              <a:solidFill>
                <a:srgbClr val="0000CC"/>
              </a:solidFill>
              <a:latin typeface="微軟正黑體" panose="020B0604030504040204" pitchFamily="34" charset="-120"/>
              <a:ea typeface="微軟正黑體" panose="020B0604030504040204" pitchFamily="34" charset="-120"/>
            </a:endParaRPr>
          </a:p>
        </p:txBody>
      </p:sp>
      <p:sp>
        <p:nvSpPr>
          <p:cNvPr id="34" name="圓角矩形 33"/>
          <p:cNvSpPr/>
          <p:nvPr/>
        </p:nvSpPr>
        <p:spPr>
          <a:xfrm>
            <a:off x="3152025" y="4368894"/>
            <a:ext cx="2900759" cy="827635"/>
          </a:xfrm>
          <a:prstGeom prst="roundRect">
            <a:avLst>
              <a:gd name="adj" fmla="val 5281"/>
            </a:avLst>
          </a:prstGeom>
          <a:noFill/>
          <a:ln>
            <a:noFill/>
          </a:ln>
        </p:spPr>
        <p:style>
          <a:lnRef idx="1">
            <a:schemeClr val="accent3"/>
          </a:lnRef>
          <a:fillRef idx="2">
            <a:schemeClr val="accent3"/>
          </a:fillRef>
          <a:effectRef idx="1">
            <a:schemeClr val="accent3"/>
          </a:effectRef>
          <a:fontRef idx="minor">
            <a:schemeClr val="dk1"/>
          </a:fontRef>
        </p:style>
        <p:txBody>
          <a:bodyPr lIns="0" tIns="0" rIns="0" bIns="0" anchor="ctr" anchorCtr="0">
            <a:noAutofit/>
          </a:bodyPr>
          <a:lstStyle/>
          <a:p>
            <a:pPr marL="95250" indent="-95250">
              <a:buFont typeface="Arial" panose="020B0604020202020204" pitchFamily="34" charset="0"/>
              <a:buChar char="•"/>
              <a:defRPr/>
            </a:pPr>
            <a:r>
              <a:rPr lang="zh-TW" altLang="en-US" sz="1300" kern="0" dirty="0">
                <a:solidFill>
                  <a:srgbClr val="0000CC"/>
                </a:solidFill>
                <a:latin typeface="微軟正黑體" panose="020B0604030504040204" pitchFamily="34" charset="-120"/>
                <a:ea typeface="微軟正黑體" panose="020B0604030504040204" pitchFamily="34" charset="-120"/>
              </a:rPr>
              <a:t>資料庫</a:t>
            </a:r>
            <a:r>
              <a:rPr lang="zh-TW" altLang="en-US" sz="1300" kern="0" dirty="0" smtClean="0">
                <a:solidFill>
                  <a:srgbClr val="0000CC"/>
                </a:solidFill>
                <a:latin typeface="微軟正黑體" panose="020B0604030504040204" pitchFamily="34" charset="-120"/>
                <a:ea typeface="微軟正黑體" panose="020B0604030504040204" pitchFamily="34" charset="-120"/>
              </a:rPr>
              <a:t>建置</a:t>
            </a:r>
            <a:endParaRPr lang="en-US" altLang="zh-TW" sz="1300" kern="0" dirty="0" smtClean="0">
              <a:solidFill>
                <a:srgbClr val="0000CC"/>
              </a:solidFill>
              <a:latin typeface="微軟正黑體" panose="020B0604030504040204" pitchFamily="34" charset="-120"/>
              <a:ea typeface="微軟正黑體" panose="020B0604030504040204" pitchFamily="34" charset="-120"/>
            </a:endParaRPr>
          </a:p>
          <a:p>
            <a:pPr marL="95250" indent="-95250">
              <a:buFont typeface="Arial" panose="020B0604020202020204" pitchFamily="34" charset="0"/>
              <a:buChar char="•"/>
              <a:defRPr/>
            </a:pPr>
            <a:r>
              <a:rPr lang="en-US" altLang="zh-TW" sz="1300" kern="0" dirty="0">
                <a:solidFill>
                  <a:srgbClr val="0000CC"/>
                </a:solidFill>
                <a:latin typeface="微軟正黑體" panose="020B0604030504040204" pitchFamily="34" charset="-120"/>
                <a:ea typeface="微軟正黑體" panose="020B0604030504040204" pitchFamily="34" charset="-120"/>
              </a:rPr>
              <a:t>AI</a:t>
            </a:r>
            <a:r>
              <a:rPr lang="zh-TW" altLang="en-US" sz="1300" kern="0" dirty="0">
                <a:solidFill>
                  <a:srgbClr val="0000CC"/>
                </a:solidFill>
                <a:latin typeface="微軟正黑體" panose="020B0604030504040204" pitchFamily="34" charset="-120"/>
                <a:ea typeface="微軟正黑體" panose="020B0604030504040204" pitchFamily="34" charset="-120"/>
              </a:rPr>
              <a:t>品質診斷</a:t>
            </a:r>
            <a:r>
              <a:rPr lang="zh-TW" altLang="en-US" sz="1300" kern="0" dirty="0" smtClean="0">
                <a:solidFill>
                  <a:srgbClr val="0000CC"/>
                </a:solidFill>
                <a:latin typeface="微軟正黑體" panose="020B0604030504040204" pitchFamily="34" charset="-120"/>
                <a:ea typeface="微軟正黑體" panose="020B0604030504040204" pitchFamily="34" charset="-120"/>
              </a:rPr>
              <a:t>分析模組初版</a:t>
            </a:r>
            <a:r>
              <a:rPr lang="zh-TW" altLang="en-US" sz="1300" kern="0" dirty="0">
                <a:solidFill>
                  <a:srgbClr val="0000CC"/>
                </a:solidFill>
                <a:latin typeface="微軟正黑體" panose="020B0604030504040204" pitchFamily="34" charset="-120"/>
                <a:ea typeface="微軟正黑體" panose="020B0604030504040204" pitchFamily="34" charset="-120"/>
              </a:rPr>
              <a:t>，包含</a:t>
            </a:r>
          </a:p>
          <a:p>
            <a:pPr marL="342900" indent="-342900">
              <a:buFont typeface="+mj-lt"/>
              <a:buAutoNum type="arabicPeriod"/>
              <a:defRPr/>
            </a:pPr>
            <a:r>
              <a:rPr lang="zh-TW" altLang="en-US" sz="1300" kern="0" dirty="0" smtClean="0">
                <a:solidFill>
                  <a:srgbClr val="0000CC"/>
                </a:solidFill>
                <a:latin typeface="微軟正黑體" panose="020B0604030504040204" pitchFamily="34" charset="-120"/>
                <a:ea typeface="微軟正黑體" panose="020B0604030504040204" pitchFamily="34" charset="-120"/>
              </a:rPr>
              <a:t>現場看板、遠端即時戰情看板</a:t>
            </a:r>
            <a:endParaRPr lang="zh-TW" altLang="en-US" sz="1300" kern="0" dirty="0">
              <a:solidFill>
                <a:srgbClr val="0000CC"/>
              </a:solidFill>
              <a:latin typeface="微軟正黑體" panose="020B0604030504040204" pitchFamily="34" charset="-120"/>
              <a:ea typeface="微軟正黑體" panose="020B0604030504040204" pitchFamily="34" charset="-120"/>
            </a:endParaRPr>
          </a:p>
          <a:p>
            <a:pPr marL="342900" indent="-342900">
              <a:buFont typeface="+mj-lt"/>
              <a:buAutoNum type="arabicPeriod"/>
              <a:defRPr/>
            </a:pPr>
            <a:r>
              <a:rPr lang="zh-TW" altLang="en-US" sz="1300" kern="0" dirty="0">
                <a:solidFill>
                  <a:srgbClr val="0000CC"/>
                </a:solidFill>
                <a:latin typeface="微軟正黑體" panose="020B0604030504040204" pitchFamily="34" charset="-120"/>
                <a:ea typeface="微軟正黑體" panose="020B0604030504040204" pitchFamily="34" charset="-120"/>
              </a:rPr>
              <a:t>回收塑料地磚貼合品質關聯</a:t>
            </a:r>
            <a:r>
              <a:rPr lang="zh-TW" altLang="en-US" sz="1300" kern="0" dirty="0" smtClean="0">
                <a:solidFill>
                  <a:srgbClr val="0000CC"/>
                </a:solidFill>
                <a:latin typeface="微軟正黑體" panose="020B0604030504040204" pitchFamily="34" charset="-120"/>
                <a:ea typeface="微軟正黑體" panose="020B0604030504040204" pitchFamily="34" charset="-120"/>
              </a:rPr>
              <a:t>模組</a:t>
            </a:r>
            <a:endParaRPr lang="en-US" altLang="zh-TW" sz="1300" kern="0" dirty="0" smtClean="0">
              <a:solidFill>
                <a:srgbClr val="0000CC"/>
              </a:solidFill>
              <a:latin typeface="微軟正黑體" panose="020B0604030504040204" pitchFamily="34" charset="-120"/>
              <a:ea typeface="微軟正黑體" panose="020B0604030504040204" pitchFamily="34" charset="-120"/>
            </a:endParaRPr>
          </a:p>
          <a:p>
            <a:pPr marL="342900" indent="-342900">
              <a:buFont typeface="+mj-lt"/>
              <a:buAutoNum type="arabicPeriod"/>
              <a:defRPr/>
            </a:pPr>
            <a:r>
              <a:rPr lang="zh-TW" altLang="en-US" sz="1300" kern="0" dirty="0" smtClean="0">
                <a:solidFill>
                  <a:srgbClr val="0000CC"/>
                </a:solidFill>
                <a:latin typeface="微軟正黑體" panose="020B0604030504040204" pitchFamily="34" charset="-120"/>
                <a:ea typeface="微軟正黑體" panose="020B0604030504040204" pitchFamily="34" charset="-120"/>
              </a:rPr>
              <a:t>測試</a:t>
            </a:r>
            <a:r>
              <a:rPr lang="en-US" altLang="zh-TW" sz="1300" kern="0" dirty="0">
                <a:solidFill>
                  <a:srgbClr val="0000CC"/>
                </a:solidFill>
                <a:latin typeface="微軟正黑體" panose="020B0604030504040204" pitchFamily="34" charset="-120"/>
                <a:ea typeface="微軟正黑體" panose="020B0604030504040204" pitchFamily="34" charset="-120"/>
              </a:rPr>
              <a:t>896</a:t>
            </a:r>
            <a:r>
              <a:rPr lang="zh-TW" altLang="en-US" sz="1300" kern="0" dirty="0" smtClean="0">
                <a:solidFill>
                  <a:srgbClr val="0000CC"/>
                </a:solidFill>
                <a:latin typeface="微軟正黑體" panose="020B0604030504040204" pitchFamily="34" charset="-120"/>
                <a:ea typeface="微軟正黑體" panose="020B0604030504040204" pitchFamily="34" charset="-120"/>
              </a:rPr>
              <a:t>筆</a:t>
            </a:r>
            <a:r>
              <a:rPr lang="zh-TW" altLang="en-US" sz="1300" kern="0" dirty="0">
                <a:solidFill>
                  <a:srgbClr val="0000CC"/>
                </a:solidFill>
                <a:latin typeface="微軟正黑體" panose="020B0604030504040204" pitchFamily="34" charset="-120"/>
                <a:ea typeface="微軟正黑體" panose="020B0604030504040204" pitchFamily="34" charset="-120"/>
              </a:rPr>
              <a:t>資料製程資料，完成第一階段系統整合</a:t>
            </a:r>
            <a:r>
              <a:rPr lang="zh-TW" altLang="en-US" sz="1300" kern="0" dirty="0" smtClean="0">
                <a:solidFill>
                  <a:srgbClr val="0000CC"/>
                </a:solidFill>
                <a:latin typeface="微軟正黑體" panose="020B0604030504040204" pitchFamily="34" charset="-120"/>
                <a:ea typeface="微軟正黑體" panose="020B0604030504040204" pitchFamily="34" charset="-120"/>
              </a:rPr>
              <a:t>測試</a:t>
            </a:r>
            <a:endParaRPr lang="zh-TW" altLang="en-US" sz="1300" kern="0" dirty="0">
              <a:solidFill>
                <a:srgbClr val="0000CC"/>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61066213"/>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11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2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3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C:\Documents and Settings\Administrator\Application Data\Microsoft\Templates\N400.pot</Template>
  <TotalTime>14179</TotalTime>
  <Words>5017</Words>
  <Application>Microsoft Office PowerPoint</Application>
  <PresentationFormat>如螢幕大小 (4:3)</PresentationFormat>
  <Paragraphs>816</Paragraphs>
  <Slides>32</Slides>
  <Notes>11</Notes>
  <HiddenSlides>0</HiddenSlides>
  <MMClips>0</MMClips>
  <ScaleCrop>false</ScaleCrop>
  <HeadingPairs>
    <vt:vector size="6" baseType="variant">
      <vt:variant>
        <vt:lpstr>使用字型</vt:lpstr>
      </vt:variant>
      <vt:variant>
        <vt:i4>14</vt:i4>
      </vt:variant>
      <vt:variant>
        <vt:lpstr>佈景主題</vt:lpstr>
      </vt:variant>
      <vt:variant>
        <vt:i4>4</vt:i4>
      </vt:variant>
      <vt:variant>
        <vt:lpstr>投影片標題</vt:lpstr>
      </vt:variant>
      <vt:variant>
        <vt:i4>32</vt:i4>
      </vt:variant>
    </vt:vector>
  </HeadingPairs>
  <TitlesOfParts>
    <vt:vector size="50" baseType="lpstr">
      <vt:lpstr>CG Times</vt:lpstr>
      <vt:lpstr>굴림</vt:lpstr>
      <vt:lpstr>HY견고딕</vt:lpstr>
      <vt:lpstr>微软雅黑</vt:lpstr>
      <vt:lpstr>文鼎圓體B5Std_M</vt:lpstr>
      <vt:lpstr>微軟正黑體</vt:lpstr>
      <vt:lpstr>新細明體</vt:lpstr>
      <vt:lpstr>標楷體</vt:lpstr>
      <vt:lpstr>Arial</vt:lpstr>
      <vt:lpstr>Calibri</vt:lpstr>
      <vt:lpstr>Calibri Light</vt:lpstr>
      <vt:lpstr>Century Gothic</vt:lpstr>
      <vt:lpstr>Times New Roman</vt:lpstr>
      <vt:lpstr>Wingdings</vt:lpstr>
      <vt:lpstr>11_自訂設計</vt:lpstr>
      <vt:lpstr>12_自訂設計</vt:lpstr>
      <vt:lpstr>13_自訂設計</vt:lpstr>
      <vt:lpstr>自訂設計</vt:lpstr>
      <vt:lpstr>AI加值智慧製造產業推廣分包計畫 (OOO、 OOO領域)</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資料統計分析</vt:lpstr>
      <vt:lpstr>資料統計分析</vt:lpstr>
      <vt:lpstr>資料統計分析</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ITRI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Novellus Process Parameters</dc:title>
  <dc:creator>Noah</dc:creator>
  <cp:lastModifiedBy>羅紹賢 Shao Hsien Lo</cp:lastModifiedBy>
  <cp:revision>702</cp:revision>
  <cp:lastPrinted>2021-10-14T11:49:31Z</cp:lastPrinted>
  <dcterms:created xsi:type="dcterms:W3CDTF">2003-06-27T01:40:39Z</dcterms:created>
  <dcterms:modified xsi:type="dcterms:W3CDTF">2022-10-27T02:09:53Z</dcterms:modified>
</cp:coreProperties>
</file>